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notesSlides/notesSlide5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tags/tag15.xml" ContentType="application/vnd.openxmlformats-officedocument.presentationml.tags+xml"/>
  <Override PartName="/ppt/notesSlides/notesSlide7.xml" ContentType="application/vnd.openxmlformats-officedocument.presentationml.notesSlide+xml"/>
  <Override PartName="/ppt/tags/tag16.xml" ContentType="application/vnd.openxmlformats-officedocument.presentationml.tags+xml"/>
  <Override PartName="/ppt/notesSlides/notesSlide8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9.xml" ContentType="application/vnd.openxmlformats-officedocument.presentationml.notesSlide+xml"/>
  <Override PartName="/ppt/tags/tag19.xml" ContentType="application/vnd.openxmlformats-officedocument.presentationml.tags+xml"/>
  <Override PartName="/ppt/notesSlides/notesSlide10.xml" ContentType="application/vnd.openxmlformats-officedocument.presentationml.notesSlide+xml"/>
  <Override PartName="/ppt/tags/tag20.xml" ContentType="application/vnd.openxmlformats-officedocument.presentationml.tags+xml"/>
  <Override PartName="/ppt/notesSlides/notesSlide11.xml" ContentType="application/vnd.openxmlformats-officedocument.presentationml.notesSlide+xml"/>
  <Override PartName="/ppt/tags/tag2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4.xml" ContentType="application/vnd.openxmlformats-officedocument.presentationml.notesSlide+xml"/>
  <Override PartName="/ppt/tags/tag36.xml" ContentType="application/vnd.openxmlformats-officedocument.presentationml.tags+xml"/>
  <Override PartName="/ppt/notesSlides/notesSlide15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6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7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18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19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20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21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22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23.xml" ContentType="application/vnd.openxmlformats-officedocument.presentationml.notesSl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24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25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notesSlides/notesSlide28.xml" ContentType="application/vnd.openxmlformats-officedocument.presentationml.notesSlide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notesSlides/notesSlide29.xml" ContentType="application/vnd.openxmlformats-officedocument.presentationml.notesSlide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notesSlides/notesSlide30.xml" ContentType="application/vnd.openxmlformats-officedocument.presentationml.notesSlide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notesSlides/notesSlide31.xml" ContentType="application/vnd.openxmlformats-officedocument.presentationml.notesSlide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notesSlides/notesSlide32.xml" ContentType="application/vnd.openxmlformats-officedocument.presentationml.notesSlide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notesSlides/notesSlide33.xml" ContentType="application/vnd.openxmlformats-officedocument.presentationml.notesSlide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notesSlides/notesSlide34.xml" ContentType="application/vnd.openxmlformats-officedocument.presentationml.notesSlide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notesSlides/notesSlide35.xml" ContentType="application/vnd.openxmlformats-officedocument.presentationml.notesSlide+xml"/>
  <Override PartName="/ppt/tags/tag233.xml" ContentType="application/vnd.openxmlformats-officedocument.presentationml.tags+xml"/>
  <Override PartName="/ppt/notesSlides/notesSlide36.xml" ContentType="application/vnd.openxmlformats-officedocument.presentationml.notesSlide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notesSlides/notesSlide37.xml" ContentType="application/vnd.openxmlformats-officedocument.presentationml.notesSlide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notesSlides/notesSlide38.xml" ContentType="application/vnd.openxmlformats-officedocument.presentationml.notesSlide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notesSlides/notesSlide39.xml" ContentType="application/vnd.openxmlformats-officedocument.presentationml.notesSlide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notesSlides/notesSlide40.xml" ContentType="application/vnd.openxmlformats-officedocument.presentationml.notesSlide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notesSlides/notesSlide41.xml" ContentType="application/vnd.openxmlformats-officedocument.presentationml.notesSlide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notesSlides/notesSlide42.xml" ContentType="application/vnd.openxmlformats-officedocument.presentationml.notesSlide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notesSlides/notesSlide43.xml" ContentType="application/vnd.openxmlformats-officedocument.presentationml.notesSlide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notesSlides/notesSlide46.xml" ContentType="application/vnd.openxmlformats-officedocument.presentationml.notesSlide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notesSlides/notesSlide47.xml" ContentType="application/vnd.openxmlformats-officedocument.presentationml.notesSlide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notesSlides/notesSlide48.xml" ContentType="application/vnd.openxmlformats-officedocument.presentationml.notesSlide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notesSlides/notesSlide49.xml" ContentType="application/vnd.openxmlformats-officedocument.presentationml.notesSlide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tags/tag337.xml" ContentType="application/vnd.openxmlformats-officedocument.presentationml.tags+xml"/>
  <Override PartName="/ppt/notesSlides/notesSlide52.xml" ContentType="application/vnd.openxmlformats-officedocument.presentationml.notesSlide+xml"/>
  <Override PartName="/ppt/tags/tag338.xml" ContentType="application/vnd.openxmlformats-officedocument.presentationml.tags+xml"/>
  <Override PartName="/ppt/notesSlides/notesSlide53.xml" ContentType="application/vnd.openxmlformats-officedocument.presentationml.notesSlide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notesSlides/notesSlide54.xml" ContentType="application/vnd.openxmlformats-officedocument.presentationml.notesSlide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notesSlides/notesSlide55.xml" ContentType="application/vnd.openxmlformats-officedocument.presentationml.notesSlide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notesSlides/notesSlide56.xml" ContentType="application/vnd.openxmlformats-officedocument.presentationml.notesSlide+xml"/>
  <Override PartName="/ppt/tags/tag349.xml" ContentType="application/vnd.openxmlformats-officedocument.presentationml.tags+xml"/>
  <Override PartName="/ppt/notesSlides/notesSlide57.xml" ContentType="application/vnd.openxmlformats-officedocument.presentationml.notesSlide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notesSlides/notesSlide58.xml" ContentType="application/vnd.openxmlformats-officedocument.presentationml.notesSlide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notesSlides/notesSlide59.xml" ContentType="application/vnd.openxmlformats-officedocument.presentationml.notesSlide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notesSlides/notesSlide60.xml" ContentType="application/vnd.openxmlformats-officedocument.presentationml.notesSlide+xml"/>
  <Override PartName="/ppt/tags/tag364.xml" ContentType="application/vnd.openxmlformats-officedocument.presentationml.tags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60" r:id="rId1"/>
  </p:sldMasterIdLst>
  <p:notesMasterIdLst>
    <p:notesMasterId r:id="rId97"/>
  </p:notesMasterIdLst>
  <p:sldIdLst>
    <p:sldId id="256" r:id="rId2"/>
    <p:sldId id="259" r:id="rId3"/>
    <p:sldId id="406" r:id="rId4"/>
    <p:sldId id="432" r:id="rId5"/>
    <p:sldId id="409" r:id="rId6"/>
    <p:sldId id="404" r:id="rId7"/>
    <p:sldId id="419" r:id="rId8"/>
    <p:sldId id="429" r:id="rId9"/>
    <p:sldId id="421" r:id="rId10"/>
    <p:sldId id="433" r:id="rId11"/>
    <p:sldId id="434" r:id="rId12"/>
    <p:sldId id="415" r:id="rId13"/>
    <p:sldId id="461" r:id="rId14"/>
    <p:sldId id="462" r:id="rId15"/>
    <p:sldId id="436" r:id="rId16"/>
    <p:sldId id="424" r:id="rId17"/>
    <p:sldId id="463" r:id="rId18"/>
    <p:sldId id="464" r:id="rId19"/>
    <p:sldId id="465" r:id="rId20"/>
    <p:sldId id="417" r:id="rId21"/>
    <p:sldId id="418" r:id="rId22"/>
    <p:sldId id="435" r:id="rId23"/>
    <p:sldId id="441" r:id="rId24"/>
    <p:sldId id="483" r:id="rId25"/>
    <p:sldId id="478" r:id="rId26"/>
    <p:sldId id="476" r:id="rId27"/>
    <p:sldId id="477" r:id="rId28"/>
    <p:sldId id="486" r:id="rId29"/>
    <p:sldId id="479" r:id="rId30"/>
    <p:sldId id="473" r:id="rId31"/>
    <p:sldId id="426" r:id="rId32"/>
    <p:sldId id="414" r:id="rId33"/>
    <p:sldId id="311" r:id="rId34"/>
    <p:sldId id="474" r:id="rId35"/>
    <p:sldId id="480" r:id="rId36"/>
    <p:sldId id="481" r:id="rId37"/>
    <p:sldId id="312" r:id="rId38"/>
    <p:sldId id="325" r:id="rId39"/>
    <p:sldId id="260" r:id="rId40"/>
    <p:sldId id="379" r:id="rId41"/>
    <p:sldId id="308" r:id="rId42"/>
    <p:sldId id="262" r:id="rId43"/>
    <p:sldId id="258" r:id="rId44"/>
    <p:sldId id="302" r:id="rId45"/>
    <p:sldId id="386" r:id="rId46"/>
    <p:sldId id="390" r:id="rId47"/>
    <p:sldId id="369" r:id="rId48"/>
    <p:sldId id="401" r:id="rId49"/>
    <p:sldId id="451" r:id="rId50"/>
    <p:sldId id="373" r:id="rId51"/>
    <p:sldId id="399" r:id="rId52"/>
    <p:sldId id="383" r:id="rId53"/>
    <p:sldId id="439" r:id="rId54"/>
    <p:sldId id="438" r:id="rId55"/>
    <p:sldId id="440" r:id="rId56"/>
    <p:sldId id="352" r:id="rId57"/>
    <p:sldId id="378" r:id="rId58"/>
    <p:sldId id="377" r:id="rId59"/>
    <p:sldId id="361" r:id="rId60"/>
    <p:sldId id="389" r:id="rId61"/>
    <p:sldId id="374" r:id="rId62"/>
    <p:sldId id="360" r:id="rId63"/>
    <p:sldId id="387" r:id="rId64"/>
    <p:sldId id="393" r:id="rId65"/>
    <p:sldId id="487" r:id="rId66"/>
    <p:sldId id="491" r:id="rId67"/>
    <p:sldId id="485" r:id="rId68"/>
    <p:sldId id="366" r:id="rId69"/>
    <p:sldId id="321" r:id="rId70"/>
    <p:sldId id="375" r:id="rId71"/>
    <p:sldId id="376" r:id="rId72"/>
    <p:sldId id="402" r:id="rId73"/>
    <p:sldId id="394" r:id="rId74"/>
    <p:sldId id="345" r:id="rId75"/>
    <p:sldId id="342" r:id="rId76"/>
    <p:sldId id="437" r:id="rId77"/>
    <p:sldId id="466" r:id="rId78"/>
    <p:sldId id="488" r:id="rId79"/>
    <p:sldId id="349" r:id="rId80"/>
    <p:sldId id="482" r:id="rId81"/>
    <p:sldId id="458" r:id="rId82"/>
    <p:sldId id="456" r:id="rId83"/>
    <p:sldId id="457" r:id="rId84"/>
    <p:sldId id="347" r:id="rId85"/>
    <p:sldId id="459" r:id="rId86"/>
    <p:sldId id="454" r:id="rId87"/>
    <p:sldId id="396" r:id="rId88"/>
    <p:sldId id="452" r:id="rId89"/>
    <p:sldId id="468" r:id="rId90"/>
    <p:sldId id="422" r:id="rId91"/>
    <p:sldId id="450" r:id="rId92"/>
    <p:sldId id="453" r:id="rId93"/>
    <p:sldId id="489" r:id="rId94"/>
    <p:sldId id="490" r:id="rId95"/>
    <p:sldId id="294" r:id="rId96"/>
  </p:sldIdLst>
  <p:sldSz cx="9144000" cy="6858000" type="screen4x3"/>
  <p:notesSz cx="6858000" cy="9144000"/>
  <p:embeddedFontLst>
    <p:embeddedFont>
      <p:font typeface="Roboto Medium" pitchFamily="2" charset="0"/>
      <p:regular r:id="rId98"/>
      <p:italic r:id="rId99"/>
    </p:embeddedFont>
    <p:embeddedFont>
      <p:font typeface="Pokemon GB" pitchFamily="2" charset="0"/>
      <p:regular r:id="rId100"/>
    </p:embeddedFont>
    <p:embeddedFont>
      <p:font typeface="Open Sans Condensed" pitchFamily="34" charset="0"/>
      <p:bold r:id="rId101"/>
    </p:embeddedFont>
    <p:embeddedFont>
      <p:font typeface="Roboto Light" pitchFamily="2" charset="0"/>
      <p:regular r:id="rId102"/>
      <p:italic r:id="rId103"/>
    </p:embeddedFont>
    <p:embeddedFont>
      <p:font typeface="Calibri" pitchFamily="34" charset="0"/>
      <p:regular r:id="rId104"/>
      <p:bold r:id="rId105"/>
      <p:italic r:id="rId106"/>
      <p:boldItalic r:id="rId107"/>
    </p:embeddedFont>
    <p:embeddedFont>
      <p:font typeface="Open Sans Semibold" pitchFamily="34" charset="0"/>
      <p:bold r:id="rId108"/>
      <p:boldItalic r:id="rId10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8D6"/>
    <a:srgbClr val="06069E"/>
    <a:srgbClr val="5A80D4"/>
    <a:srgbClr val="596ED5"/>
    <a:srgbClr val="FFE1E1"/>
    <a:srgbClr val="CDCDCD"/>
    <a:srgbClr val="C5C5C5"/>
    <a:srgbClr val="D1D1D1"/>
    <a:srgbClr val="D3D3D3"/>
    <a:srgbClr val="F2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5110" autoAdjust="0"/>
  </p:normalViewPr>
  <p:slideViewPr>
    <p:cSldViewPr>
      <p:cViewPr>
        <p:scale>
          <a:sx n="59" d="100"/>
          <a:sy n="59" d="100"/>
        </p:scale>
        <p:origin x="-1380" y="-4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45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-3078" y="-120"/>
      </p:cViewPr>
      <p:guideLst>
        <p:guide orient="horz" pos="2880"/>
        <p:guide pos="2160"/>
      </p:guideLst>
    </p:cSldViewPr>
  </p:notesViewPr>
  <p:gridSpacing cx="228600" cy="2286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font" Target="fonts/font10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font" Target="fonts/font5.fntdata"/><Relationship Id="rId110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3.fntdata"/><Relationship Id="rId105" Type="http://schemas.openxmlformats.org/officeDocument/2006/relationships/font" Target="fonts/font8.fntdata"/><Relationship Id="rId113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6.fntdata"/><Relationship Id="rId108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2.fntdata"/><Relationship Id="rId10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2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104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421E0-3563-41E3-9EA0-95A8C4BE8FFE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CD0BFE-0C7D-4BA9-B381-D2DE4C972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90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7545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17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17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17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17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176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176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18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189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2283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228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176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2283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2283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9251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9251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6311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6310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1774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287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611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61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176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611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611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611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611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611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474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474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474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474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47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176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611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474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611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611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7957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203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4490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913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913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29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176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203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203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1310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131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1310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131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131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131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131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13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1767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01752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0175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183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17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17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17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47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779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27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86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803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32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8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028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283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637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DF445-A6A3-46D8-9605-F6409A235CA5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420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22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26.xml"/><Relationship Id="rId7" Type="http://schemas.openxmlformats.org/officeDocument/2006/relationships/image" Target="../media/image26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27.png"/><Relationship Id="rId5" Type="http://schemas.openxmlformats.org/officeDocument/2006/relationships/image" Target="../media/image29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29.xml"/><Relationship Id="rId7" Type="http://schemas.openxmlformats.org/officeDocument/2006/relationships/image" Target="../media/image27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29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8.png"/><Relationship Id="rId4" Type="http://schemas.openxmlformats.org/officeDocument/2006/relationships/tags" Target="../tags/tag30.xml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33.xml"/><Relationship Id="rId7" Type="http://schemas.openxmlformats.org/officeDocument/2006/relationships/image" Target="../media/image27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29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8.png"/><Relationship Id="rId4" Type="http://schemas.openxmlformats.org/officeDocument/2006/relationships/tags" Target="../tags/tag34.xml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6" Type="http://schemas.openxmlformats.org/officeDocument/2006/relationships/image" Target="../media/image32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32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5" Type="http://schemas.openxmlformats.org/officeDocument/2006/relationships/image" Target="../media/image25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5" Type="http://schemas.openxmlformats.org/officeDocument/2006/relationships/image" Target="../media/image25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46.xml"/><Relationship Id="rId7" Type="http://schemas.openxmlformats.org/officeDocument/2006/relationships/image" Target="../media/image41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10.png"/><Relationship Id="rId5" Type="http://schemas.openxmlformats.org/officeDocument/2006/relationships/image" Target="../media/image38.png"/><Relationship Id="rId10" Type="http://schemas.openxmlformats.org/officeDocument/2006/relationships/image" Target="../media/image4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49.xml"/><Relationship Id="rId7" Type="http://schemas.openxmlformats.org/officeDocument/2006/relationships/image" Target="../media/image41.pn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10.png"/><Relationship Id="rId5" Type="http://schemas.openxmlformats.org/officeDocument/2006/relationships/image" Target="../media/image38.png"/><Relationship Id="rId10" Type="http://schemas.openxmlformats.org/officeDocument/2006/relationships/image" Target="../media/image4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3.png"/><Relationship Id="rId3" Type="http://schemas.openxmlformats.org/officeDocument/2006/relationships/tags" Target="../tags/tag52.xml"/><Relationship Id="rId7" Type="http://schemas.openxmlformats.org/officeDocument/2006/relationships/image" Target="../media/image10.png"/><Relationship Id="rId12" Type="http://schemas.openxmlformats.org/officeDocument/2006/relationships/image" Target="../media/image40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38.png"/><Relationship Id="rId11" Type="http://schemas.openxmlformats.org/officeDocument/2006/relationships/image" Target="../media/image39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5.png"/><Relationship Id="rId4" Type="http://schemas.openxmlformats.org/officeDocument/2006/relationships/tags" Target="../tags/tag53.xml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5" Type="http://schemas.openxmlformats.org/officeDocument/2006/relationships/image" Target="../media/image4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0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16.xml"/><Relationship Id="rId9" Type="http://schemas.microsoft.com/office/2007/relationships/hdphoto" Target="../media/hdphoto2.wdp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3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microsoft.com/office/2007/relationships/hdphoto" Target="../media/hdphoto3.wdp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66.xml"/><Relationship Id="rId13" Type="http://schemas.openxmlformats.org/officeDocument/2006/relationships/notesSlide" Target="../notesSlides/notesSlide18.xml"/><Relationship Id="rId18" Type="http://schemas.openxmlformats.org/officeDocument/2006/relationships/image" Target="../media/image57.png"/><Relationship Id="rId26" Type="http://schemas.microsoft.com/office/2007/relationships/hdphoto" Target="../media/hdphoto4.wdp"/><Relationship Id="rId3" Type="http://schemas.openxmlformats.org/officeDocument/2006/relationships/tags" Target="../tags/tag61.xml"/><Relationship Id="rId21" Type="http://schemas.openxmlformats.org/officeDocument/2006/relationships/image" Target="../media/image60.png"/><Relationship Id="rId7" Type="http://schemas.openxmlformats.org/officeDocument/2006/relationships/tags" Target="../tags/tag65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2" Type="http://schemas.openxmlformats.org/officeDocument/2006/relationships/tags" Target="../tags/tag60.xml"/><Relationship Id="rId16" Type="http://schemas.openxmlformats.org/officeDocument/2006/relationships/image" Target="../media/image39.png"/><Relationship Id="rId20" Type="http://schemas.openxmlformats.org/officeDocument/2006/relationships/image" Target="../media/image59.png"/><Relationship Id="rId29" Type="http://schemas.microsoft.com/office/2007/relationships/hdphoto" Target="../media/hdphoto2.wdp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tags" Target="../tags/tag69.xml"/><Relationship Id="rId24" Type="http://schemas.openxmlformats.org/officeDocument/2006/relationships/image" Target="../media/image63.png"/><Relationship Id="rId5" Type="http://schemas.openxmlformats.org/officeDocument/2006/relationships/tags" Target="../tags/tag63.xml"/><Relationship Id="rId15" Type="http://schemas.openxmlformats.org/officeDocument/2006/relationships/image" Target="../media/image50.png"/><Relationship Id="rId23" Type="http://schemas.openxmlformats.org/officeDocument/2006/relationships/image" Target="../media/image62.png"/><Relationship Id="rId28" Type="http://schemas.openxmlformats.org/officeDocument/2006/relationships/image" Target="../media/image51.png"/><Relationship Id="rId10" Type="http://schemas.openxmlformats.org/officeDocument/2006/relationships/tags" Target="../tags/tag68.xml"/><Relationship Id="rId19" Type="http://schemas.openxmlformats.org/officeDocument/2006/relationships/image" Target="../media/image58.png"/><Relationship Id="rId31" Type="http://schemas.openxmlformats.org/officeDocument/2006/relationships/image" Target="../media/image66.png"/><Relationship Id="rId4" Type="http://schemas.openxmlformats.org/officeDocument/2006/relationships/tags" Target="../tags/tag62.xml"/><Relationship Id="rId9" Type="http://schemas.openxmlformats.org/officeDocument/2006/relationships/tags" Target="../tags/tag67.xml"/><Relationship Id="rId14" Type="http://schemas.openxmlformats.org/officeDocument/2006/relationships/image" Target="../media/image54.png"/><Relationship Id="rId22" Type="http://schemas.openxmlformats.org/officeDocument/2006/relationships/image" Target="../media/image61.png"/><Relationship Id="rId27" Type="http://schemas.openxmlformats.org/officeDocument/2006/relationships/image" Target="../media/image53.png"/><Relationship Id="rId30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13" Type="http://schemas.openxmlformats.org/officeDocument/2006/relationships/image" Target="../media/image39.png"/><Relationship Id="rId18" Type="http://schemas.openxmlformats.org/officeDocument/2006/relationships/image" Target="../media/image61.png"/><Relationship Id="rId3" Type="http://schemas.openxmlformats.org/officeDocument/2006/relationships/tags" Target="../tags/tag72.xml"/><Relationship Id="rId21" Type="http://schemas.microsoft.com/office/2007/relationships/hdphoto" Target="../media/hdphoto4.wdp"/><Relationship Id="rId7" Type="http://schemas.openxmlformats.org/officeDocument/2006/relationships/tags" Target="../tags/tag76.xml"/><Relationship Id="rId12" Type="http://schemas.openxmlformats.org/officeDocument/2006/relationships/image" Target="../media/image50.png"/><Relationship Id="rId17" Type="http://schemas.openxmlformats.org/officeDocument/2006/relationships/image" Target="../media/image60.png"/><Relationship Id="rId25" Type="http://schemas.openxmlformats.org/officeDocument/2006/relationships/image" Target="../media/image66.png"/><Relationship Id="rId2" Type="http://schemas.openxmlformats.org/officeDocument/2006/relationships/tags" Target="../tags/tag71.xml"/><Relationship Id="rId16" Type="http://schemas.openxmlformats.org/officeDocument/2006/relationships/image" Target="../media/image59.png"/><Relationship Id="rId20" Type="http://schemas.openxmlformats.org/officeDocument/2006/relationships/image" Target="../media/image64.png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image" Target="../media/image54.png"/><Relationship Id="rId24" Type="http://schemas.microsoft.com/office/2007/relationships/hdphoto" Target="../media/hdphoto2.wdp"/><Relationship Id="rId5" Type="http://schemas.openxmlformats.org/officeDocument/2006/relationships/tags" Target="../tags/tag74.xml"/><Relationship Id="rId15" Type="http://schemas.openxmlformats.org/officeDocument/2006/relationships/image" Target="../media/image58.png"/><Relationship Id="rId23" Type="http://schemas.openxmlformats.org/officeDocument/2006/relationships/image" Target="../media/image51.png"/><Relationship Id="rId10" Type="http://schemas.openxmlformats.org/officeDocument/2006/relationships/notesSlide" Target="../notesSlides/notesSlide19.xml"/><Relationship Id="rId19" Type="http://schemas.openxmlformats.org/officeDocument/2006/relationships/image" Target="../media/image62.png"/><Relationship Id="rId4" Type="http://schemas.openxmlformats.org/officeDocument/2006/relationships/tags" Target="../tags/tag73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56.png"/><Relationship Id="rId22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85.xml"/><Relationship Id="rId13" Type="http://schemas.openxmlformats.org/officeDocument/2006/relationships/notesSlide" Target="../notesSlides/notesSlide20.xml"/><Relationship Id="rId18" Type="http://schemas.openxmlformats.org/officeDocument/2006/relationships/image" Target="../media/image57.png"/><Relationship Id="rId26" Type="http://schemas.microsoft.com/office/2007/relationships/hdphoto" Target="../media/hdphoto4.wdp"/><Relationship Id="rId3" Type="http://schemas.openxmlformats.org/officeDocument/2006/relationships/tags" Target="../tags/tag80.xml"/><Relationship Id="rId21" Type="http://schemas.openxmlformats.org/officeDocument/2006/relationships/image" Target="../media/image60.png"/><Relationship Id="rId7" Type="http://schemas.openxmlformats.org/officeDocument/2006/relationships/tags" Target="../tags/tag84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2" Type="http://schemas.openxmlformats.org/officeDocument/2006/relationships/tags" Target="../tags/tag79.xml"/><Relationship Id="rId16" Type="http://schemas.openxmlformats.org/officeDocument/2006/relationships/image" Target="../media/image39.png"/><Relationship Id="rId20" Type="http://schemas.openxmlformats.org/officeDocument/2006/relationships/image" Target="../media/image59.png"/><Relationship Id="rId29" Type="http://schemas.openxmlformats.org/officeDocument/2006/relationships/image" Target="../media/image51.png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11" Type="http://schemas.openxmlformats.org/officeDocument/2006/relationships/tags" Target="../tags/tag88.xml"/><Relationship Id="rId24" Type="http://schemas.openxmlformats.org/officeDocument/2006/relationships/image" Target="../media/image63.png"/><Relationship Id="rId5" Type="http://schemas.openxmlformats.org/officeDocument/2006/relationships/tags" Target="../tags/tag82.xml"/><Relationship Id="rId15" Type="http://schemas.openxmlformats.org/officeDocument/2006/relationships/image" Target="../media/image50.png"/><Relationship Id="rId23" Type="http://schemas.openxmlformats.org/officeDocument/2006/relationships/image" Target="../media/image62.png"/><Relationship Id="rId28" Type="http://schemas.openxmlformats.org/officeDocument/2006/relationships/image" Target="../media/image67.png"/><Relationship Id="rId10" Type="http://schemas.openxmlformats.org/officeDocument/2006/relationships/tags" Target="../tags/tag87.xml"/><Relationship Id="rId19" Type="http://schemas.openxmlformats.org/officeDocument/2006/relationships/image" Target="../media/image58.png"/><Relationship Id="rId31" Type="http://schemas.openxmlformats.org/officeDocument/2006/relationships/image" Target="../media/image65.png"/><Relationship Id="rId4" Type="http://schemas.openxmlformats.org/officeDocument/2006/relationships/tags" Target="../tags/tag81.xml"/><Relationship Id="rId9" Type="http://schemas.openxmlformats.org/officeDocument/2006/relationships/tags" Target="../tags/tag86.xml"/><Relationship Id="rId14" Type="http://schemas.openxmlformats.org/officeDocument/2006/relationships/image" Target="../media/image54.png"/><Relationship Id="rId22" Type="http://schemas.openxmlformats.org/officeDocument/2006/relationships/image" Target="../media/image61.png"/><Relationship Id="rId27" Type="http://schemas.openxmlformats.org/officeDocument/2006/relationships/image" Target="../media/image53.png"/><Relationship Id="rId30" Type="http://schemas.microsoft.com/office/2007/relationships/hdphoto" Target="../media/hdphoto2.wdp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96.xml"/><Relationship Id="rId13" Type="http://schemas.openxmlformats.org/officeDocument/2006/relationships/image" Target="../media/image39.png"/><Relationship Id="rId18" Type="http://schemas.openxmlformats.org/officeDocument/2006/relationships/image" Target="../media/image60.png"/><Relationship Id="rId3" Type="http://schemas.openxmlformats.org/officeDocument/2006/relationships/tags" Target="../tags/tag91.xml"/><Relationship Id="rId21" Type="http://schemas.openxmlformats.org/officeDocument/2006/relationships/image" Target="../media/image64.png"/><Relationship Id="rId7" Type="http://schemas.openxmlformats.org/officeDocument/2006/relationships/tags" Target="../tags/tag95.xml"/><Relationship Id="rId12" Type="http://schemas.openxmlformats.org/officeDocument/2006/relationships/image" Target="../media/image50.png"/><Relationship Id="rId17" Type="http://schemas.openxmlformats.org/officeDocument/2006/relationships/image" Target="../media/image59.png"/><Relationship Id="rId25" Type="http://schemas.microsoft.com/office/2007/relationships/hdphoto" Target="../media/hdphoto2.wdp"/><Relationship Id="rId2" Type="http://schemas.openxmlformats.org/officeDocument/2006/relationships/tags" Target="../tags/tag90.xml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11" Type="http://schemas.openxmlformats.org/officeDocument/2006/relationships/image" Target="../media/image54.png"/><Relationship Id="rId24" Type="http://schemas.openxmlformats.org/officeDocument/2006/relationships/image" Target="../media/image51.png"/><Relationship Id="rId5" Type="http://schemas.openxmlformats.org/officeDocument/2006/relationships/tags" Target="../tags/tag93.xml"/><Relationship Id="rId15" Type="http://schemas.openxmlformats.org/officeDocument/2006/relationships/image" Target="../media/image56.png"/><Relationship Id="rId23" Type="http://schemas.openxmlformats.org/officeDocument/2006/relationships/image" Target="../media/image53.png"/><Relationship Id="rId10" Type="http://schemas.openxmlformats.org/officeDocument/2006/relationships/notesSlide" Target="../notesSlides/notesSlide21.xml"/><Relationship Id="rId19" Type="http://schemas.openxmlformats.org/officeDocument/2006/relationships/image" Target="../media/image61.png"/><Relationship Id="rId4" Type="http://schemas.openxmlformats.org/officeDocument/2006/relationships/tags" Target="../tags/tag92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67.png"/><Relationship Id="rId22" Type="http://schemas.microsoft.com/office/2007/relationships/hdphoto" Target="../media/hdphoto4.wdp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tags" Target="../tags/tag99.xml"/><Relationship Id="rId7" Type="http://schemas.openxmlformats.org/officeDocument/2006/relationships/image" Target="../media/image68.png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71.png"/><Relationship Id="rId4" Type="http://schemas.openxmlformats.org/officeDocument/2006/relationships/tags" Target="../tags/tag100.xml"/><Relationship Id="rId9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tags" Target="../tags/tag4.xml"/><Relationship Id="rId16" Type="http://schemas.openxmlformats.org/officeDocument/2006/relationships/image" Target="../media/image13.png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image" Target="../media/image8.png"/><Relationship Id="rId5" Type="http://schemas.openxmlformats.org/officeDocument/2006/relationships/tags" Target="../tags/tag7.xml"/><Relationship Id="rId15" Type="http://schemas.openxmlformats.org/officeDocument/2006/relationships/image" Target="../media/image12.png"/><Relationship Id="rId10" Type="http://schemas.openxmlformats.org/officeDocument/2006/relationships/notesSlide" Target="../notesSlides/notesSlide4.xml"/><Relationship Id="rId19" Type="http://schemas.openxmlformats.org/officeDocument/2006/relationships/image" Target="../media/image16.png"/><Relationship Id="rId4" Type="http://schemas.openxmlformats.org/officeDocument/2006/relationships/tags" Target="../tags/tag6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13" Type="http://schemas.openxmlformats.org/officeDocument/2006/relationships/image" Target="../media/image72.png"/><Relationship Id="rId3" Type="http://schemas.openxmlformats.org/officeDocument/2006/relationships/tags" Target="../tags/tag10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71.png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image" Target="../media/image70.png"/><Relationship Id="rId5" Type="http://schemas.openxmlformats.org/officeDocument/2006/relationships/tags" Target="../tags/tag105.xml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4" Type="http://schemas.openxmlformats.org/officeDocument/2006/relationships/tags" Target="../tags/tag104.xml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114.xml"/><Relationship Id="rId13" Type="http://schemas.openxmlformats.org/officeDocument/2006/relationships/image" Target="../media/image50.png"/><Relationship Id="rId18" Type="http://schemas.openxmlformats.org/officeDocument/2006/relationships/image" Target="../media/image49.png"/><Relationship Id="rId3" Type="http://schemas.openxmlformats.org/officeDocument/2006/relationships/tags" Target="../tags/tag109.xml"/><Relationship Id="rId21" Type="http://schemas.openxmlformats.org/officeDocument/2006/relationships/image" Target="../media/image59.png"/><Relationship Id="rId7" Type="http://schemas.openxmlformats.org/officeDocument/2006/relationships/tags" Target="../tags/tag113.xml"/><Relationship Id="rId12" Type="http://schemas.openxmlformats.org/officeDocument/2006/relationships/image" Target="../media/image54.png"/><Relationship Id="rId17" Type="http://schemas.openxmlformats.org/officeDocument/2006/relationships/image" Target="../media/image56.png"/><Relationship Id="rId25" Type="http://schemas.openxmlformats.org/officeDocument/2006/relationships/image" Target="../media/image63.png"/><Relationship Id="rId2" Type="http://schemas.openxmlformats.org/officeDocument/2006/relationships/tags" Target="../tags/tag108.xml"/><Relationship Id="rId16" Type="http://schemas.openxmlformats.org/officeDocument/2006/relationships/image" Target="../media/image67.png"/><Relationship Id="rId20" Type="http://schemas.openxmlformats.org/officeDocument/2006/relationships/image" Target="../media/image58.png"/><Relationship Id="rId1" Type="http://schemas.openxmlformats.org/officeDocument/2006/relationships/tags" Target="../tags/tag107.xml"/><Relationship Id="rId6" Type="http://schemas.openxmlformats.org/officeDocument/2006/relationships/tags" Target="../tags/tag112.xml"/><Relationship Id="rId11" Type="http://schemas.openxmlformats.org/officeDocument/2006/relationships/notesSlide" Target="../notesSlides/notesSlide24.xml"/><Relationship Id="rId24" Type="http://schemas.openxmlformats.org/officeDocument/2006/relationships/image" Target="../media/image62.png"/><Relationship Id="rId5" Type="http://schemas.openxmlformats.org/officeDocument/2006/relationships/tags" Target="../tags/tag111.xml"/><Relationship Id="rId15" Type="http://schemas.openxmlformats.org/officeDocument/2006/relationships/image" Target="../media/image75.png"/><Relationship Id="rId23" Type="http://schemas.openxmlformats.org/officeDocument/2006/relationships/image" Target="../media/image61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76.png"/><Relationship Id="rId4" Type="http://schemas.openxmlformats.org/officeDocument/2006/relationships/tags" Target="../tags/tag110.xml"/><Relationship Id="rId9" Type="http://schemas.openxmlformats.org/officeDocument/2006/relationships/tags" Target="../tags/tag115.xml"/><Relationship Id="rId14" Type="http://schemas.openxmlformats.org/officeDocument/2006/relationships/image" Target="../media/image39.png"/><Relationship Id="rId22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tags" Target="../tags/tag123.xml"/><Relationship Id="rId13" Type="http://schemas.openxmlformats.org/officeDocument/2006/relationships/notesSlide" Target="../notesSlides/notesSlide25.xml"/><Relationship Id="rId18" Type="http://schemas.openxmlformats.org/officeDocument/2006/relationships/image" Target="../media/image80.png"/><Relationship Id="rId26" Type="http://schemas.openxmlformats.org/officeDocument/2006/relationships/image" Target="../media/image85.png"/><Relationship Id="rId3" Type="http://schemas.openxmlformats.org/officeDocument/2006/relationships/tags" Target="../tags/tag118.xml"/><Relationship Id="rId21" Type="http://schemas.microsoft.com/office/2007/relationships/hdphoto" Target="../media/hdphoto5.wdp"/><Relationship Id="rId7" Type="http://schemas.openxmlformats.org/officeDocument/2006/relationships/tags" Target="../tags/tag122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71.png"/><Relationship Id="rId25" Type="http://schemas.openxmlformats.org/officeDocument/2006/relationships/image" Target="../media/image84.png"/><Relationship Id="rId2" Type="http://schemas.openxmlformats.org/officeDocument/2006/relationships/tags" Target="../tags/tag117.xml"/><Relationship Id="rId16" Type="http://schemas.openxmlformats.org/officeDocument/2006/relationships/image" Target="../media/image79.png"/><Relationship Id="rId20" Type="http://schemas.openxmlformats.org/officeDocument/2006/relationships/image" Target="../media/image82.png"/><Relationship Id="rId29" Type="http://schemas.openxmlformats.org/officeDocument/2006/relationships/image" Target="../media/image87.png"/><Relationship Id="rId1" Type="http://schemas.openxmlformats.org/officeDocument/2006/relationships/tags" Target="../tags/tag116.xml"/><Relationship Id="rId6" Type="http://schemas.openxmlformats.org/officeDocument/2006/relationships/tags" Target="../tags/tag121.xml"/><Relationship Id="rId11" Type="http://schemas.openxmlformats.org/officeDocument/2006/relationships/tags" Target="../tags/tag126.xml"/><Relationship Id="rId24" Type="http://schemas.openxmlformats.org/officeDocument/2006/relationships/image" Target="../media/image60.png"/><Relationship Id="rId5" Type="http://schemas.openxmlformats.org/officeDocument/2006/relationships/tags" Target="../tags/tag120.xml"/><Relationship Id="rId15" Type="http://schemas.openxmlformats.org/officeDocument/2006/relationships/image" Target="../media/image78.png"/><Relationship Id="rId23" Type="http://schemas.openxmlformats.org/officeDocument/2006/relationships/image" Target="../media/image59.png"/><Relationship Id="rId28" Type="http://schemas.openxmlformats.org/officeDocument/2006/relationships/image" Target="../media/image86.png"/><Relationship Id="rId10" Type="http://schemas.openxmlformats.org/officeDocument/2006/relationships/tags" Target="../tags/tag125.xml"/><Relationship Id="rId19" Type="http://schemas.openxmlformats.org/officeDocument/2006/relationships/image" Target="../media/image81.png"/><Relationship Id="rId4" Type="http://schemas.openxmlformats.org/officeDocument/2006/relationships/tags" Target="../tags/tag119.xml"/><Relationship Id="rId9" Type="http://schemas.openxmlformats.org/officeDocument/2006/relationships/tags" Target="../tags/tag124.xml"/><Relationship Id="rId14" Type="http://schemas.openxmlformats.org/officeDocument/2006/relationships/image" Target="../media/image77.png"/><Relationship Id="rId22" Type="http://schemas.openxmlformats.org/officeDocument/2006/relationships/image" Target="../media/image83.png"/><Relationship Id="rId27" Type="http://schemas.openxmlformats.org/officeDocument/2006/relationships/image" Target="../media/image62.png"/><Relationship Id="rId30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tags" Target="../tags/tag129.xml"/><Relationship Id="rId7" Type="http://schemas.openxmlformats.org/officeDocument/2006/relationships/notesSlide" Target="../notesSlides/notesSlide26.xml"/><Relationship Id="rId12" Type="http://schemas.openxmlformats.org/officeDocument/2006/relationships/image" Target="../media/image92.png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91.png"/><Relationship Id="rId5" Type="http://schemas.openxmlformats.org/officeDocument/2006/relationships/tags" Target="../tags/tag131.xml"/><Relationship Id="rId10" Type="http://schemas.openxmlformats.org/officeDocument/2006/relationships/image" Target="../media/image90.png"/><Relationship Id="rId4" Type="http://schemas.openxmlformats.org/officeDocument/2006/relationships/tags" Target="../tags/tag130.xml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tags" Target="../tags/tag139.xml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3" Type="http://schemas.openxmlformats.org/officeDocument/2006/relationships/tags" Target="../tags/tag134.xml"/><Relationship Id="rId21" Type="http://schemas.openxmlformats.org/officeDocument/2006/relationships/image" Target="../media/image109.png"/><Relationship Id="rId7" Type="http://schemas.openxmlformats.org/officeDocument/2006/relationships/tags" Target="../tags/tag138.xml"/><Relationship Id="rId12" Type="http://schemas.openxmlformats.org/officeDocument/2006/relationships/notesSlide" Target="../notesSlides/notesSlide28.xml"/><Relationship Id="rId17" Type="http://schemas.openxmlformats.org/officeDocument/2006/relationships/image" Target="../media/image105.png"/><Relationship Id="rId2" Type="http://schemas.openxmlformats.org/officeDocument/2006/relationships/tags" Target="../tags/tag133.xml"/><Relationship Id="rId16" Type="http://schemas.openxmlformats.org/officeDocument/2006/relationships/image" Target="../media/image104.png"/><Relationship Id="rId20" Type="http://schemas.openxmlformats.org/officeDocument/2006/relationships/image" Target="../media/image108.png"/><Relationship Id="rId1" Type="http://schemas.openxmlformats.org/officeDocument/2006/relationships/tags" Target="../tags/tag132.xml"/><Relationship Id="rId6" Type="http://schemas.openxmlformats.org/officeDocument/2006/relationships/tags" Target="../tags/tag137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136.xml"/><Relationship Id="rId15" Type="http://schemas.openxmlformats.org/officeDocument/2006/relationships/image" Target="../media/image103.png"/><Relationship Id="rId23" Type="http://schemas.openxmlformats.org/officeDocument/2006/relationships/image" Target="../media/image111.png"/><Relationship Id="rId10" Type="http://schemas.openxmlformats.org/officeDocument/2006/relationships/tags" Target="../tags/tag141.xml"/><Relationship Id="rId19" Type="http://schemas.openxmlformats.org/officeDocument/2006/relationships/image" Target="../media/image107.png"/><Relationship Id="rId4" Type="http://schemas.openxmlformats.org/officeDocument/2006/relationships/tags" Target="../tags/tag135.xml"/><Relationship Id="rId9" Type="http://schemas.openxmlformats.org/officeDocument/2006/relationships/tags" Target="../tags/tag140.xml"/><Relationship Id="rId14" Type="http://schemas.openxmlformats.org/officeDocument/2006/relationships/image" Target="../media/image102.png"/><Relationship Id="rId22" Type="http://schemas.openxmlformats.org/officeDocument/2006/relationships/image" Target="../media/image11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tags" Target="../tags/tag149.xml"/><Relationship Id="rId13" Type="http://schemas.openxmlformats.org/officeDocument/2006/relationships/image" Target="../media/image112.png"/><Relationship Id="rId18" Type="http://schemas.openxmlformats.org/officeDocument/2006/relationships/image" Target="../media/image106.png"/><Relationship Id="rId3" Type="http://schemas.openxmlformats.org/officeDocument/2006/relationships/tags" Target="../tags/tag144.xml"/><Relationship Id="rId21" Type="http://schemas.openxmlformats.org/officeDocument/2006/relationships/image" Target="../media/image115.png"/><Relationship Id="rId7" Type="http://schemas.openxmlformats.org/officeDocument/2006/relationships/tags" Target="../tags/tag148.xml"/><Relationship Id="rId12" Type="http://schemas.openxmlformats.org/officeDocument/2006/relationships/notesSlide" Target="../notesSlides/notesSlide29.xml"/><Relationship Id="rId17" Type="http://schemas.openxmlformats.org/officeDocument/2006/relationships/image" Target="../media/image105.png"/><Relationship Id="rId2" Type="http://schemas.openxmlformats.org/officeDocument/2006/relationships/tags" Target="../tags/tag143.xml"/><Relationship Id="rId16" Type="http://schemas.openxmlformats.org/officeDocument/2006/relationships/image" Target="../media/image104.png"/><Relationship Id="rId20" Type="http://schemas.openxmlformats.org/officeDocument/2006/relationships/image" Target="../media/image114.png"/><Relationship Id="rId1" Type="http://schemas.openxmlformats.org/officeDocument/2006/relationships/tags" Target="../tags/tag142.xml"/><Relationship Id="rId6" Type="http://schemas.openxmlformats.org/officeDocument/2006/relationships/tags" Target="../tags/tag147.xml"/><Relationship Id="rId11" Type="http://schemas.openxmlformats.org/officeDocument/2006/relationships/slideLayout" Target="../slideLayouts/slideLayout5.xml"/><Relationship Id="rId24" Type="http://schemas.openxmlformats.org/officeDocument/2006/relationships/image" Target="../media/image111.png"/><Relationship Id="rId5" Type="http://schemas.openxmlformats.org/officeDocument/2006/relationships/tags" Target="../tags/tag146.xml"/><Relationship Id="rId15" Type="http://schemas.openxmlformats.org/officeDocument/2006/relationships/image" Target="../media/image103.png"/><Relationship Id="rId23" Type="http://schemas.openxmlformats.org/officeDocument/2006/relationships/image" Target="../media/image110.png"/><Relationship Id="rId10" Type="http://schemas.openxmlformats.org/officeDocument/2006/relationships/tags" Target="../tags/tag151.xml"/><Relationship Id="rId19" Type="http://schemas.openxmlformats.org/officeDocument/2006/relationships/image" Target="../media/image113.png"/><Relationship Id="rId4" Type="http://schemas.openxmlformats.org/officeDocument/2006/relationships/tags" Target="../tags/tag145.xml"/><Relationship Id="rId9" Type="http://schemas.openxmlformats.org/officeDocument/2006/relationships/tags" Target="../tags/tag150.xml"/><Relationship Id="rId14" Type="http://schemas.openxmlformats.org/officeDocument/2006/relationships/image" Target="../media/image102.png"/><Relationship Id="rId22" Type="http://schemas.openxmlformats.org/officeDocument/2006/relationships/image" Target="../media/image11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tags" Target="../tags/tag159.xml"/><Relationship Id="rId13" Type="http://schemas.openxmlformats.org/officeDocument/2006/relationships/slideLayout" Target="../slideLayouts/slideLayout5.xml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" Type="http://schemas.openxmlformats.org/officeDocument/2006/relationships/tags" Target="../tags/tag154.xml"/><Relationship Id="rId21" Type="http://schemas.openxmlformats.org/officeDocument/2006/relationships/image" Target="../media/image102.png"/><Relationship Id="rId7" Type="http://schemas.openxmlformats.org/officeDocument/2006/relationships/tags" Target="../tags/tag158.xml"/><Relationship Id="rId12" Type="http://schemas.openxmlformats.org/officeDocument/2006/relationships/tags" Target="../tags/tag163.xml"/><Relationship Id="rId17" Type="http://schemas.openxmlformats.org/officeDocument/2006/relationships/image" Target="../media/image119.png"/><Relationship Id="rId25" Type="http://schemas.openxmlformats.org/officeDocument/2006/relationships/image" Target="../media/image123.png"/><Relationship Id="rId2" Type="http://schemas.openxmlformats.org/officeDocument/2006/relationships/tags" Target="../tags/tag153.xml"/><Relationship Id="rId16" Type="http://schemas.openxmlformats.org/officeDocument/2006/relationships/image" Target="../media/image118.png"/><Relationship Id="rId20" Type="http://schemas.openxmlformats.org/officeDocument/2006/relationships/image" Target="../media/image122.png"/><Relationship Id="rId1" Type="http://schemas.openxmlformats.org/officeDocument/2006/relationships/tags" Target="../tags/tag152.xml"/><Relationship Id="rId6" Type="http://schemas.openxmlformats.org/officeDocument/2006/relationships/tags" Target="../tags/tag157.xml"/><Relationship Id="rId11" Type="http://schemas.openxmlformats.org/officeDocument/2006/relationships/tags" Target="../tags/tag162.xml"/><Relationship Id="rId24" Type="http://schemas.openxmlformats.org/officeDocument/2006/relationships/image" Target="../media/image105.png"/><Relationship Id="rId5" Type="http://schemas.openxmlformats.org/officeDocument/2006/relationships/tags" Target="../tags/tag156.xml"/><Relationship Id="rId15" Type="http://schemas.openxmlformats.org/officeDocument/2006/relationships/image" Target="../media/image117.png"/><Relationship Id="rId23" Type="http://schemas.openxmlformats.org/officeDocument/2006/relationships/image" Target="../media/image104.png"/><Relationship Id="rId28" Type="http://schemas.openxmlformats.org/officeDocument/2006/relationships/image" Target="../media/image126.png"/><Relationship Id="rId10" Type="http://schemas.openxmlformats.org/officeDocument/2006/relationships/tags" Target="../tags/tag161.xml"/><Relationship Id="rId19" Type="http://schemas.openxmlformats.org/officeDocument/2006/relationships/image" Target="../media/image121.png"/><Relationship Id="rId4" Type="http://schemas.openxmlformats.org/officeDocument/2006/relationships/tags" Target="../tags/tag155.xml"/><Relationship Id="rId9" Type="http://schemas.openxmlformats.org/officeDocument/2006/relationships/tags" Target="../tags/tag160.xml"/><Relationship Id="rId14" Type="http://schemas.openxmlformats.org/officeDocument/2006/relationships/notesSlide" Target="../notesSlides/notesSlide30.xml"/><Relationship Id="rId22" Type="http://schemas.openxmlformats.org/officeDocument/2006/relationships/image" Target="../media/image103.png"/><Relationship Id="rId27" Type="http://schemas.openxmlformats.org/officeDocument/2006/relationships/image" Target="../media/image12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tags" Target="../tags/tag166.xml"/><Relationship Id="rId7" Type="http://schemas.openxmlformats.org/officeDocument/2006/relationships/notesSlide" Target="../notesSlides/notesSlide31.xml"/><Relationship Id="rId12" Type="http://schemas.openxmlformats.org/officeDocument/2006/relationships/image" Target="../media/image127.png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slideLayout" Target="../slideLayouts/slideLayout5.xml"/><Relationship Id="rId11" Type="http://schemas.openxmlformats.org/officeDocument/2006/relationships/image" Target="../media/image120.png"/><Relationship Id="rId5" Type="http://schemas.openxmlformats.org/officeDocument/2006/relationships/tags" Target="../tags/tag168.xml"/><Relationship Id="rId10" Type="http://schemas.openxmlformats.org/officeDocument/2006/relationships/image" Target="../media/image119.png"/><Relationship Id="rId4" Type="http://schemas.openxmlformats.org/officeDocument/2006/relationships/tags" Target="../tags/tag167.xml"/><Relationship Id="rId9" Type="http://schemas.openxmlformats.org/officeDocument/2006/relationships/image" Target="../media/image11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tags" Target="../tags/tag171.xml"/><Relationship Id="rId7" Type="http://schemas.openxmlformats.org/officeDocument/2006/relationships/image" Target="../media/image129.png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image" Target="../media/image128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32.png"/><Relationship Id="rId4" Type="http://schemas.openxmlformats.org/officeDocument/2006/relationships/tags" Target="../tags/tag172.xml"/><Relationship Id="rId9" Type="http://schemas.openxmlformats.org/officeDocument/2006/relationships/image" Target="../media/image1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tags" Target="../tags/tag180.xml"/><Relationship Id="rId13" Type="http://schemas.openxmlformats.org/officeDocument/2006/relationships/tags" Target="../tags/tag185.xml"/><Relationship Id="rId18" Type="http://schemas.openxmlformats.org/officeDocument/2006/relationships/image" Target="../media/image118.png"/><Relationship Id="rId26" Type="http://schemas.openxmlformats.org/officeDocument/2006/relationships/image" Target="../media/image104.png"/><Relationship Id="rId3" Type="http://schemas.openxmlformats.org/officeDocument/2006/relationships/tags" Target="../tags/tag175.xml"/><Relationship Id="rId21" Type="http://schemas.openxmlformats.org/officeDocument/2006/relationships/image" Target="../media/image134.png"/><Relationship Id="rId7" Type="http://schemas.openxmlformats.org/officeDocument/2006/relationships/tags" Target="../tags/tag179.xml"/><Relationship Id="rId12" Type="http://schemas.openxmlformats.org/officeDocument/2006/relationships/tags" Target="../tags/tag184.xml"/><Relationship Id="rId17" Type="http://schemas.openxmlformats.org/officeDocument/2006/relationships/image" Target="../media/image133.png"/><Relationship Id="rId25" Type="http://schemas.openxmlformats.org/officeDocument/2006/relationships/image" Target="../media/image103.png"/><Relationship Id="rId2" Type="http://schemas.openxmlformats.org/officeDocument/2006/relationships/tags" Target="../tags/tag174.xml"/><Relationship Id="rId16" Type="http://schemas.openxmlformats.org/officeDocument/2006/relationships/notesSlide" Target="../notesSlides/notesSlide32.xml"/><Relationship Id="rId20" Type="http://schemas.openxmlformats.org/officeDocument/2006/relationships/image" Target="../media/image120.png"/><Relationship Id="rId29" Type="http://schemas.openxmlformats.org/officeDocument/2006/relationships/image" Target="../media/image135.png"/><Relationship Id="rId1" Type="http://schemas.openxmlformats.org/officeDocument/2006/relationships/tags" Target="../tags/tag173.xml"/><Relationship Id="rId6" Type="http://schemas.openxmlformats.org/officeDocument/2006/relationships/tags" Target="../tags/tag178.xml"/><Relationship Id="rId11" Type="http://schemas.openxmlformats.org/officeDocument/2006/relationships/tags" Target="../tags/tag183.xml"/><Relationship Id="rId24" Type="http://schemas.openxmlformats.org/officeDocument/2006/relationships/image" Target="../media/image102.png"/><Relationship Id="rId32" Type="http://schemas.openxmlformats.org/officeDocument/2006/relationships/image" Target="../media/image126.png"/><Relationship Id="rId5" Type="http://schemas.openxmlformats.org/officeDocument/2006/relationships/tags" Target="../tags/tag177.xml"/><Relationship Id="rId15" Type="http://schemas.openxmlformats.org/officeDocument/2006/relationships/slideLayout" Target="../slideLayouts/slideLayout5.xml"/><Relationship Id="rId23" Type="http://schemas.openxmlformats.org/officeDocument/2006/relationships/image" Target="../media/image122.png"/><Relationship Id="rId28" Type="http://schemas.openxmlformats.org/officeDocument/2006/relationships/image" Target="../media/image123.png"/><Relationship Id="rId10" Type="http://schemas.openxmlformats.org/officeDocument/2006/relationships/tags" Target="../tags/tag182.xml"/><Relationship Id="rId19" Type="http://schemas.openxmlformats.org/officeDocument/2006/relationships/image" Target="../media/image119.png"/><Relationship Id="rId31" Type="http://schemas.openxmlformats.org/officeDocument/2006/relationships/image" Target="../media/image125.png"/><Relationship Id="rId4" Type="http://schemas.openxmlformats.org/officeDocument/2006/relationships/tags" Target="../tags/tag176.xml"/><Relationship Id="rId9" Type="http://schemas.openxmlformats.org/officeDocument/2006/relationships/tags" Target="../tags/tag181.xml"/><Relationship Id="rId14" Type="http://schemas.openxmlformats.org/officeDocument/2006/relationships/tags" Target="../tags/tag186.xml"/><Relationship Id="rId22" Type="http://schemas.openxmlformats.org/officeDocument/2006/relationships/image" Target="../media/image121.png"/><Relationship Id="rId27" Type="http://schemas.openxmlformats.org/officeDocument/2006/relationships/image" Target="../media/image105.png"/><Relationship Id="rId30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13" Type="http://schemas.openxmlformats.org/officeDocument/2006/relationships/image" Target="../media/image136.png"/><Relationship Id="rId3" Type="http://schemas.openxmlformats.org/officeDocument/2006/relationships/tags" Target="../tags/tag189.xml"/><Relationship Id="rId7" Type="http://schemas.openxmlformats.org/officeDocument/2006/relationships/tags" Target="../tags/tag193.xml"/><Relationship Id="rId12" Type="http://schemas.openxmlformats.org/officeDocument/2006/relationships/image" Target="../media/image120.png"/><Relationship Id="rId2" Type="http://schemas.openxmlformats.org/officeDocument/2006/relationships/tags" Target="../tags/tag188.xml"/><Relationship Id="rId16" Type="http://schemas.openxmlformats.org/officeDocument/2006/relationships/image" Target="../media/image133.png"/><Relationship Id="rId1" Type="http://schemas.openxmlformats.org/officeDocument/2006/relationships/tags" Target="../tags/tag187.xml"/><Relationship Id="rId6" Type="http://schemas.openxmlformats.org/officeDocument/2006/relationships/tags" Target="../tags/tag192.xml"/><Relationship Id="rId11" Type="http://schemas.openxmlformats.org/officeDocument/2006/relationships/image" Target="../media/image119.png"/><Relationship Id="rId5" Type="http://schemas.openxmlformats.org/officeDocument/2006/relationships/tags" Target="../tags/tag191.xml"/><Relationship Id="rId15" Type="http://schemas.openxmlformats.org/officeDocument/2006/relationships/image" Target="../media/image138.png"/><Relationship Id="rId10" Type="http://schemas.openxmlformats.org/officeDocument/2006/relationships/image" Target="../media/image118.png"/><Relationship Id="rId4" Type="http://schemas.openxmlformats.org/officeDocument/2006/relationships/tags" Target="../tags/tag190.xml"/><Relationship Id="rId9" Type="http://schemas.openxmlformats.org/officeDocument/2006/relationships/notesSlide" Target="../notesSlides/notesSlide33.xml"/><Relationship Id="rId14" Type="http://schemas.openxmlformats.org/officeDocument/2006/relationships/image" Target="../media/image13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tags" Target="../tags/tag201.xml"/><Relationship Id="rId13" Type="http://schemas.openxmlformats.org/officeDocument/2006/relationships/image" Target="../media/image139.png"/><Relationship Id="rId18" Type="http://schemas.openxmlformats.org/officeDocument/2006/relationships/image" Target="../media/image102.png"/><Relationship Id="rId3" Type="http://schemas.openxmlformats.org/officeDocument/2006/relationships/tags" Target="../tags/tag196.xml"/><Relationship Id="rId21" Type="http://schemas.openxmlformats.org/officeDocument/2006/relationships/image" Target="../media/image105.png"/><Relationship Id="rId7" Type="http://schemas.openxmlformats.org/officeDocument/2006/relationships/tags" Target="../tags/tag200.xml"/><Relationship Id="rId12" Type="http://schemas.openxmlformats.org/officeDocument/2006/relationships/image" Target="../media/image113.png"/><Relationship Id="rId17" Type="http://schemas.openxmlformats.org/officeDocument/2006/relationships/image" Target="../media/image143.png"/><Relationship Id="rId2" Type="http://schemas.openxmlformats.org/officeDocument/2006/relationships/tags" Target="../tags/tag195.xml"/><Relationship Id="rId16" Type="http://schemas.openxmlformats.org/officeDocument/2006/relationships/image" Target="../media/image142.png"/><Relationship Id="rId20" Type="http://schemas.openxmlformats.org/officeDocument/2006/relationships/image" Target="../media/image104.png"/><Relationship Id="rId1" Type="http://schemas.openxmlformats.org/officeDocument/2006/relationships/tags" Target="../tags/tag194.xml"/><Relationship Id="rId6" Type="http://schemas.openxmlformats.org/officeDocument/2006/relationships/tags" Target="../tags/tag199.xml"/><Relationship Id="rId11" Type="http://schemas.openxmlformats.org/officeDocument/2006/relationships/notesSlide" Target="../notesSlides/notesSlide34.xml"/><Relationship Id="rId5" Type="http://schemas.openxmlformats.org/officeDocument/2006/relationships/tags" Target="../tags/tag198.xml"/><Relationship Id="rId15" Type="http://schemas.openxmlformats.org/officeDocument/2006/relationships/image" Target="../media/image141.png"/><Relationship Id="rId10" Type="http://schemas.openxmlformats.org/officeDocument/2006/relationships/slideLayout" Target="../slideLayouts/slideLayout5.xml"/><Relationship Id="rId19" Type="http://schemas.openxmlformats.org/officeDocument/2006/relationships/image" Target="../media/image103.png"/><Relationship Id="rId4" Type="http://schemas.openxmlformats.org/officeDocument/2006/relationships/tags" Target="../tags/tag197.xml"/><Relationship Id="rId9" Type="http://schemas.openxmlformats.org/officeDocument/2006/relationships/tags" Target="../tags/tag202.xml"/><Relationship Id="rId14" Type="http://schemas.openxmlformats.org/officeDocument/2006/relationships/image" Target="../media/image140.png"/><Relationship Id="rId22" Type="http://schemas.openxmlformats.org/officeDocument/2006/relationships/image" Target="../media/image14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tags" Target="../tags/tag210.xml"/><Relationship Id="rId13" Type="http://schemas.openxmlformats.org/officeDocument/2006/relationships/image" Target="../media/image146.png"/><Relationship Id="rId18" Type="http://schemas.openxmlformats.org/officeDocument/2006/relationships/image" Target="../media/image142.png"/><Relationship Id="rId3" Type="http://schemas.openxmlformats.org/officeDocument/2006/relationships/tags" Target="../tags/tag205.xml"/><Relationship Id="rId21" Type="http://schemas.openxmlformats.org/officeDocument/2006/relationships/image" Target="../media/image103.png"/><Relationship Id="rId7" Type="http://schemas.openxmlformats.org/officeDocument/2006/relationships/tags" Target="../tags/tag209.xml"/><Relationship Id="rId12" Type="http://schemas.openxmlformats.org/officeDocument/2006/relationships/image" Target="../media/image145.png"/><Relationship Id="rId17" Type="http://schemas.openxmlformats.org/officeDocument/2006/relationships/image" Target="../media/image141.png"/><Relationship Id="rId2" Type="http://schemas.openxmlformats.org/officeDocument/2006/relationships/tags" Target="../tags/tag204.xml"/><Relationship Id="rId16" Type="http://schemas.openxmlformats.org/officeDocument/2006/relationships/image" Target="../media/image140.png"/><Relationship Id="rId20" Type="http://schemas.openxmlformats.org/officeDocument/2006/relationships/image" Target="../media/image102.png"/><Relationship Id="rId1" Type="http://schemas.openxmlformats.org/officeDocument/2006/relationships/tags" Target="../tags/tag203.xml"/><Relationship Id="rId6" Type="http://schemas.openxmlformats.org/officeDocument/2006/relationships/tags" Target="../tags/tag208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207.xml"/><Relationship Id="rId15" Type="http://schemas.openxmlformats.org/officeDocument/2006/relationships/image" Target="../media/image139.png"/><Relationship Id="rId23" Type="http://schemas.openxmlformats.org/officeDocument/2006/relationships/image" Target="../media/image105.png"/><Relationship Id="rId10" Type="http://schemas.openxmlformats.org/officeDocument/2006/relationships/tags" Target="../tags/tag212.xml"/><Relationship Id="rId19" Type="http://schemas.openxmlformats.org/officeDocument/2006/relationships/image" Target="../media/image143.png"/><Relationship Id="rId4" Type="http://schemas.openxmlformats.org/officeDocument/2006/relationships/tags" Target="../tags/tag206.xml"/><Relationship Id="rId9" Type="http://schemas.openxmlformats.org/officeDocument/2006/relationships/tags" Target="../tags/tag211.xml"/><Relationship Id="rId14" Type="http://schemas.openxmlformats.org/officeDocument/2006/relationships/image" Target="../media/image113.png"/><Relationship Id="rId22" Type="http://schemas.openxmlformats.org/officeDocument/2006/relationships/image" Target="../media/image10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tags" Target="../tags/tag220.xml"/><Relationship Id="rId13" Type="http://schemas.openxmlformats.org/officeDocument/2006/relationships/image" Target="../media/image146.png"/><Relationship Id="rId18" Type="http://schemas.openxmlformats.org/officeDocument/2006/relationships/image" Target="../media/image142.png"/><Relationship Id="rId3" Type="http://schemas.openxmlformats.org/officeDocument/2006/relationships/tags" Target="../tags/tag215.xml"/><Relationship Id="rId21" Type="http://schemas.openxmlformats.org/officeDocument/2006/relationships/image" Target="../media/image103.png"/><Relationship Id="rId7" Type="http://schemas.openxmlformats.org/officeDocument/2006/relationships/tags" Target="../tags/tag219.xml"/><Relationship Id="rId12" Type="http://schemas.openxmlformats.org/officeDocument/2006/relationships/image" Target="../media/image145.png"/><Relationship Id="rId17" Type="http://schemas.openxmlformats.org/officeDocument/2006/relationships/image" Target="../media/image141.png"/><Relationship Id="rId2" Type="http://schemas.openxmlformats.org/officeDocument/2006/relationships/tags" Target="../tags/tag214.xml"/><Relationship Id="rId16" Type="http://schemas.openxmlformats.org/officeDocument/2006/relationships/image" Target="../media/image140.png"/><Relationship Id="rId20" Type="http://schemas.openxmlformats.org/officeDocument/2006/relationships/image" Target="../media/image102.png"/><Relationship Id="rId1" Type="http://schemas.openxmlformats.org/officeDocument/2006/relationships/tags" Target="../tags/tag213.xml"/><Relationship Id="rId6" Type="http://schemas.openxmlformats.org/officeDocument/2006/relationships/tags" Target="../tags/tag218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217.xml"/><Relationship Id="rId15" Type="http://schemas.openxmlformats.org/officeDocument/2006/relationships/image" Target="../media/image139.png"/><Relationship Id="rId23" Type="http://schemas.openxmlformats.org/officeDocument/2006/relationships/image" Target="../media/image105.png"/><Relationship Id="rId10" Type="http://schemas.openxmlformats.org/officeDocument/2006/relationships/tags" Target="../tags/tag222.xml"/><Relationship Id="rId19" Type="http://schemas.openxmlformats.org/officeDocument/2006/relationships/image" Target="../media/image143.png"/><Relationship Id="rId4" Type="http://schemas.openxmlformats.org/officeDocument/2006/relationships/tags" Target="../tags/tag216.xml"/><Relationship Id="rId9" Type="http://schemas.openxmlformats.org/officeDocument/2006/relationships/tags" Target="../tags/tag221.xml"/><Relationship Id="rId14" Type="http://schemas.openxmlformats.org/officeDocument/2006/relationships/image" Target="../media/image113.png"/><Relationship Id="rId22" Type="http://schemas.openxmlformats.org/officeDocument/2006/relationships/image" Target="../media/image10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tags" Target="../tags/tag230.xml"/><Relationship Id="rId13" Type="http://schemas.openxmlformats.org/officeDocument/2006/relationships/image" Target="../media/image146.png"/><Relationship Id="rId18" Type="http://schemas.openxmlformats.org/officeDocument/2006/relationships/image" Target="../media/image142.png"/><Relationship Id="rId3" Type="http://schemas.openxmlformats.org/officeDocument/2006/relationships/tags" Target="../tags/tag225.xml"/><Relationship Id="rId21" Type="http://schemas.openxmlformats.org/officeDocument/2006/relationships/image" Target="../media/image103.png"/><Relationship Id="rId7" Type="http://schemas.openxmlformats.org/officeDocument/2006/relationships/tags" Target="../tags/tag229.xml"/><Relationship Id="rId12" Type="http://schemas.openxmlformats.org/officeDocument/2006/relationships/image" Target="../media/image145.png"/><Relationship Id="rId17" Type="http://schemas.openxmlformats.org/officeDocument/2006/relationships/image" Target="../media/image141.png"/><Relationship Id="rId2" Type="http://schemas.openxmlformats.org/officeDocument/2006/relationships/tags" Target="../tags/tag224.xml"/><Relationship Id="rId16" Type="http://schemas.openxmlformats.org/officeDocument/2006/relationships/image" Target="../media/image140.png"/><Relationship Id="rId20" Type="http://schemas.openxmlformats.org/officeDocument/2006/relationships/image" Target="../media/image102.png"/><Relationship Id="rId1" Type="http://schemas.openxmlformats.org/officeDocument/2006/relationships/tags" Target="../tags/tag223.xml"/><Relationship Id="rId6" Type="http://schemas.openxmlformats.org/officeDocument/2006/relationships/tags" Target="../tags/tag228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227.xml"/><Relationship Id="rId15" Type="http://schemas.openxmlformats.org/officeDocument/2006/relationships/image" Target="../media/image139.png"/><Relationship Id="rId23" Type="http://schemas.openxmlformats.org/officeDocument/2006/relationships/image" Target="../media/image105.png"/><Relationship Id="rId10" Type="http://schemas.openxmlformats.org/officeDocument/2006/relationships/tags" Target="../tags/tag232.xml"/><Relationship Id="rId19" Type="http://schemas.openxmlformats.org/officeDocument/2006/relationships/image" Target="../media/image143.png"/><Relationship Id="rId4" Type="http://schemas.openxmlformats.org/officeDocument/2006/relationships/tags" Target="../tags/tag226.xml"/><Relationship Id="rId9" Type="http://schemas.openxmlformats.org/officeDocument/2006/relationships/tags" Target="../tags/tag231.xml"/><Relationship Id="rId14" Type="http://schemas.openxmlformats.org/officeDocument/2006/relationships/image" Target="../media/image113.png"/><Relationship Id="rId22" Type="http://schemas.openxmlformats.org/officeDocument/2006/relationships/image" Target="../media/image10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3.xml"/><Relationship Id="rId4" Type="http://schemas.openxmlformats.org/officeDocument/2006/relationships/image" Target="../media/image14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tags" Target="../tags/tag236.xml"/><Relationship Id="rId7" Type="http://schemas.openxmlformats.org/officeDocument/2006/relationships/image" Target="../media/image148.png"/><Relationship Id="rId2" Type="http://schemas.openxmlformats.org/officeDocument/2006/relationships/tags" Target="../tags/tag235.xml"/><Relationship Id="rId1" Type="http://schemas.openxmlformats.org/officeDocument/2006/relationships/tags" Target="../tags/tag234.xml"/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0.png"/><Relationship Id="rId4" Type="http://schemas.openxmlformats.org/officeDocument/2006/relationships/tags" Target="../tags/tag237.xml"/><Relationship Id="rId9" Type="http://schemas.openxmlformats.org/officeDocument/2006/relationships/image" Target="../media/image15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tags" Target="../tags/tag245.xml"/><Relationship Id="rId13" Type="http://schemas.openxmlformats.org/officeDocument/2006/relationships/tags" Target="../tags/tag250.xml"/><Relationship Id="rId18" Type="http://schemas.openxmlformats.org/officeDocument/2006/relationships/image" Target="../media/image153.png"/><Relationship Id="rId26" Type="http://schemas.openxmlformats.org/officeDocument/2006/relationships/image" Target="../media/image123.png"/><Relationship Id="rId3" Type="http://schemas.openxmlformats.org/officeDocument/2006/relationships/tags" Target="../tags/tag240.xml"/><Relationship Id="rId21" Type="http://schemas.openxmlformats.org/officeDocument/2006/relationships/image" Target="../media/image119.png"/><Relationship Id="rId7" Type="http://schemas.openxmlformats.org/officeDocument/2006/relationships/tags" Target="../tags/tag244.xml"/><Relationship Id="rId12" Type="http://schemas.openxmlformats.org/officeDocument/2006/relationships/tags" Target="../tags/tag249.xml"/><Relationship Id="rId17" Type="http://schemas.openxmlformats.org/officeDocument/2006/relationships/image" Target="../media/image152.png"/><Relationship Id="rId25" Type="http://schemas.openxmlformats.org/officeDocument/2006/relationships/image" Target="../media/image105.png"/><Relationship Id="rId2" Type="http://schemas.openxmlformats.org/officeDocument/2006/relationships/tags" Target="../tags/tag239.xml"/><Relationship Id="rId16" Type="http://schemas.openxmlformats.org/officeDocument/2006/relationships/image" Target="../media/image151.png"/><Relationship Id="rId20" Type="http://schemas.openxmlformats.org/officeDocument/2006/relationships/image" Target="../media/image155.png"/><Relationship Id="rId29" Type="http://schemas.openxmlformats.org/officeDocument/2006/relationships/image" Target="../media/image126.png"/><Relationship Id="rId1" Type="http://schemas.openxmlformats.org/officeDocument/2006/relationships/tags" Target="../tags/tag238.xml"/><Relationship Id="rId6" Type="http://schemas.openxmlformats.org/officeDocument/2006/relationships/tags" Target="../tags/tag243.xml"/><Relationship Id="rId11" Type="http://schemas.openxmlformats.org/officeDocument/2006/relationships/tags" Target="../tags/tag248.xml"/><Relationship Id="rId24" Type="http://schemas.openxmlformats.org/officeDocument/2006/relationships/image" Target="../media/image104.png"/><Relationship Id="rId5" Type="http://schemas.openxmlformats.org/officeDocument/2006/relationships/tags" Target="../tags/tag242.xml"/><Relationship Id="rId15" Type="http://schemas.openxmlformats.org/officeDocument/2006/relationships/notesSlide" Target="../notesSlides/notesSlide38.xml"/><Relationship Id="rId23" Type="http://schemas.openxmlformats.org/officeDocument/2006/relationships/image" Target="../media/image103.png"/><Relationship Id="rId28" Type="http://schemas.openxmlformats.org/officeDocument/2006/relationships/image" Target="../media/image157.png"/><Relationship Id="rId10" Type="http://schemas.openxmlformats.org/officeDocument/2006/relationships/tags" Target="../tags/tag247.xml"/><Relationship Id="rId19" Type="http://schemas.openxmlformats.org/officeDocument/2006/relationships/image" Target="../media/image154.png"/><Relationship Id="rId4" Type="http://schemas.openxmlformats.org/officeDocument/2006/relationships/tags" Target="../tags/tag241.xml"/><Relationship Id="rId9" Type="http://schemas.openxmlformats.org/officeDocument/2006/relationships/tags" Target="../tags/tag246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102.png"/><Relationship Id="rId27" Type="http://schemas.openxmlformats.org/officeDocument/2006/relationships/image" Target="../media/image15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tags" Target="../tags/tag253.xml"/><Relationship Id="rId7" Type="http://schemas.openxmlformats.org/officeDocument/2006/relationships/image" Target="../media/image158.png"/><Relationship Id="rId12" Type="http://schemas.openxmlformats.org/officeDocument/2006/relationships/image" Target="../media/image163.png"/><Relationship Id="rId2" Type="http://schemas.openxmlformats.org/officeDocument/2006/relationships/tags" Target="../tags/tag252.xml"/><Relationship Id="rId1" Type="http://schemas.openxmlformats.org/officeDocument/2006/relationships/tags" Target="../tags/tag251.xml"/><Relationship Id="rId6" Type="http://schemas.openxmlformats.org/officeDocument/2006/relationships/notesSlide" Target="../notesSlides/notesSlide39.xml"/><Relationship Id="rId11" Type="http://schemas.openxmlformats.org/officeDocument/2006/relationships/image" Target="../media/image162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61.png"/><Relationship Id="rId4" Type="http://schemas.openxmlformats.org/officeDocument/2006/relationships/tags" Target="../tags/tag254.xml"/><Relationship Id="rId9" Type="http://schemas.openxmlformats.org/officeDocument/2006/relationships/image" Target="../media/image16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tags" Target="../tags/tag262.xml"/><Relationship Id="rId13" Type="http://schemas.openxmlformats.org/officeDocument/2006/relationships/tags" Target="../tags/tag267.xml"/><Relationship Id="rId18" Type="http://schemas.openxmlformats.org/officeDocument/2006/relationships/image" Target="../media/image164.png"/><Relationship Id="rId26" Type="http://schemas.openxmlformats.org/officeDocument/2006/relationships/image" Target="../media/image169.png"/><Relationship Id="rId3" Type="http://schemas.openxmlformats.org/officeDocument/2006/relationships/tags" Target="../tags/tag257.xml"/><Relationship Id="rId21" Type="http://schemas.openxmlformats.org/officeDocument/2006/relationships/image" Target="../media/image166.png"/><Relationship Id="rId7" Type="http://schemas.openxmlformats.org/officeDocument/2006/relationships/tags" Target="../tags/tag261.xml"/><Relationship Id="rId12" Type="http://schemas.openxmlformats.org/officeDocument/2006/relationships/tags" Target="../tags/tag266.xml"/><Relationship Id="rId17" Type="http://schemas.openxmlformats.org/officeDocument/2006/relationships/notesSlide" Target="../notesSlides/notesSlide40.xml"/><Relationship Id="rId25" Type="http://schemas.openxmlformats.org/officeDocument/2006/relationships/image" Target="../media/image121.png"/><Relationship Id="rId2" Type="http://schemas.openxmlformats.org/officeDocument/2006/relationships/tags" Target="../tags/tag256.xml"/><Relationship Id="rId16" Type="http://schemas.openxmlformats.org/officeDocument/2006/relationships/slideLayout" Target="../slideLayouts/slideLayout5.xml"/><Relationship Id="rId20" Type="http://schemas.openxmlformats.org/officeDocument/2006/relationships/image" Target="../media/image165.png"/><Relationship Id="rId29" Type="http://schemas.openxmlformats.org/officeDocument/2006/relationships/image" Target="../media/image104.png"/><Relationship Id="rId1" Type="http://schemas.openxmlformats.org/officeDocument/2006/relationships/tags" Target="../tags/tag255.xml"/><Relationship Id="rId6" Type="http://schemas.openxmlformats.org/officeDocument/2006/relationships/tags" Target="../tags/tag260.xml"/><Relationship Id="rId11" Type="http://schemas.openxmlformats.org/officeDocument/2006/relationships/tags" Target="../tags/tag265.xml"/><Relationship Id="rId24" Type="http://schemas.openxmlformats.org/officeDocument/2006/relationships/image" Target="../media/image168.png"/><Relationship Id="rId5" Type="http://schemas.openxmlformats.org/officeDocument/2006/relationships/tags" Target="../tags/tag259.xml"/><Relationship Id="rId15" Type="http://schemas.openxmlformats.org/officeDocument/2006/relationships/tags" Target="../tags/tag269.xml"/><Relationship Id="rId23" Type="http://schemas.openxmlformats.org/officeDocument/2006/relationships/image" Target="../media/image134.png"/><Relationship Id="rId28" Type="http://schemas.openxmlformats.org/officeDocument/2006/relationships/image" Target="../media/image103.png"/><Relationship Id="rId10" Type="http://schemas.openxmlformats.org/officeDocument/2006/relationships/tags" Target="../tags/tag264.xml"/><Relationship Id="rId19" Type="http://schemas.openxmlformats.org/officeDocument/2006/relationships/image" Target="../media/image119.png"/><Relationship Id="rId31" Type="http://schemas.openxmlformats.org/officeDocument/2006/relationships/image" Target="../media/image123.png"/><Relationship Id="rId4" Type="http://schemas.openxmlformats.org/officeDocument/2006/relationships/tags" Target="../tags/tag258.xml"/><Relationship Id="rId9" Type="http://schemas.openxmlformats.org/officeDocument/2006/relationships/tags" Target="../tags/tag263.xml"/><Relationship Id="rId14" Type="http://schemas.openxmlformats.org/officeDocument/2006/relationships/tags" Target="../tags/tag268.xml"/><Relationship Id="rId22" Type="http://schemas.openxmlformats.org/officeDocument/2006/relationships/image" Target="../media/image167.png"/><Relationship Id="rId27" Type="http://schemas.openxmlformats.org/officeDocument/2006/relationships/image" Target="../media/image102.png"/><Relationship Id="rId30" Type="http://schemas.openxmlformats.org/officeDocument/2006/relationships/image" Target="../media/image10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71.png"/><Relationship Id="rId3" Type="http://schemas.openxmlformats.org/officeDocument/2006/relationships/tags" Target="../tags/tag272.xml"/><Relationship Id="rId7" Type="http://schemas.openxmlformats.org/officeDocument/2006/relationships/tags" Target="../tags/tag276.xml"/><Relationship Id="rId12" Type="http://schemas.openxmlformats.org/officeDocument/2006/relationships/image" Target="../media/image168.png"/><Relationship Id="rId2" Type="http://schemas.openxmlformats.org/officeDocument/2006/relationships/tags" Target="../tags/tag271.xml"/><Relationship Id="rId1" Type="http://schemas.openxmlformats.org/officeDocument/2006/relationships/tags" Target="../tags/tag270.xml"/><Relationship Id="rId6" Type="http://schemas.openxmlformats.org/officeDocument/2006/relationships/tags" Target="../tags/tag275.xml"/><Relationship Id="rId11" Type="http://schemas.openxmlformats.org/officeDocument/2006/relationships/image" Target="../media/image121.png"/><Relationship Id="rId5" Type="http://schemas.openxmlformats.org/officeDocument/2006/relationships/tags" Target="../tags/tag274.xml"/><Relationship Id="rId15" Type="http://schemas.openxmlformats.org/officeDocument/2006/relationships/image" Target="../media/image173.png"/><Relationship Id="rId10" Type="http://schemas.openxmlformats.org/officeDocument/2006/relationships/image" Target="../media/image170.png"/><Relationship Id="rId4" Type="http://schemas.openxmlformats.org/officeDocument/2006/relationships/tags" Target="../tags/tag273.xml"/><Relationship Id="rId9" Type="http://schemas.openxmlformats.org/officeDocument/2006/relationships/notesSlide" Target="../notesSlides/notesSlide41.xml"/><Relationship Id="rId14" Type="http://schemas.openxmlformats.org/officeDocument/2006/relationships/image" Target="../media/image17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2.xml"/><Relationship Id="rId13" Type="http://schemas.openxmlformats.org/officeDocument/2006/relationships/image" Target="../media/image175.png"/><Relationship Id="rId3" Type="http://schemas.openxmlformats.org/officeDocument/2006/relationships/tags" Target="../tags/tag279.xml"/><Relationship Id="rId7" Type="http://schemas.openxmlformats.org/officeDocument/2006/relationships/slideLayout" Target="../slideLayouts/slideLayout5.xml"/><Relationship Id="rId12" Type="http://schemas.openxmlformats.org/officeDocument/2006/relationships/image" Target="../media/image174.png"/><Relationship Id="rId2" Type="http://schemas.openxmlformats.org/officeDocument/2006/relationships/tags" Target="../tags/tag278.xml"/><Relationship Id="rId1" Type="http://schemas.openxmlformats.org/officeDocument/2006/relationships/tags" Target="../tags/tag277.xml"/><Relationship Id="rId6" Type="http://schemas.openxmlformats.org/officeDocument/2006/relationships/tags" Target="../tags/tag282.xml"/><Relationship Id="rId11" Type="http://schemas.openxmlformats.org/officeDocument/2006/relationships/image" Target="../media/image120.png"/><Relationship Id="rId5" Type="http://schemas.openxmlformats.org/officeDocument/2006/relationships/tags" Target="../tags/tag281.xml"/><Relationship Id="rId10" Type="http://schemas.openxmlformats.org/officeDocument/2006/relationships/image" Target="../media/image119.png"/><Relationship Id="rId4" Type="http://schemas.openxmlformats.org/officeDocument/2006/relationships/tags" Target="../tags/tag280.xml"/><Relationship Id="rId9" Type="http://schemas.openxmlformats.org/officeDocument/2006/relationships/image" Target="../media/image164.png"/><Relationship Id="rId14" Type="http://schemas.openxmlformats.org/officeDocument/2006/relationships/image" Target="../media/image17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13" Type="http://schemas.openxmlformats.org/officeDocument/2006/relationships/image" Target="../media/image174.png"/><Relationship Id="rId3" Type="http://schemas.openxmlformats.org/officeDocument/2006/relationships/tags" Target="../tags/tag285.xml"/><Relationship Id="rId7" Type="http://schemas.openxmlformats.org/officeDocument/2006/relationships/tags" Target="../tags/tag289.xml"/><Relationship Id="rId12" Type="http://schemas.openxmlformats.org/officeDocument/2006/relationships/image" Target="../media/image120.png"/><Relationship Id="rId2" Type="http://schemas.openxmlformats.org/officeDocument/2006/relationships/tags" Target="../tags/tag284.xml"/><Relationship Id="rId16" Type="http://schemas.openxmlformats.org/officeDocument/2006/relationships/image" Target="../media/image176.png"/><Relationship Id="rId1" Type="http://schemas.openxmlformats.org/officeDocument/2006/relationships/tags" Target="../tags/tag283.xml"/><Relationship Id="rId6" Type="http://schemas.openxmlformats.org/officeDocument/2006/relationships/tags" Target="../tags/tag288.xml"/><Relationship Id="rId11" Type="http://schemas.openxmlformats.org/officeDocument/2006/relationships/image" Target="../media/image119.png"/><Relationship Id="rId5" Type="http://schemas.openxmlformats.org/officeDocument/2006/relationships/tags" Target="../tags/tag287.xml"/><Relationship Id="rId15" Type="http://schemas.openxmlformats.org/officeDocument/2006/relationships/image" Target="../media/image177.png"/><Relationship Id="rId10" Type="http://schemas.openxmlformats.org/officeDocument/2006/relationships/image" Target="../media/image164.png"/><Relationship Id="rId4" Type="http://schemas.openxmlformats.org/officeDocument/2006/relationships/tags" Target="../tags/tag286.xml"/><Relationship Id="rId9" Type="http://schemas.openxmlformats.org/officeDocument/2006/relationships/notesSlide" Target="../notesSlides/notesSlide43.xml"/><Relationship Id="rId14" Type="http://schemas.openxmlformats.org/officeDocument/2006/relationships/image" Target="../media/image17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03.png"/><Relationship Id="rId3" Type="http://schemas.openxmlformats.org/officeDocument/2006/relationships/tags" Target="../tags/tag292.xml"/><Relationship Id="rId7" Type="http://schemas.openxmlformats.org/officeDocument/2006/relationships/tags" Target="../tags/tag296.xml"/><Relationship Id="rId12" Type="http://schemas.openxmlformats.org/officeDocument/2006/relationships/image" Target="../media/image102.png"/><Relationship Id="rId2" Type="http://schemas.openxmlformats.org/officeDocument/2006/relationships/tags" Target="../tags/tag291.xml"/><Relationship Id="rId16" Type="http://schemas.openxmlformats.org/officeDocument/2006/relationships/image" Target="../media/image123.png"/><Relationship Id="rId1" Type="http://schemas.openxmlformats.org/officeDocument/2006/relationships/tags" Target="../tags/tag290.xml"/><Relationship Id="rId6" Type="http://schemas.openxmlformats.org/officeDocument/2006/relationships/tags" Target="../tags/tag295.xml"/><Relationship Id="rId11" Type="http://schemas.openxmlformats.org/officeDocument/2006/relationships/image" Target="../media/image180.png"/><Relationship Id="rId5" Type="http://schemas.openxmlformats.org/officeDocument/2006/relationships/tags" Target="../tags/tag294.xml"/><Relationship Id="rId15" Type="http://schemas.openxmlformats.org/officeDocument/2006/relationships/image" Target="../media/image181.png"/><Relationship Id="rId10" Type="http://schemas.openxmlformats.org/officeDocument/2006/relationships/image" Target="../media/image179.png"/><Relationship Id="rId4" Type="http://schemas.openxmlformats.org/officeDocument/2006/relationships/tags" Target="../tags/tag293.xml"/><Relationship Id="rId9" Type="http://schemas.openxmlformats.org/officeDocument/2006/relationships/image" Target="../media/image178.png"/><Relationship Id="rId14" Type="http://schemas.openxmlformats.org/officeDocument/2006/relationships/image" Target="../media/image10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03.png"/><Relationship Id="rId3" Type="http://schemas.openxmlformats.org/officeDocument/2006/relationships/tags" Target="../tags/tag299.xml"/><Relationship Id="rId7" Type="http://schemas.openxmlformats.org/officeDocument/2006/relationships/tags" Target="../tags/tag303.xml"/><Relationship Id="rId12" Type="http://schemas.openxmlformats.org/officeDocument/2006/relationships/image" Target="../media/image102.png"/><Relationship Id="rId2" Type="http://schemas.openxmlformats.org/officeDocument/2006/relationships/tags" Target="../tags/tag298.xml"/><Relationship Id="rId16" Type="http://schemas.openxmlformats.org/officeDocument/2006/relationships/image" Target="../media/image123.png"/><Relationship Id="rId1" Type="http://schemas.openxmlformats.org/officeDocument/2006/relationships/tags" Target="../tags/tag297.xml"/><Relationship Id="rId6" Type="http://schemas.openxmlformats.org/officeDocument/2006/relationships/tags" Target="../tags/tag302.xml"/><Relationship Id="rId11" Type="http://schemas.openxmlformats.org/officeDocument/2006/relationships/image" Target="../media/image180.png"/><Relationship Id="rId5" Type="http://schemas.openxmlformats.org/officeDocument/2006/relationships/tags" Target="../tags/tag301.xml"/><Relationship Id="rId15" Type="http://schemas.openxmlformats.org/officeDocument/2006/relationships/image" Target="../media/image181.png"/><Relationship Id="rId10" Type="http://schemas.openxmlformats.org/officeDocument/2006/relationships/image" Target="../media/image179.png"/><Relationship Id="rId4" Type="http://schemas.openxmlformats.org/officeDocument/2006/relationships/tags" Target="../tags/tag300.xml"/><Relationship Id="rId9" Type="http://schemas.openxmlformats.org/officeDocument/2006/relationships/image" Target="../media/image178.png"/><Relationship Id="rId14" Type="http://schemas.openxmlformats.org/officeDocument/2006/relationships/image" Target="../media/image10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82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tags" Target="../tags/tag311.xml"/><Relationship Id="rId13" Type="http://schemas.microsoft.com/office/2007/relationships/hdphoto" Target="../media/hdphoto8.wdp"/><Relationship Id="rId18" Type="http://schemas.openxmlformats.org/officeDocument/2006/relationships/image" Target="../media/image188.png"/><Relationship Id="rId3" Type="http://schemas.openxmlformats.org/officeDocument/2006/relationships/tags" Target="../tags/tag306.xml"/><Relationship Id="rId21" Type="http://schemas.openxmlformats.org/officeDocument/2006/relationships/image" Target="../media/image191.png"/><Relationship Id="rId7" Type="http://schemas.openxmlformats.org/officeDocument/2006/relationships/tags" Target="../tags/tag310.xml"/><Relationship Id="rId12" Type="http://schemas.openxmlformats.org/officeDocument/2006/relationships/image" Target="../media/image80.png"/><Relationship Id="rId17" Type="http://schemas.openxmlformats.org/officeDocument/2006/relationships/image" Target="../media/image187.png"/><Relationship Id="rId25" Type="http://schemas.openxmlformats.org/officeDocument/2006/relationships/image" Target="../media/image66.png"/><Relationship Id="rId2" Type="http://schemas.openxmlformats.org/officeDocument/2006/relationships/tags" Target="../tags/tag305.xml"/><Relationship Id="rId16" Type="http://schemas.openxmlformats.org/officeDocument/2006/relationships/image" Target="../media/image186.png"/><Relationship Id="rId20" Type="http://schemas.openxmlformats.org/officeDocument/2006/relationships/image" Target="../media/image190.png"/><Relationship Id="rId1" Type="http://schemas.openxmlformats.org/officeDocument/2006/relationships/tags" Target="../tags/tag304.xml"/><Relationship Id="rId6" Type="http://schemas.openxmlformats.org/officeDocument/2006/relationships/tags" Target="../tags/tag309.xml"/><Relationship Id="rId11" Type="http://schemas.openxmlformats.org/officeDocument/2006/relationships/notesSlide" Target="../notesSlides/notesSlide46.xml"/><Relationship Id="rId24" Type="http://schemas.openxmlformats.org/officeDocument/2006/relationships/image" Target="../media/image192.png"/><Relationship Id="rId5" Type="http://schemas.openxmlformats.org/officeDocument/2006/relationships/tags" Target="../tags/tag308.xml"/><Relationship Id="rId15" Type="http://schemas.microsoft.com/office/2007/relationships/hdphoto" Target="../media/hdphoto9.wdp"/><Relationship Id="rId23" Type="http://schemas.microsoft.com/office/2007/relationships/hdphoto" Target="../media/hdphoto5.wdp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89.png"/><Relationship Id="rId4" Type="http://schemas.openxmlformats.org/officeDocument/2006/relationships/tags" Target="../tags/tag307.xml"/><Relationship Id="rId9" Type="http://schemas.openxmlformats.org/officeDocument/2006/relationships/tags" Target="../tags/tag312.xml"/><Relationship Id="rId14" Type="http://schemas.openxmlformats.org/officeDocument/2006/relationships/image" Target="../media/image81.png"/><Relationship Id="rId22" Type="http://schemas.openxmlformats.org/officeDocument/2006/relationships/image" Target="../media/image8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tags" Target="../tags/tag320.xml"/><Relationship Id="rId13" Type="http://schemas.openxmlformats.org/officeDocument/2006/relationships/image" Target="../media/image121.png"/><Relationship Id="rId18" Type="http://schemas.openxmlformats.org/officeDocument/2006/relationships/image" Target="../media/image197.png"/><Relationship Id="rId3" Type="http://schemas.openxmlformats.org/officeDocument/2006/relationships/tags" Target="../tags/tag315.xml"/><Relationship Id="rId7" Type="http://schemas.openxmlformats.org/officeDocument/2006/relationships/tags" Target="../tags/tag319.xml"/><Relationship Id="rId12" Type="http://schemas.openxmlformats.org/officeDocument/2006/relationships/notesSlide" Target="../notesSlides/notesSlide47.xml"/><Relationship Id="rId17" Type="http://schemas.openxmlformats.org/officeDocument/2006/relationships/image" Target="../media/image196.png"/><Relationship Id="rId2" Type="http://schemas.openxmlformats.org/officeDocument/2006/relationships/tags" Target="../tags/tag314.xml"/><Relationship Id="rId16" Type="http://schemas.openxmlformats.org/officeDocument/2006/relationships/image" Target="../media/image195.png"/><Relationship Id="rId1" Type="http://schemas.openxmlformats.org/officeDocument/2006/relationships/tags" Target="../tags/tag313.xml"/><Relationship Id="rId6" Type="http://schemas.openxmlformats.org/officeDocument/2006/relationships/tags" Target="../tags/tag318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317.xml"/><Relationship Id="rId15" Type="http://schemas.openxmlformats.org/officeDocument/2006/relationships/image" Target="../media/image194.png"/><Relationship Id="rId10" Type="http://schemas.openxmlformats.org/officeDocument/2006/relationships/tags" Target="../tags/tag322.xml"/><Relationship Id="rId19" Type="http://schemas.openxmlformats.org/officeDocument/2006/relationships/image" Target="../media/image198.png"/><Relationship Id="rId4" Type="http://schemas.openxmlformats.org/officeDocument/2006/relationships/tags" Target="../tags/tag316.xml"/><Relationship Id="rId9" Type="http://schemas.openxmlformats.org/officeDocument/2006/relationships/tags" Target="../tags/tag321.xml"/><Relationship Id="rId14" Type="http://schemas.openxmlformats.org/officeDocument/2006/relationships/image" Target="../media/image19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200.png"/><Relationship Id="rId3" Type="http://schemas.openxmlformats.org/officeDocument/2006/relationships/tags" Target="../tags/tag325.xml"/><Relationship Id="rId7" Type="http://schemas.openxmlformats.org/officeDocument/2006/relationships/notesSlide" Target="../notesSlides/notesSlide48.xml"/><Relationship Id="rId12" Type="http://schemas.openxmlformats.org/officeDocument/2006/relationships/image" Target="../media/image199.png"/><Relationship Id="rId2" Type="http://schemas.openxmlformats.org/officeDocument/2006/relationships/tags" Target="../tags/tag324.xml"/><Relationship Id="rId16" Type="http://schemas.openxmlformats.org/officeDocument/2006/relationships/image" Target="../media/image202.png"/><Relationship Id="rId1" Type="http://schemas.openxmlformats.org/officeDocument/2006/relationships/tags" Target="../tags/tag323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5.png"/><Relationship Id="rId5" Type="http://schemas.openxmlformats.org/officeDocument/2006/relationships/tags" Target="../tags/tag327.xml"/><Relationship Id="rId15" Type="http://schemas.openxmlformats.org/officeDocument/2006/relationships/image" Target="../media/image24.png"/><Relationship Id="rId10" Type="http://schemas.openxmlformats.org/officeDocument/2006/relationships/image" Target="../media/image194.png"/><Relationship Id="rId4" Type="http://schemas.openxmlformats.org/officeDocument/2006/relationships/tags" Target="../tags/tag326.xml"/><Relationship Id="rId9" Type="http://schemas.openxmlformats.org/officeDocument/2006/relationships/image" Target="../media/image193.png"/><Relationship Id="rId14" Type="http://schemas.openxmlformats.org/officeDocument/2006/relationships/image" Target="../media/image201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06.png"/><Relationship Id="rId18" Type="http://schemas.openxmlformats.org/officeDocument/2006/relationships/image" Target="../media/image211.png"/><Relationship Id="rId3" Type="http://schemas.openxmlformats.org/officeDocument/2006/relationships/tags" Target="../tags/tag330.xml"/><Relationship Id="rId21" Type="http://schemas.openxmlformats.org/officeDocument/2006/relationships/image" Target="../media/image214.png"/><Relationship Id="rId7" Type="http://schemas.openxmlformats.org/officeDocument/2006/relationships/tags" Target="../tags/tag334.xml"/><Relationship Id="rId12" Type="http://schemas.openxmlformats.org/officeDocument/2006/relationships/image" Target="../media/image205.png"/><Relationship Id="rId17" Type="http://schemas.openxmlformats.org/officeDocument/2006/relationships/image" Target="../media/image210.png"/><Relationship Id="rId2" Type="http://schemas.openxmlformats.org/officeDocument/2006/relationships/tags" Target="../tags/tag329.xml"/><Relationship Id="rId16" Type="http://schemas.openxmlformats.org/officeDocument/2006/relationships/image" Target="../media/image209.png"/><Relationship Id="rId20" Type="http://schemas.openxmlformats.org/officeDocument/2006/relationships/image" Target="../media/image213.png"/><Relationship Id="rId1" Type="http://schemas.openxmlformats.org/officeDocument/2006/relationships/tags" Target="../tags/tag328.xml"/><Relationship Id="rId6" Type="http://schemas.openxmlformats.org/officeDocument/2006/relationships/tags" Target="../tags/tag333.xml"/><Relationship Id="rId11" Type="http://schemas.openxmlformats.org/officeDocument/2006/relationships/image" Target="../media/image204.png"/><Relationship Id="rId5" Type="http://schemas.openxmlformats.org/officeDocument/2006/relationships/tags" Target="../tags/tag332.xml"/><Relationship Id="rId15" Type="http://schemas.openxmlformats.org/officeDocument/2006/relationships/image" Target="../media/image208.png"/><Relationship Id="rId10" Type="http://schemas.openxmlformats.org/officeDocument/2006/relationships/image" Target="../media/image203.png"/><Relationship Id="rId19" Type="http://schemas.openxmlformats.org/officeDocument/2006/relationships/image" Target="../media/image212.png"/><Relationship Id="rId4" Type="http://schemas.openxmlformats.org/officeDocument/2006/relationships/tags" Target="../tags/tag331.xml"/><Relationship Id="rId9" Type="http://schemas.openxmlformats.org/officeDocument/2006/relationships/notesSlide" Target="../notesSlides/notesSlide49.xml"/><Relationship Id="rId14" Type="http://schemas.openxmlformats.org/officeDocument/2006/relationships/image" Target="../media/image20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36.xml"/><Relationship Id="rId1" Type="http://schemas.openxmlformats.org/officeDocument/2006/relationships/tags" Target="../tags/tag335.xml"/><Relationship Id="rId6" Type="http://schemas.openxmlformats.org/officeDocument/2006/relationships/image" Target="../media/image216.png"/><Relationship Id="rId5" Type="http://schemas.openxmlformats.org/officeDocument/2006/relationships/image" Target="../media/image209.png"/><Relationship Id="rId4" Type="http://schemas.openxmlformats.org/officeDocument/2006/relationships/image" Target="../media/image21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82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microsoft.com/office/2007/relationships/hdphoto" Target="../media/hdphoto6.wdp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7" Type="http://schemas.microsoft.com/office/2007/relationships/hdphoto" Target="../media/hdphoto6.wdp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14.xml"/><Relationship Id="rId7" Type="http://schemas.openxmlformats.org/officeDocument/2006/relationships/image" Target="../media/image9.png"/><Relationship Id="rId12" Type="http://schemas.openxmlformats.org/officeDocument/2006/relationships/image" Target="../media/image24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8.png"/><Relationship Id="rId11" Type="http://schemas.openxmlformats.org/officeDocument/2006/relationships/image" Target="../media/image23.png"/><Relationship Id="rId5" Type="http://schemas.openxmlformats.org/officeDocument/2006/relationships/notesSlide" Target="../notesSlides/notesSlide6.xml"/><Relationship Id="rId10" Type="http://schemas.openxmlformats.org/officeDocument/2006/relationships/image" Target="../media/image2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7.xml"/><Relationship Id="rId4" Type="http://schemas.openxmlformats.org/officeDocument/2006/relationships/image" Target="../media/image22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8.xml"/><Relationship Id="rId4" Type="http://schemas.openxmlformats.org/officeDocument/2006/relationships/image" Target="../media/image224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tags" Target="../tags/tag341.xml"/><Relationship Id="rId7" Type="http://schemas.openxmlformats.org/officeDocument/2006/relationships/image" Target="../media/image225.png"/><Relationship Id="rId2" Type="http://schemas.openxmlformats.org/officeDocument/2006/relationships/tags" Target="../tags/tag340.xml"/><Relationship Id="rId1" Type="http://schemas.openxmlformats.org/officeDocument/2006/relationships/tags" Target="../tags/tag339.xml"/><Relationship Id="rId6" Type="http://schemas.openxmlformats.org/officeDocument/2006/relationships/image" Target="../media/image224.png"/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tags" Target="../tags/tag344.xml"/><Relationship Id="rId7" Type="http://schemas.openxmlformats.org/officeDocument/2006/relationships/image" Target="../media/image224.png"/><Relationship Id="rId2" Type="http://schemas.openxmlformats.org/officeDocument/2006/relationships/tags" Target="../tags/tag343.xml"/><Relationship Id="rId1" Type="http://schemas.openxmlformats.org/officeDocument/2006/relationships/tags" Target="../tags/tag342.xml"/><Relationship Id="rId6" Type="http://schemas.openxmlformats.org/officeDocument/2006/relationships/notesSlide" Target="../notesSlides/notesSlide5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45.xml"/><Relationship Id="rId9" Type="http://schemas.openxmlformats.org/officeDocument/2006/relationships/image" Target="../media/image167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tags" Target="../tags/tag348.xml"/><Relationship Id="rId7" Type="http://schemas.openxmlformats.org/officeDocument/2006/relationships/image" Target="../media/image225.png"/><Relationship Id="rId2" Type="http://schemas.openxmlformats.org/officeDocument/2006/relationships/tags" Target="../tags/tag347.xml"/><Relationship Id="rId1" Type="http://schemas.openxmlformats.org/officeDocument/2006/relationships/tags" Target="../tags/tag346.xml"/><Relationship Id="rId6" Type="http://schemas.openxmlformats.org/officeDocument/2006/relationships/image" Target="../media/image224.png"/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9.xml"/><Relationship Id="rId4" Type="http://schemas.openxmlformats.org/officeDocument/2006/relationships/image" Target="../media/image22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1.xml"/><Relationship Id="rId1" Type="http://schemas.openxmlformats.org/officeDocument/2006/relationships/tags" Target="../tags/tag350.xml"/><Relationship Id="rId6" Type="http://schemas.openxmlformats.org/officeDocument/2006/relationships/image" Target="../media/image226.png"/><Relationship Id="rId5" Type="http://schemas.openxmlformats.org/officeDocument/2006/relationships/image" Target="../media/image224.png"/><Relationship Id="rId4" Type="http://schemas.openxmlformats.org/officeDocument/2006/relationships/notesSlide" Target="../notesSlides/notesSlide58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tags" Target="../tags/tag354.xml"/><Relationship Id="rId7" Type="http://schemas.openxmlformats.org/officeDocument/2006/relationships/image" Target="../media/image228.png"/><Relationship Id="rId2" Type="http://schemas.openxmlformats.org/officeDocument/2006/relationships/tags" Target="../tags/tag353.xml"/><Relationship Id="rId1" Type="http://schemas.openxmlformats.org/officeDocument/2006/relationships/tags" Target="../tags/tag352.xml"/><Relationship Id="rId6" Type="http://schemas.openxmlformats.org/officeDocument/2006/relationships/image" Target="../media/image227.png"/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0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tags" Target="../tags/tag358.xml"/><Relationship Id="rId7" Type="http://schemas.openxmlformats.org/officeDocument/2006/relationships/image" Target="../media/image233.png"/><Relationship Id="rId2" Type="http://schemas.openxmlformats.org/officeDocument/2006/relationships/tags" Target="../tags/tag357.xml"/><Relationship Id="rId1" Type="http://schemas.openxmlformats.org/officeDocument/2006/relationships/tags" Target="../tags/tag356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gi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7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13" Type="http://schemas.openxmlformats.org/officeDocument/2006/relationships/image" Target="../media/image243.png"/><Relationship Id="rId18" Type="http://schemas.openxmlformats.org/officeDocument/2006/relationships/image" Target="../media/image247.png"/><Relationship Id="rId3" Type="http://schemas.openxmlformats.org/officeDocument/2006/relationships/tags" Target="../tags/tag361.xml"/><Relationship Id="rId7" Type="http://schemas.openxmlformats.org/officeDocument/2006/relationships/notesSlide" Target="../notesSlides/notesSlide60.xml"/><Relationship Id="rId12" Type="http://schemas.openxmlformats.org/officeDocument/2006/relationships/image" Target="../media/image242.png"/><Relationship Id="rId17" Type="http://schemas.openxmlformats.org/officeDocument/2006/relationships/image" Target="../media/image246.png"/><Relationship Id="rId2" Type="http://schemas.openxmlformats.org/officeDocument/2006/relationships/tags" Target="../tags/tag360.xml"/><Relationship Id="rId16" Type="http://schemas.openxmlformats.org/officeDocument/2006/relationships/image" Target="../media/image245.png"/><Relationship Id="rId20" Type="http://schemas.openxmlformats.org/officeDocument/2006/relationships/image" Target="../media/image249.png"/><Relationship Id="rId1" Type="http://schemas.openxmlformats.org/officeDocument/2006/relationships/tags" Target="../tags/tag35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41.png"/><Relationship Id="rId5" Type="http://schemas.openxmlformats.org/officeDocument/2006/relationships/tags" Target="../tags/tag363.xml"/><Relationship Id="rId15" Type="http://schemas.openxmlformats.org/officeDocument/2006/relationships/image" Target="../media/image244.png"/><Relationship Id="rId10" Type="http://schemas.microsoft.com/office/2007/relationships/hdphoto" Target="../media/hdphoto10.wdp"/><Relationship Id="rId19" Type="http://schemas.openxmlformats.org/officeDocument/2006/relationships/image" Target="../media/image248.png"/><Relationship Id="rId4" Type="http://schemas.openxmlformats.org/officeDocument/2006/relationships/tags" Target="../tags/tag362.xml"/><Relationship Id="rId9" Type="http://schemas.openxmlformats.org/officeDocument/2006/relationships/image" Target="../media/image240.png"/><Relationship Id="rId14" Type="http://schemas.microsoft.com/office/2007/relationships/hdphoto" Target="../media/hdphoto11.wdp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7" Type="http://schemas.openxmlformats.org/officeDocument/2006/relationships/image" Target="../media/image2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4.xml"/><Relationship Id="rId6" Type="http://schemas.openxmlformats.org/officeDocument/2006/relationships/image" Target="../media/image250.png"/><Relationship Id="rId5" Type="http://schemas.openxmlformats.org/officeDocument/2006/relationships/image" Target="../media/image32.png"/><Relationship Id="rId4" Type="http://schemas.openxmlformats.org/officeDocument/2006/relationships/image" Target="../media/image239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3"/>
          <p:cNvSpPr txBox="1">
            <a:spLocks noGrp="1"/>
          </p:cNvSpPr>
          <p:nvPr>
            <p:ph type="ctrTitle"/>
          </p:nvPr>
        </p:nvSpPr>
        <p:spPr>
          <a:xfrm>
            <a:off x="918060" y="990600"/>
            <a:ext cx="7376480" cy="1257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indent="0" algn="l">
              <a:buNone/>
            </a:pPr>
            <a:r>
              <a:rPr lang="en" sz="3600" b="1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Off-the-Grid</a:t>
            </a:r>
            <a:r>
              <a:rPr lang="en" sz="3600" b="1" dirty="0"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 </a:t>
            </a:r>
            <a:r>
              <a:rPr lang="en" sz="3600" b="1" dirty="0" smtClean="0"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Compressive </a:t>
            </a:r>
            <a:r>
              <a:rPr lang="en" sz="3600" b="1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Imaging</a:t>
            </a:r>
            <a:r>
              <a:rPr lang="en" sz="3600" b="0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:</a:t>
            </a:r>
            <a:br>
              <a:rPr lang="en" sz="3600" b="0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</a:br>
            <a:r>
              <a:rPr lang="en" sz="3600" dirty="0" smtClean="0"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Recovery of Piecewise </a:t>
            </a:r>
            <a:r>
              <a:rPr lang="en" sz="3600" b="0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Constant Images from Few Fourier Samples</a:t>
            </a:r>
            <a:endParaRPr lang="en" sz="3600" b="0" dirty="0">
              <a:solidFill>
                <a:schemeClr val="tx1"/>
              </a:solidFill>
              <a:latin typeface="Roboto Medium" pitchFamily="2" charset="0"/>
              <a:ea typeface="Roboto Medium" pitchFamily="2" charset="0"/>
              <a:cs typeface="Open Sans Condensed" pitchFamily="34" charset="0"/>
            </a:endParaRPr>
          </a:p>
        </p:txBody>
      </p:sp>
      <p:sp>
        <p:nvSpPr>
          <p:cNvPr id="5" name="Shape 24"/>
          <p:cNvSpPr txBox="1">
            <a:spLocks noGrp="1"/>
          </p:cNvSpPr>
          <p:nvPr>
            <p:ph type="subTitle" idx="1"/>
          </p:nvPr>
        </p:nvSpPr>
        <p:spPr>
          <a:xfrm>
            <a:off x="918060" y="2584090"/>
            <a:ext cx="8225940" cy="2286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buNone/>
            </a:pPr>
            <a:r>
              <a:rPr lang="en" sz="2400" b="1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Greg </a:t>
            </a:r>
            <a:r>
              <a:rPr lang="en" sz="2400" b="1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Ongie</a:t>
            </a:r>
            <a:endParaRPr lang="en" sz="2400" dirty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  <a:p>
            <a:pPr lvl="0" algn="l" rtl="0">
              <a:buNone/>
            </a:pPr>
            <a:r>
              <a:rPr lang="en" sz="24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PhD Candidate</a:t>
            </a:r>
          </a:p>
          <a:p>
            <a:pPr lvl="0" algn="l" rtl="0">
              <a:buNone/>
            </a:pPr>
            <a:r>
              <a:rPr lang="en" sz="24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Department of Applied Math and Computational Sciences</a:t>
            </a:r>
          </a:p>
          <a:p>
            <a:pPr lvl="0" algn="l" rtl="0">
              <a:buNone/>
            </a:pPr>
            <a:r>
              <a:rPr lang="en" sz="24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University of Iowa</a:t>
            </a:r>
          </a:p>
          <a:p>
            <a:pPr lvl="0" algn="l" rtl="0">
              <a:buNone/>
            </a:pPr>
            <a:endParaRPr lang="en" sz="2400" dirty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  <a:p>
            <a:pPr lvl="0" algn="l" rtl="0">
              <a:buNone/>
            </a:pPr>
            <a:r>
              <a:rPr lang="en" sz="2400" b="1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April 25, 2016</a:t>
            </a:r>
            <a:endParaRPr lang="en" sz="2400" b="1" dirty="0" smtClean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  <a:p>
            <a:pPr lvl="0" algn="l" rtl="0">
              <a:buNone/>
            </a:pPr>
            <a:r>
              <a:rPr lang="en" sz="2400" b="1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U. Michigan, CSP Seminar</a:t>
            </a:r>
          </a:p>
          <a:p>
            <a:pPr lvl="0" algn="l" rtl="0">
              <a:buNone/>
            </a:pPr>
            <a:endParaRPr lang="en" sz="2400" dirty="0" smtClean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248400"/>
            <a:ext cx="9144000" cy="6096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6303229"/>
            <a:ext cx="3200677" cy="40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8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Rectangle 536"/>
          <p:cNvSpPr/>
          <p:nvPr/>
        </p:nvSpPr>
        <p:spPr>
          <a:xfrm>
            <a:off x="5715000" y="2743200"/>
            <a:ext cx="17764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Continuous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17" name="Rectangle 716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457200" y="-3412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DFT Reconstruction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4500" y="685800"/>
            <a:ext cx="2137275" cy="213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6400" y="685800"/>
            <a:ext cx="2137275" cy="2137275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>
            <a:off x="4029806" y="1763041"/>
            <a:ext cx="1074496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744" y="1027702"/>
            <a:ext cx="492621" cy="383598"/>
          </a:xfrm>
          <a:prstGeom prst="rect">
            <a:avLst/>
          </a:prstGeom>
        </p:spPr>
      </p:pic>
      <p:grpSp>
        <p:nvGrpSpPr>
          <p:cNvPr id="543" name="Group 542"/>
          <p:cNvGrpSpPr/>
          <p:nvPr/>
        </p:nvGrpSpPr>
        <p:grpSpPr>
          <a:xfrm>
            <a:off x="5715000" y="914400"/>
            <a:ext cx="1641268" cy="1644499"/>
            <a:chOff x="868681" y="634591"/>
            <a:chExt cx="2788919" cy="2794409"/>
          </a:xfrm>
          <a:solidFill>
            <a:schemeClr val="bg1">
              <a:lumMod val="10000"/>
            </a:schemeClr>
          </a:solidFill>
        </p:grpSpPr>
        <p:sp>
          <p:nvSpPr>
            <p:cNvPr id="544" name="Oval 543"/>
            <p:cNvSpPr/>
            <p:nvPr/>
          </p:nvSpPr>
          <p:spPr>
            <a:xfrm>
              <a:off x="868681" y="6428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/>
            <p:cNvSpPr/>
            <p:nvPr/>
          </p:nvSpPr>
          <p:spPr>
            <a:xfrm>
              <a:off x="10972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/>
            <p:cNvSpPr/>
            <p:nvPr/>
          </p:nvSpPr>
          <p:spPr>
            <a:xfrm>
              <a:off x="13258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/>
            <p:cNvSpPr/>
            <p:nvPr/>
          </p:nvSpPr>
          <p:spPr>
            <a:xfrm>
              <a:off x="15544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/>
            <p:cNvSpPr/>
            <p:nvPr/>
          </p:nvSpPr>
          <p:spPr>
            <a:xfrm>
              <a:off x="17830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/>
            <p:cNvSpPr/>
            <p:nvPr/>
          </p:nvSpPr>
          <p:spPr>
            <a:xfrm>
              <a:off x="20116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/>
            <p:cNvSpPr/>
            <p:nvPr/>
          </p:nvSpPr>
          <p:spPr>
            <a:xfrm>
              <a:off x="22402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/>
            <p:cNvSpPr/>
            <p:nvPr/>
          </p:nvSpPr>
          <p:spPr>
            <a:xfrm>
              <a:off x="24688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/>
            <p:cNvSpPr/>
            <p:nvPr/>
          </p:nvSpPr>
          <p:spPr>
            <a:xfrm>
              <a:off x="26974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/>
            <p:cNvSpPr/>
            <p:nvPr/>
          </p:nvSpPr>
          <p:spPr>
            <a:xfrm>
              <a:off x="29260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/>
            <p:cNvSpPr/>
            <p:nvPr/>
          </p:nvSpPr>
          <p:spPr>
            <a:xfrm>
              <a:off x="31546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/>
            <p:cNvSpPr/>
            <p:nvPr/>
          </p:nvSpPr>
          <p:spPr>
            <a:xfrm>
              <a:off x="33832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/>
            <p:cNvSpPr/>
            <p:nvPr/>
          </p:nvSpPr>
          <p:spPr>
            <a:xfrm>
              <a:off x="36118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/>
            <p:cNvSpPr/>
            <p:nvPr/>
          </p:nvSpPr>
          <p:spPr>
            <a:xfrm>
              <a:off x="868681" y="868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/>
            <p:cNvSpPr/>
            <p:nvPr/>
          </p:nvSpPr>
          <p:spPr>
            <a:xfrm>
              <a:off x="10972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/>
            <p:cNvSpPr/>
            <p:nvPr/>
          </p:nvSpPr>
          <p:spPr>
            <a:xfrm>
              <a:off x="13258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/>
            <p:cNvSpPr/>
            <p:nvPr/>
          </p:nvSpPr>
          <p:spPr>
            <a:xfrm>
              <a:off x="15544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/>
            <p:cNvSpPr/>
            <p:nvPr/>
          </p:nvSpPr>
          <p:spPr>
            <a:xfrm>
              <a:off x="17830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/>
            <p:cNvSpPr/>
            <p:nvPr/>
          </p:nvSpPr>
          <p:spPr>
            <a:xfrm>
              <a:off x="20116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/>
            <p:cNvSpPr/>
            <p:nvPr/>
          </p:nvSpPr>
          <p:spPr>
            <a:xfrm>
              <a:off x="22402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/>
            <p:cNvSpPr/>
            <p:nvPr/>
          </p:nvSpPr>
          <p:spPr>
            <a:xfrm>
              <a:off x="2468881" y="860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/>
            <p:cNvSpPr/>
            <p:nvPr/>
          </p:nvSpPr>
          <p:spPr>
            <a:xfrm>
              <a:off x="26974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/>
            <p:cNvSpPr/>
            <p:nvPr/>
          </p:nvSpPr>
          <p:spPr>
            <a:xfrm>
              <a:off x="29260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/>
            <p:cNvSpPr/>
            <p:nvPr/>
          </p:nvSpPr>
          <p:spPr>
            <a:xfrm>
              <a:off x="31546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/>
            <p:cNvSpPr/>
            <p:nvPr/>
          </p:nvSpPr>
          <p:spPr>
            <a:xfrm>
              <a:off x="3383281" y="860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/>
            <p:cNvSpPr/>
            <p:nvPr/>
          </p:nvSpPr>
          <p:spPr>
            <a:xfrm>
              <a:off x="36118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/>
            <p:cNvSpPr/>
            <p:nvPr/>
          </p:nvSpPr>
          <p:spPr>
            <a:xfrm>
              <a:off x="868681" y="11000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/>
            <p:cNvSpPr/>
            <p:nvPr/>
          </p:nvSpPr>
          <p:spPr>
            <a:xfrm>
              <a:off x="10972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/>
            <p:cNvSpPr/>
            <p:nvPr/>
          </p:nvSpPr>
          <p:spPr>
            <a:xfrm>
              <a:off x="13258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/>
            <p:cNvSpPr/>
            <p:nvPr/>
          </p:nvSpPr>
          <p:spPr>
            <a:xfrm>
              <a:off x="15544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/>
            <p:cNvSpPr/>
            <p:nvPr/>
          </p:nvSpPr>
          <p:spPr>
            <a:xfrm>
              <a:off x="17830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/>
            <p:cNvSpPr/>
            <p:nvPr/>
          </p:nvSpPr>
          <p:spPr>
            <a:xfrm>
              <a:off x="2011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/>
            <p:cNvSpPr/>
            <p:nvPr/>
          </p:nvSpPr>
          <p:spPr>
            <a:xfrm>
              <a:off x="22402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/>
            <p:cNvSpPr/>
            <p:nvPr/>
          </p:nvSpPr>
          <p:spPr>
            <a:xfrm>
              <a:off x="2468881" y="1091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/>
            <p:cNvSpPr/>
            <p:nvPr/>
          </p:nvSpPr>
          <p:spPr>
            <a:xfrm>
              <a:off x="26974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/>
            <p:cNvSpPr/>
            <p:nvPr/>
          </p:nvSpPr>
          <p:spPr>
            <a:xfrm>
              <a:off x="29260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/>
            <p:cNvSpPr/>
            <p:nvPr/>
          </p:nvSpPr>
          <p:spPr>
            <a:xfrm>
              <a:off x="3154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/>
            <p:cNvSpPr/>
            <p:nvPr/>
          </p:nvSpPr>
          <p:spPr>
            <a:xfrm>
              <a:off x="3383281" y="1091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/>
            <p:cNvSpPr/>
            <p:nvPr/>
          </p:nvSpPr>
          <p:spPr>
            <a:xfrm>
              <a:off x="36118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/>
            <p:cNvSpPr/>
            <p:nvPr/>
          </p:nvSpPr>
          <p:spPr>
            <a:xfrm>
              <a:off x="868681" y="1325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/>
            <p:cNvSpPr/>
            <p:nvPr/>
          </p:nvSpPr>
          <p:spPr>
            <a:xfrm>
              <a:off x="10972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/>
            <p:cNvSpPr/>
            <p:nvPr/>
          </p:nvSpPr>
          <p:spPr>
            <a:xfrm>
              <a:off x="13258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/>
            <p:cNvSpPr/>
            <p:nvPr/>
          </p:nvSpPr>
          <p:spPr>
            <a:xfrm>
              <a:off x="15544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/>
            <p:cNvSpPr/>
            <p:nvPr/>
          </p:nvSpPr>
          <p:spPr>
            <a:xfrm>
              <a:off x="17830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/>
            <p:cNvSpPr/>
            <p:nvPr/>
          </p:nvSpPr>
          <p:spPr>
            <a:xfrm>
              <a:off x="20116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/>
            <p:cNvSpPr/>
            <p:nvPr/>
          </p:nvSpPr>
          <p:spPr>
            <a:xfrm>
              <a:off x="22402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/>
            <p:cNvSpPr/>
            <p:nvPr/>
          </p:nvSpPr>
          <p:spPr>
            <a:xfrm>
              <a:off x="2468881" y="13176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/>
            <p:cNvSpPr/>
            <p:nvPr/>
          </p:nvSpPr>
          <p:spPr>
            <a:xfrm>
              <a:off x="26974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/>
            <p:cNvSpPr/>
            <p:nvPr/>
          </p:nvSpPr>
          <p:spPr>
            <a:xfrm>
              <a:off x="29260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/>
            <p:cNvSpPr/>
            <p:nvPr/>
          </p:nvSpPr>
          <p:spPr>
            <a:xfrm>
              <a:off x="31546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/>
            <p:cNvSpPr/>
            <p:nvPr/>
          </p:nvSpPr>
          <p:spPr>
            <a:xfrm>
              <a:off x="3383281" y="13176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/>
            <p:cNvSpPr/>
            <p:nvPr/>
          </p:nvSpPr>
          <p:spPr>
            <a:xfrm>
              <a:off x="36118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/>
            <p:cNvSpPr/>
            <p:nvPr/>
          </p:nvSpPr>
          <p:spPr>
            <a:xfrm>
              <a:off x="868681" y="15572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/>
            <p:cNvSpPr/>
            <p:nvPr/>
          </p:nvSpPr>
          <p:spPr>
            <a:xfrm>
              <a:off x="10972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/>
            <p:cNvSpPr/>
            <p:nvPr/>
          </p:nvSpPr>
          <p:spPr>
            <a:xfrm>
              <a:off x="13258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/>
            <p:cNvSpPr/>
            <p:nvPr/>
          </p:nvSpPr>
          <p:spPr>
            <a:xfrm>
              <a:off x="15544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/>
            <p:cNvSpPr/>
            <p:nvPr/>
          </p:nvSpPr>
          <p:spPr>
            <a:xfrm>
              <a:off x="17830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/>
            <p:cNvSpPr/>
            <p:nvPr/>
          </p:nvSpPr>
          <p:spPr>
            <a:xfrm>
              <a:off x="2011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/>
            <p:cNvSpPr/>
            <p:nvPr/>
          </p:nvSpPr>
          <p:spPr>
            <a:xfrm>
              <a:off x="22402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/>
            <p:cNvSpPr/>
            <p:nvPr/>
          </p:nvSpPr>
          <p:spPr>
            <a:xfrm>
              <a:off x="24688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/>
            <p:cNvSpPr/>
            <p:nvPr/>
          </p:nvSpPr>
          <p:spPr>
            <a:xfrm>
              <a:off x="26974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/>
            <p:cNvSpPr/>
            <p:nvPr/>
          </p:nvSpPr>
          <p:spPr>
            <a:xfrm>
              <a:off x="29260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/>
            <p:cNvSpPr/>
            <p:nvPr/>
          </p:nvSpPr>
          <p:spPr>
            <a:xfrm>
              <a:off x="3154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/>
            <p:cNvSpPr/>
            <p:nvPr/>
          </p:nvSpPr>
          <p:spPr>
            <a:xfrm>
              <a:off x="33832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/>
            <p:cNvSpPr/>
            <p:nvPr/>
          </p:nvSpPr>
          <p:spPr>
            <a:xfrm>
              <a:off x="36118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/>
            <p:cNvSpPr/>
            <p:nvPr/>
          </p:nvSpPr>
          <p:spPr>
            <a:xfrm>
              <a:off x="868681" y="1783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/>
            <p:cNvSpPr/>
            <p:nvPr/>
          </p:nvSpPr>
          <p:spPr>
            <a:xfrm>
              <a:off x="10972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/>
            <p:cNvSpPr/>
            <p:nvPr/>
          </p:nvSpPr>
          <p:spPr>
            <a:xfrm>
              <a:off x="13258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/>
            <p:cNvSpPr/>
            <p:nvPr/>
          </p:nvSpPr>
          <p:spPr>
            <a:xfrm>
              <a:off x="15544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/>
            <p:cNvSpPr/>
            <p:nvPr/>
          </p:nvSpPr>
          <p:spPr>
            <a:xfrm>
              <a:off x="17830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/>
            <p:cNvSpPr/>
            <p:nvPr/>
          </p:nvSpPr>
          <p:spPr>
            <a:xfrm>
              <a:off x="2011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/>
            <p:cNvSpPr/>
            <p:nvPr/>
          </p:nvSpPr>
          <p:spPr>
            <a:xfrm>
              <a:off x="22402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/>
            <p:cNvSpPr/>
            <p:nvPr/>
          </p:nvSpPr>
          <p:spPr>
            <a:xfrm>
              <a:off x="24688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/>
            <p:cNvSpPr/>
            <p:nvPr/>
          </p:nvSpPr>
          <p:spPr>
            <a:xfrm>
              <a:off x="26974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/>
            <p:cNvSpPr/>
            <p:nvPr/>
          </p:nvSpPr>
          <p:spPr>
            <a:xfrm>
              <a:off x="29260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/>
            <p:cNvSpPr/>
            <p:nvPr/>
          </p:nvSpPr>
          <p:spPr>
            <a:xfrm>
              <a:off x="3154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/>
            <p:cNvSpPr/>
            <p:nvPr/>
          </p:nvSpPr>
          <p:spPr>
            <a:xfrm>
              <a:off x="33832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/>
            <p:cNvSpPr/>
            <p:nvPr/>
          </p:nvSpPr>
          <p:spPr>
            <a:xfrm>
              <a:off x="36118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/>
            <p:cNvSpPr/>
            <p:nvPr/>
          </p:nvSpPr>
          <p:spPr>
            <a:xfrm>
              <a:off x="868681" y="20144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/>
            <p:cNvSpPr/>
            <p:nvPr/>
          </p:nvSpPr>
          <p:spPr>
            <a:xfrm>
              <a:off x="10972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/>
            <p:cNvSpPr/>
            <p:nvPr/>
          </p:nvSpPr>
          <p:spPr>
            <a:xfrm>
              <a:off x="13258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/>
            <p:cNvSpPr/>
            <p:nvPr/>
          </p:nvSpPr>
          <p:spPr>
            <a:xfrm>
              <a:off x="15544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/>
            <p:cNvSpPr/>
            <p:nvPr/>
          </p:nvSpPr>
          <p:spPr>
            <a:xfrm>
              <a:off x="17830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/>
            <p:cNvSpPr/>
            <p:nvPr/>
          </p:nvSpPr>
          <p:spPr>
            <a:xfrm>
              <a:off x="2011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/>
            <p:cNvSpPr/>
            <p:nvPr/>
          </p:nvSpPr>
          <p:spPr>
            <a:xfrm>
              <a:off x="22402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/>
            <p:cNvSpPr/>
            <p:nvPr/>
          </p:nvSpPr>
          <p:spPr>
            <a:xfrm>
              <a:off x="2468881" y="2006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/>
            <p:cNvSpPr/>
            <p:nvPr/>
          </p:nvSpPr>
          <p:spPr>
            <a:xfrm>
              <a:off x="26974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/>
            <p:cNvSpPr/>
            <p:nvPr/>
          </p:nvSpPr>
          <p:spPr>
            <a:xfrm>
              <a:off x="29260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Oval 631"/>
            <p:cNvSpPr/>
            <p:nvPr/>
          </p:nvSpPr>
          <p:spPr>
            <a:xfrm>
              <a:off x="3154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Oval 632"/>
            <p:cNvSpPr/>
            <p:nvPr/>
          </p:nvSpPr>
          <p:spPr>
            <a:xfrm>
              <a:off x="3383281" y="2006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Oval 633"/>
            <p:cNvSpPr/>
            <p:nvPr/>
          </p:nvSpPr>
          <p:spPr>
            <a:xfrm>
              <a:off x="36118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/>
            <p:cNvSpPr/>
            <p:nvPr/>
          </p:nvSpPr>
          <p:spPr>
            <a:xfrm>
              <a:off x="868681" y="2240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Oval 635"/>
            <p:cNvSpPr/>
            <p:nvPr/>
          </p:nvSpPr>
          <p:spPr>
            <a:xfrm>
              <a:off x="10972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/>
            <p:cNvSpPr/>
            <p:nvPr/>
          </p:nvSpPr>
          <p:spPr>
            <a:xfrm>
              <a:off x="13258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/>
            <p:cNvSpPr/>
            <p:nvPr/>
          </p:nvSpPr>
          <p:spPr>
            <a:xfrm>
              <a:off x="15544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/>
            <p:cNvSpPr/>
            <p:nvPr/>
          </p:nvSpPr>
          <p:spPr>
            <a:xfrm>
              <a:off x="17830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/>
            <p:cNvSpPr/>
            <p:nvPr/>
          </p:nvSpPr>
          <p:spPr>
            <a:xfrm>
              <a:off x="2011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/>
            <p:cNvSpPr/>
            <p:nvPr/>
          </p:nvSpPr>
          <p:spPr>
            <a:xfrm>
              <a:off x="22402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/>
            <p:cNvSpPr/>
            <p:nvPr/>
          </p:nvSpPr>
          <p:spPr>
            <a:xfrm>
              <a:off x="24688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/>
            <p:cNvSpPr/>
            <p:nvPr/>
          </p:nvSpPr>
          <p:spPr>
            <a:xfrm>
              <a:off x="26974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/>
            <p:cNvSpPr/>
            <p:nvPr/>
          </p:nvSpPr>
          <p:spPr>
            <a:xfrm>
              <a:off x="29260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/>
            <p:cNvSpPr/>
            <p:nvPr/>
          </p:nvSpPr>
          <p:spPr>
            <a:xfrm>
              <a:off x="3154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/>
            <p:cNvSpPr/>
            <p:nvPr/>
          </p:nvSpPr>
          <p:spPr>
            <a:xfrm>
              <a:off x="33832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/>
            <p:cNvSpPr/>
            <p:nvPr/>
          </p:nvSpPr>
          <p:spPr>
            <a:xfrm>
              <a:off x="36118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/>
            <p:cNvSpPr/>
            <p:nvPr/>
          </p:nvSpPr>
          <p:spPr>
            <a:xfrm>
              <a:off x="868681" y="24716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/>
            <p:cNvSpPr/>
            <p:nvPr/>
          </p:nvSpPr>
          <p:spPr>
            <a:xfrm>
              <a:off x="10972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Oval 649"/>
            <p:cNvSpPr/>
            <p:nvPr/>
          </p:nvSpPr>
          <p:spPr>
            <a:xfrm>
              <a:off x="13258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/>
            <p:cNvSpPr/>
            <p:nvPr/>
          </p:nvSpPr>
          <p:spPr>
            <a:xfrm>
              <a:off x="15544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/>
            <p:cNvSpPr/>
            <p:nvPr/>
          </p:nvSpPr>
          <p:spPr>
            <a:xfrm>
              <a:off x="17830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Oval 652"/>
            <p:cNvSpPr/>
            <p:nvPr/>
          </p:nvSpPr>
          <p:spPr>
            <a:xfrm>
              <a:off x="2011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Oval 653"/>
            <p:cNvSpPr/>
            <p:nvPr/>
          </p:nvSpPr>
          <p:spPr>
            <a:xfrm>
              <a:off x="22402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Oval 654"/>
            <p:cNvSpPr/>
            <p:nvPr/>
          </p:nvSpPr>
          <p:spPr>
            <a:xfrm>
              <a:off x="24688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Oval 655"/>
            <p:cNvSpPr/>
            <p:nvPr/>
          </p:nvSpPr>
          <p:spPr>
            <a:xfrm>
              <a:off x="26974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Oval 656"/>
            <p:cNvSpPr/>
            <p:nvPr/>
          </p:nvSpPr>
          <p:spPr>
            <a:xfrm>
              <a:off x="29260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Oval 657"/>
            <p:cNvSpPr/>
            <p:nvPr/>
          </p:nvSpPr>
          <p:spPr>
            <a:xfrm>
              <a:off x="3154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Oval 658"/>
            <p:cNvSpPr/>
            <p:nvPr/>
          </p:nvSpPr>
          <p:spPr>
            <a:xfrm>
              <a:off x="33832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Oval 659"/>
            <p:cNvSpPr/>
            <p:nvPr/>
          </p:nvSpPr>
          <p:spPr>
            <a:xfrm>
              <a:off x="36118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Oval 660"/>
            <p:cNvSpPr/>
            <p:nvPr/>
          </p:nvSpPr>
          <p:spPr>
            <a:xfrm>
              <a:off x="868681" y="2697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Oval 661"/>
            <p:cNvSpPr/>
            <p:nvPr/>
          </p:nvSpPr>
          <p:spPr>
            <a:xfrm>
              <a:off x="10972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Oval 662"/>
            <p:cNvSpPr/>
            <p:nvPr/>
          </p:nvSpPr>
          <p:spPr>
            <a:xfrm>
              <a:off x="13258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4" name="Oval 663"/>
            <p:cNvSpPr/>
            <p:nvPr/>
          </p:nvSpPr>
          <p:spPr>
            <a:xfrm>
              <a:off x="15544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Oval 664"/>
            <p:cNvSpPr/>
            <p:nvPr/>
          </p:nvSpPr>
          <p:spPr>
            <a:xfrm>
              <a:off x="17830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Oval 665"/>
            <p:cNvSpPr/>
            <p:nvPr/>
          </p:nvSpPr>
          <p:spPr>
            <a:xfrm>
              <a:off x="20116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Oval 666"/>
            <p:cNvSpPr/>
            <p:nvPr/>
          </p:nvSpPr>
          <p:spPr>
            <a:xfrm>
              <a:off x="22402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/>
            <p:cNvSpPr/>
            <p:nvPr/>
          </p:nvSpPr>
          <p:spPr>
            <a:xfrm>
              <a:off x="24688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/>
            <p:cNvSpPr/>
            <p:nvPr/>
          </p:nvSpPr>
          <p:spPr>
            <a:xfrm>
              <a:off x="26974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/>
            <p:cNvSpPr/>
            <p:nvPr/>
          </p:nvSpPr>
          <p:spPr>
            <a:xfrm>
              <a:off x="29260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/>
            <p:cNvSpPr/>
            <p:nvPr/>
          </p:nvSpPr>
          <p:spPr>
            <a:xfrm>
              <a:off x="31546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/>
            <p:cNvSpPr/>
            <p:nvPr/>
          </p:nvSpPr>
          <p:spPr>
            <a:xfrm>
              <a:off x="33832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/>
            <p:cNvSpPr/>
            <p:nvPr/>
          </p:nvSpPr>
          <p:spPr>
            <a:xfrm>
              <a:off x="36118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/>
            <p:cNvSpPr/>
            <p:nvPr/>
          </p:nvSpPr>
          <p:spPr>
            <a:xfrm>
              <a:off x="868681" y="29288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/>
            <p:cNvSpPr/>
            <p:nvPr/>
          </p:nvSpPr>
          <p:spPr>
            <a:xfrm>
              <a:off x="10972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/>
            <p:cNvSpPr/>
            <p:nvPr/>
          </p:nvSpPr>
          <p:spPr>
            <a:xfrm>
              <a:off x="13258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/>
            <p:cNvSpPr/>
            <p:nvPr/>
          </p:nvSpPr>
          <p:spPr>
            <a:xfrm>
              <a:off x="15544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/>
            <p:cNvSpPr/>
            <p:nvPr/>
          </p:nvSpPr>
          <p:spPr>
            <a:xfrm>
              <a:off x="17830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/>
            <p:cNvSpPr/>
            <p:nvPr/>
          </p:nvSpPr>
          <p:spPr>
            <a:xfrm>
              <a:off x="2011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/>
            <p:cNvSpPr/>
            <p:nvPr/>
          </p:nvSpPr>
          <p:spPr>
            <a:xfrm>
              <a:off x="22402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/>
            <p:cNvSpPr/>
            <p:nvPr/>
          </p:nvSpPr>
          <p:spPr>
            <a:xfrm>
              <a:off x="2468881" y="2920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/>
            <p:cNvSpPr/>
            <p:nvPr/>
          </p:nvSpPr>
          <p:spPr>
            <a:xfrm>
              <a:off x="26974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/>
            <p:cNvSpPr/>
            <p:nvPr/>
          </p:nvSpPr>
          <p:spPr>
            <a:xfrm>
              <a:off x="29260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/>
            <p:cNvSpPr/>
            <p:nvPr/>
          </p:nvSpPr>
          <p:spPr>
            <a:xfrm>
              <a:off x="3154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/>
            <p:cNvSpPr/>
            <p:nvPr/>
          </p:nvSpPr>
          <p:spPr>
            <a:xfrm>
              <a:off x="3383281" y="2920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/>
            <p:cNvSpPr/>
            <p:nvPr/>
          </p:nvSpPr>
          <p:spPr>
            <a:xfrm>
              <a:off x="36118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" name="Oval 686"/>
            <p:cNvSpPr/>
            <p:nvPr/>
          </p:nvSpPr>
          <p:spPr>
            <a:xfrm>
              <a:off x="868681" y="3154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" name="Oval 687"/>
            <p:cNvSpPr/>
            <p:nvPr/>
          </p:nvSpPr>
          <p:spPr>
            <a:xfrm>
              <a:off x="10972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/>
            <p:cNvSpPr/>
            <p:nvPr/>
          </p:nvSpPr>
          <p:spPr>
            <a:xfrm>
              <a:off x="13258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/>
            <p:cNvSpPr/>
            <p:nvPr/>
          </p:nvSpPr>
          <p:spPr>
            <a:xfrm>
              <a:off x="15544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/>
            <p:cNvSpPr/>
            <p:nvPr/>
          </p:nvSpPr>
          <p:spPr>
            <a:xfrm>
              <a:off x="17830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/>
            <p:cNvSpPr/>
            <p:nvPr/>
          </p:nvSpPr>
          <p:spPr>
            <a:xfrm>
              <a:off x="2011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/>
            <p:cNvSpPr/>
            <p:nvPr/>
          </p:nvSpPr>
          <p:spPr>
            <a:xfrm>
              <a:off x="22402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/>
            <p:cNvSpPr/>
            <p:nvPr/>
          </p:nvSpPr>
          <p:spPr>
            <a:xfrm>
              <a:off x="24688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/>
            <p:cNvSpPr/>
            <p:nvPr/>
          </p:nvSpPr>
          <p:spPr>
            <a:xfrm>
              <a:off x="26974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/>
            <p:cNvSpPr/>
            <p:nvPr/>
          </p:nvSpPr>
          <p:spPr>
            <a:xfrm>
              <a:off x="29260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/>
            <p:cNvSpPr/>
            <p:nvPr/>
          </p:nvSpPr>
          <p:spPr>
            <a:xfrm>
              <a:off x="3154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/>
            <p:cNvSpPr/>
            <p:nvPr/>
          </p:nvSpPr>
          <p:spPr>
            <a:xfrm>
              <a:off x="33832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/>
            <p:cNvSpPr/>
            <p:nvPr/>
          </p:nvSpPr>
          <p:spPr>
            <a:xfrm>
              <a:off x="36118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/>
            <p:cNvSpPr/>
            <p:nvPr/>
          </p:nvSpPr>
          <p:spPr>
            <a:xfrm>
              <a:off x="868681" y="3383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/>
            <p:cNvSpPr/>
            <p:nvPr/>
          </p:nvSpPr>
          <p:spPr>
            <a:xfrm>
              <a:off x="10972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/>
            <p:cNvSpPr/>
            <p:nvPr/>
          </p:nvSpPr>
          <p:spPr>
            <a:xfrm>
              <a:off x="13258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/>
            <p:cNvSpPr/>
            <p:nvPr/>
          </p:nvSpPr>
          <p:spPr>
            <a:xfrm>
              <a:off x="15544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/>
            <p:cNvSpPr/>
            <p:nvPr/>
          </p:nvSpPr>
          <p:spPr>
            <a:xfrm>
              <a:off x="17830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/>
            <p:cNvSpPr/>
            <p:nvPr/>
          </p:nvSpPr>
          <p:spPr>
            <a:xfrm>
              <a:off x="20116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/>
            <p:cNvSpPr/>
            <p:nvPr/>
          </p:nvSpPr>
          <p:spPr>
            <a:xfrm>
              <a:off x="22402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/>
            <p:cNvSpPr/>
            <p:nvPr/>
          </p:nvSpPr>
          <p:spPr>
            <a:xfrm>
              <a:off x="24688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8" name="Oval 707"/>
            <p:cNvSpPr/>
            <p:nvPr/>
          </p:nvSpPr>
          <p:spPr>
            <a:xfrm>
              <a:off x="26974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9" name="Oval 708"/>
            <p:cNvSpPr/>
            <p:nvPr/>
          </p:nvSpPr>
          <p:spPr>
            <a:xfrm>
              <a:off x="29260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/>
            <p:cNvSpPr/>
            <p:nvPr/>
          </p:nvSpPr>
          <p:spPr>
            <a:xfrm>
              <a:off x="31546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/>
            <p:cNvSpPr/>
            <p:nvPr/>
          </p:nvSpPr>
          <p:spPr>
            <a:xfrm>
              <a:off x="33832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/>
            <p:cNvSpPr/>
            <p:nvPr/>
          </p:nvSpPr>
          <p:spPr>
            <a:xfrm>
              <a:off x="36118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4" name="Rectangle 873"/>
          <p:cNvSpPr/>
          <p:nvPr/>
        </p:nvSpPr>
        <p:spPr>
          <a:xfrm>
            <a:off x="1881152" y="2743200"/>
            <a:ext cx="17764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Continuous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363" name="Straight Arrow Connector 362"/>
          <p:cNvCxnSpPr/>
          <p:nvPr/>
        </p:nvCxnSpPr>
        <p:spPr>
          <a:xfrm>
            <a:off x="7772400" y="2971800"/>
            <a:ext cx="0" cy="1143000"/>
          </a:xfrm>
          <a:prstGeom prst="straightConnector1">
            <a:avLst/>
          </a:prstGeom>
          <a:ln w="38100">
            <a:solidFill>
              <a:schemeClr val="accent5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4" name="Group 363"/>
          <p:cNvGrpSpPr/>
          <p:nvPr/>
        </p:nvGrpSpPr>
        <p:grpSpPr>
          <a:xfrm>
            <a:off x="5715000" y="4299101"/>
            <a:ext cx="1641268" cy="1644499"/>
            <a:chOff x="868681" y="634591"/>
            <a:chExt cx="2788919" cy="2794409"/>
          </a:xfrm>
          <a:solidFill>
            <a:schemeClr val="bg1">
              <a:lumMod val="10000"/>
            </a:schemeClr>
          </a:solidFill>
        </p:grpSpPr>
        <p:sp>
          <p:nvSpPr>
            <p:cNvPr id="365" name="Oval 364"/>
            <p:cNvSpPr/>
            <p:nvPr/>
          </p:nvSpPr>
          <p:spPr>
            <a:xfrm>
              <a:off x="868681" y="6428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/>
            <p:cNvSpPr/>
            <p:nvPr/>
          </p:nvSpPr>
          <p:spPr>
            <a:xfrm>
              <a:off x="10972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/>
            <p:nvPr/>
          </p:nvSpPr>
          <p:spPr>
            <a:xfrm>
              <a:off x="13258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/>
          </p:nvSpPr>
          <p:spPr>
            <a:xfrm>
              <a:off x="15544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/>
          </p:nvSpPr>
          <p:spPr>
            <a:xfrm>
              <a:off x="17830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/>
            <p:cNvSpPr/>
            <p:nvPr/>
          </p:nvSpPr>
          <p:spPr>
            <a:xfrm>
              <a:off x="20116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/>
            <p:cNvSpPr/>
            <p:nvPr/>
          </p:nvSpPr>
          <p:spPr>
            <a:xfrm>
              <a:off x="22402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/>
            <p:cNvSpPr/>
            <p:nvPr/>
          </p:nvSpPr>
          <p:spPr>
            <a:xfrm>
              <a:off x="24688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/>
            <p:cNvSpPr/>
            <p:nvPr/>
          </p:nvSpPr>
          <p:spPr>
            <a:xfrm>
              <a:off x="26974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/>
            <p:cNvSpPr/>
            <p:nvPr/>
          </p:nvSpPr>
          <p:spPr>
            <a:xfrm>
              <a:off x="29260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/>
            <p:cNvSpPr/>
            <p:nvPr/>
          </p:nvSpPr>
          <p:spPr>
            <a:xfrm>
              <a:off x="31546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/>
            <p:cNvSpPr/>
            <p:nvPr/>
          </p:nvSpPr>
          <p:spPr>
            <a:xfrm>
              <a:off x="33832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/>
            <p:cNvSpPr/>
            <p:nvPr/>
          </p:nvSpPr>
          <p:spPr>
            <a:xfrm>
              <a:off x="36118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/>
            <p:cNvSpPr/>
            <p:nvPr/>
          </p:nvSpPr>
          <p:spPr>
            <a:xfrm>
              <a:off x="868681" y="868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/>
            <p:cNvSpPr/>
            <p:nvPr/>
          </p:nvSpPr>
          <p:spPr>
            <a:xfrm>
              <a:off x="10972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/>
            <p:cNvSpPr/>
            <p:nvPr/>
          </p:nvSpPr>
          <p:spPr>
            <a:xfrm>
              <a:off x="13258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/>
            <p:cNvSpPr/>
            <p:nvPr/>
          </p:nvSpPr>
          <p:spPr>
            <a:xfrm>
              <a:off x="15544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/>
            <p:cNvSpPr/>
            <p:nvPr/>
          </p:nvSpPr>
          <p:spPr>
            <a:xfrm>
              <a:off x="17830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/>
            <p:cNvSpPr/>
            <p:nvPr/>
          </p:nvSpPr>
          <p:spPr>
            <a:xfrm>
              <a:off x="20116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/>
            <p:cNvSpPr/>
            <p:nvPr/>
          </p:nvSpPr>
          <p:spPr>
            <a:xfrm>
              <a:off x="22402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/>
            <p:cNvSpPr/>
            <p:nvPr/>
          </p:nvSpPr>
          <p:spPr>
            <a:xfrm>
              <a:off x="2468881" y="860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/>
            <p:cNvSpPr/>
            <p:nvPr/>
          </p:nvSpPr>
          <p:spPr>
            <a:xfrm>
              <a:off x="26974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/>
            <p:cNvSpPr/>
            <p:nvPr/>
          </p:nvSpPr>
          <p:spPr>
            <a:xfrm>
              <a:off x="29260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/>
            <p:cNvSpPr/>
            <p:nvPr/>
          </p:nvSpPr>
          <p:spPr>
            <a:xfrm>
              <a:off x="31546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/>
            <p:cNvSpPr/>
            <p:nvPr/>
          </p:nvSpPr>
          <p:spPr>
            <a:xfrm>
              <a:off x="3383281" y="860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/>
            <p:cNvSpPr/>
            <p:nvPr/>
          </p:nvSpPr>
          <p:spPr>
            <a:xfrm>
              <a:off x="36118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/>
            <p:cNvSpPr/>
            <p:nvPr/>
          </p:nvSpPr>
          <p:spPr>
            <a:xfrm>
              <a:off x="868681" y="11000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/>
            <p:cNvSpPr/>
            <p:nvPr/>
          </p:nvSpPr>
          <p:spPr>
            <a:xfrm>
              <a:off x="10972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Oval 392"/>
            <p:cNvSpPr/>
            <p:nvPr/>
          </p:nvSpPr>
          <p:spPr>
            <a:xfrm>
              <a:off x="13258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Oval 393"/>
            <p:cNvSpPr/>
            <p:nvPr/>
          </p:nvSpPr>
          <p:spPr>
            <a:xfrm>
              <a:off x="15544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/>
            <p:cNvSpPr/>
            <p:nvPr/>
          </p:nvSpPr>
          <p:spPr>
            <a:xfrm>
              <a:off x="17830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/>
            <p:cNvSpPr/>
            <p:nvPr/>
          </p:nvSpPr>
          <p:spPr>
            <a:xfrm>
              <a:off x="2011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/>
            <p:cNvSpPr/>
            <p:nvPr/>
          </p:nvSpPr>
          <p:spPr>
            <a:xfrm>
              <a:off x="22402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/>
            <p:cNvSpPr/>
            <p:nvPr/>
          </p:nvSpPr>
          <p:spPr>
            <a:xfrm>
              <a:off x="2468881" y="1091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/>
            <p:cNvSpPr/>
            <p:nvPr/>
          </p:nvSpPr>
          <p:spPr>
            <a:xfrm>
              <a:off x="26974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/>
            <p:cNvSpPr/>
            <p:nvPr/>
          </p:nvSpPr>
          <p:spPr>
            <a:xfrm>
              <a:off x="29260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/>
            <p:cNvSpPr/>
            <p:nvPr/>
          </p:nvSpPr>
          <p:spPr>
            <a:xfrm>
              <a:off x="3154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/>
            <p:cNvSpPr/>
            <p:nvPr/>
          </p:nvSpPr>
          <p:spPr>
            <a:xfrm>
              <a:off x="3383281" y="1091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/>
            <p:cNvSpPr/>
            <p:nvPr/>
          </p:nvSpPr>
          <p:spPr>
            <a:xfrm>
              <a:off x="36118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/>
            <p:cNvSpPr/>
            <p:nvPr/>
          </p:nvSpPr>
          <p:spPr>
            <a:xfrm>
              <a:off x="868681" y="1325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/>
            <p:cNvSpPr/>
            <p:nvPr/>
          </p:nvSpPr>
          <p:spPr>
            <a:xfrm>
              <a:off x="10972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/>
            <p:cNvSpPr/>
            <p:nvPr/>
          </p:nvSpPr>
          <p:spPr>
            <a:xfrm>
              <a:off x="13258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/>
            <p:cNvSpPr/>
            <p:nvPr/>
          </p:nvSpPr>
          <p:spPr>
            <a:xfrm>
              <a:off x="15544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/>
            <p:cNvSpPr/>
            <p:nvPr/>
          </p:nvSpPr>
          <p:spPr>
            <a:xfrm>
              <a:off x="17830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/>
            <p:cNvSpPr/>
            <p:nvPr/>
          </p:nvSpPr>
          <p:spPr>
            <a:xfrm>
              <a:off x="20116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/>
            <p:cNvSpPr/>
            <p:nvPr/>
          </p:nvSpPr>
          <p:spPr>
            <a:xfrm>
              <a:off x="22402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/>
            <p:cNvSpPr/>
            <p:nvPr/>
          </p:nvSpPr>
          <p:spPr>
            <a:xfrm>
              <a:off x="2468881" y="13176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/>
            <p:cNvSpPr/>
            <p:nvPr/>
          </p:nvSpPr>
          <p:spPr>
            <a:xfrm>
              <a:off x="26974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/>
            <p:cNvSpPr/>
            <p:nvPr/>
          </p:nvSpPr>
          <p:spPr>
            <a:xfrm>
              <a:off x="29260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Oval 413"/>
            <p:cNvSpPr/>
            <p:nvPr/>
          </p:nvSpPr>
          <p:spPr>
            <a:xfrm>
              <a:off x="31546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/>
            <p:cNvSpPr/>
            <p:nvPr/>
          </p:nvSpPr>
          <p:spPr>
            <a:xfrm>
              <a:off x="3383281" y="13176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/>
            <p:cNvSpPr/>
            <p:nvPr/>
          </p:nvSpPr>
          <p:spPr>
            <a:xfrm>
              <a:off x="36118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/>
            <p:cNvSpPr/>
            <p:nvPr/>
          </p:nvSpPr>
          <p:spPr>
            <a:xfrm>
              <a:off x="868681" y="15572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/>
            <p:cNvSpPr/>
            <p:nvPr/>
          </p:nvSpPr>
          <p:spPr>
            <a:xfrm>
              <a:off x="10972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/>
            <p:cNvSpPr/>
            <p:nvPr/>
          </p:nvSpPr>
          <p:spPr>
            <a:xfrm>
              <a:off x="13258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/>
            <p:cNvSpPr/>
            <p:nvPr/>
          </p:nvSpPr>
          <p:spPr>
            <a:xfrm>
              <a:off x="15544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/>
            <p:cNvSpPr/>
            <p:nvPr/>
          </p:nvSpPr>
          <p:spPr>
            <a:xfrm>
              <a:off x="17830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/>
            <p:cNvSpPr/>
            <p:nvPr/>
          </p:nvSpPr>
          <p:spPr>
            <a:xfrm>
              <a:off x="2011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/>
            <p:cNvSpPr/>
            <p:nvPr/>
          </p:nvSpPr>
          <p:spPr>
            <a:xfrm>
              <a:off x="22402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/>
            <p:cNvSpPr/>
            <p:nvPr/>
          </p:nvSpPr>
          <p:spPr>
            <a:xfrm>
              <a:off x="24688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/>
            <p:cNvSpPr/>
            <p:nvPr/>
          </p:nvSpPr>
          <p:spPr>
            <a:xfrm>
              <a:off x="26974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/>
            <p:cNvSpPr/>
            <p:nvPr/>
          </p:nvSpPr>
          <p:spPr>
            <a:xfrm>
              <a:off x="29260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/>
            <p:cNvSpPr/>
            <p:nvPr/>
          </p:nvSpPr>
          <p:spPr>
            <a:xfrm>
              <a:off x="3154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/>
            <p:cNvSpPr/>
            <p:nvPr/>
          </p:nvSpPr>
          <p:spPr>
            <a:xfrm>
              <a:off x="33832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/>
            <p:cNvSpPr/>
            <p:nvPr/>
          </p:nvSpPr>
          <p:spPr>
            <a:xfrm>
              <a:off x="36118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/>
            <p:cNvSpPr/>
            <p:nvPr/>
          </p:nvSpPr>
          <p:spPr>
            <a:xfrm>
              <a:off x="868681" y="1783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/>
            <p:cNvSpPr/>
            <p:nvPr/>
          </p:nvSpPr>
          <p:spPr>
            <a:xfrm>
              <a:off x="10972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/>
            <p:cNvSpPr/>
            <p:nvPr/>
          </p:nvSpPr>
          <p:spPr>
            <a:xfrm>
              <a:off x="13258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/>
            <p:cNvSpPr/>
            <p:nvPr/>
          </p:nvSpPr>
          <p:spPr>
            <a:xfrm>
              <a:off x="15544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/>
            <p:cNvSpPr/>
            <p:nvPr/>
          </p:nvSpPr>
          <p:spPr>
            <a:xfrm>
              <a:off x="17830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/>
            <p:cNvSpPr/>
            <p:nvPr/>
          </p:nvSpPr>
          <p:spPr>
            <a:xfrm>
              <a:off x="2011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/>
            <p:cNvSpPr/>
            <p:nvPr/>
          </p:nvSpPr>
          <p:spPr>
            <a:xfrm>
              <a:off x="22402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/>
            <p:cNvSpPr/>
            <p:nvPr/>
          </p:nvSpPr>
          <p:spPr>
            <a:xfrm>
              <a:off x="24688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/>
            <p:cNvSpPr/>
            <p:nvPr/>
          </p:nvSpPr>
          <p:spPr>
            <a:xfrm>
              <a:off x="26974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/>
            <p:cNvSpPr/>
            <p:nvPr/>
          </p:nvSpPr>
          <p:spPr>
            <a:xfrm>
              <a:off x="29260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/>
            <p:cNvSpPr/>
            <p:nvPr/>
          </p:nvSpPr>
          <p:spPr>
            <a:xfrm>
              <a:off x="3154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/>
            <p:cNvSpPr/>
            <p:nvPr/>
          </p:nvSpPr>
          <p:spPr>
            <a:xfrm>
              <a:off x="33832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/>
            <p:cNvSpPr/>
            <p:nvPr/>
          </p:nvSpPr>
          <p:spPr>
            <a:xfrm>
              <a:off x="36118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/>
            <p:cNvSpPr/>
            <p:nvPr/>
          </p:nvSpPr>
          <p:spPr>
            <a:xfrm>
              <a:off x="868681" y="20144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/>
            <p:cNvSpPr/>
            <p:nvPr/>
          </p:nvSpPr>
          <p:spPr>
            <a:xfrm>
              <a:off x="10972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/>
            <p:cNvSpPr/>
            <p:nvPr/>
          </p:nvSpPr>
          <p:spPr>
            <a:xfrm>
              <a:off x="13258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/>
            <p:cNvSpPr/>
            <p:nvPr/>
          </p:nvSpPr>
          <p:spPr>
            <a:xfrm>
              <a:off x="15544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/>
            <p:cNvSpPr/>
            <p:nvPr/>
          </p:nvSpPr>
          <p:spPr>
            <a:xfrm>
              <a:off x="17830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/>
            <p:cNvSpPr/>
            <p:nvPr/>
          </p:nvSpPr>
          <p:spPr>
            <a:xfrm>
              <a:off x="2011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/>
            <p:cNvSpPr/>
            <p:nvPr/>
          </p:nvSpPr>
          <p:spPr>
            <a:xfrm>
              <a:off x="22402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/>
            <p:cNvSpPr/>
            <p:nvPr/>
          </p:nvSpPr>
          <p:spPr>
            <a:xfrm>
              <a:off x="2468881" y="2006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/>
            <p:cNvSpPr/>
            <p:nvPr/>
          </p:nvSpPr>
          <p:spPr>
            <a:xfrm>
              <a:off x="26974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/>
            <p:cNvSpPr/>
            <p:nvPr/>
          </p:nvSpPr>
          <p:spPr>
            <a:xfrm>
              <a:off x="29260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/>
            <p:cNvSpPr/>
            <p:nvPr/>
          </p:nvSpPr>
          <p:spPr>
            <a:xfrm>
              <a:off x="3154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/>
            <p:cNvSpPr/>
            <p:nvPr/>
          </p:nvSpPr>
          <p:spPr>
            <a:xfrm>
              <a:off x="3383281" y="2006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/>
            <p:cNvSpPr/>
            <p:nvPr/>
          </p:nvSpPr>
          <p:spPr>
            <a:xfrm>
              <a:off x="36118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Oval 455"/>
            <p:cNvSpPr/>
            <p:nvPr/>
          </p:nvSpPr>
          <p:spPr>
            <a:xfrm>
              <a:off x="868681" y="2240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Oval 456"/>
            <p:cNvSpPr/>
            <p:nvPr/>
          </p:nvSpPr>
          <p:spPr>
            <a:xfrm>
              <a:off x="10972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/>
            <p:cNvSpPr/>
            <p:nvPr/>
          </p:nvSpPr>
          <p:spPr>
            <a:xfrm>
              <a:off x="13258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/>
            <p:cNvSpPr/>
            <p:nvPr/>
          </p:nvSpPr>
          <p:spPr>
            <a:xfrm>
              <a:off x="15544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/>
            <p:cNvSpPr/>
            <p:nvPr/>
          </p:nvSpPr>
          <p:spPr>
            <a:xfrm>
              <a:off x="17830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/>
            <p:cNvSpPr/>
            <p:nvPr/>
          </p:nvSpPr>
          <p:spPr>
            <a:xfrm>
              <a:off x="2011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/>
            <p:cNvSpPr/>
            <p:nvPr/>
          </p:nvSpPr>
          <p:spPr>
            <a:xfrm>
              <a:off x="22402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/>
            <p:cNvSpPr/>
            <p:nvPr/>
          </p:nvSpPr>
          <p:spPr>
            <a:xfrm>
              <a:off x="24688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/>
            <p:cNvSpPr/>
            <p:nvPr/>
          </p:nvSpPr>
          <p:spPr>
            <a:xfrm>
              <a:off x="26974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/>
            <p:cNvSpPr/>
            <p:nvPr/>
          </p:nvSpPr>
          <p:spPr>
            <a:xfrm>
              <a:off x="29260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/>
            <p:cNvSpPr/>
            <p:nvPr/>
          </p:nvSpPr>
          <p:spPr>
            <a:xfrm>
              <a:off x="3154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/>
            <p:cNvSpPr/>
            <p:nvPr/>
          </p:nvSpPr>
          <p:spPr>
            <a:xfrm>
              <a:off x="33832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/>
            <p:cNvSpPr/>
            <p:nvPr/>
          </p:nvSpPr>
          <p:spPr>
            <a:xfrm>
              <a:off x="36118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/>
            <p:cNvSpPr/>
            <p:nvPr/>
          </p:nvSpPr>
          <p:spPr>
            <a:xfrm>
              <a:off x="868681" y="24716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/>
            <p:cNvSpPr/>
            <p:nvPr/>
          </p:nvSpPr>
          <p:spPr>
            <a:xfrm>
              <a:off x="10972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/>
            <p:cNvSpPr/>
            <p:nvPr/>
          </p:nvSpPr>
          <p:spPr>
            <a:xfrm>
              <a:off x="13258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/>
            <p:cNvSpPr/>
            <p:nvPr/>
          </p:nvSpPr>
          <p:spPr>
            <a:xfrm>
              <a:off x="15544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/>
            <p:cNvSpPr/>
            <p:nvPr/>
          </p:nvSpPr>
          <p:spPr>
            <a:xfrm>
              <a:off x="17830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/>
            <p:cNvSpPr/>
            <p:nvPr/>
          </p:nvSpPr>
          <p:spPr>
            <a:xfrm>
              <a:off x="2011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/>
            <p:cNvSpPr/>
            <p:nvPr/>
          </p:nvSpPr>
          <p:spPr>
            <a:xfrm>
              <a:off x="22402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/>
            <p:cNvSpPr/>
            <p:nvPr/>
          </p:nvSpPr>
          <p:spPr>
            <a:xfrm>
              <a:off x="24688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7" name="Oval 476"/>
            <p:cNvSpPr/>
            <p:nvPr/>
          </p:nvSpPr>
          <p:spPr>
            <a:xfrm>
              <a:off x="26974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Oval 477"/>
            <p:cNvSpPr/>
            <p:nvPr/>
          </p:nvSpPr>
          <p:spPr>
            <a:xfrm>
              <a:off x="29260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/>
            <p:cNvSpPr/>
            <p:nvPr/>
          </p:nvSpPr>
          <p:spPr>
            <a:xfrm>
              <a:off x="3154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/>
            <p:cNvSpPr/>
            <p:nvPr/>
          </p:nvSpPr>
          <p:spPr>
            <a:xfrm>
              <a:off x="33832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/>
            <p:cNvSpPr/>
            <p:nvPr/>
          </p:nvSpPr>
          <p:spPr>
            <a:xfrm>
              <a:off x="36118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/>
            <p:cNvSpPr/>
            <p:nvPr/>
          </p:nvSpPr>
          <p:spPr>
            <a:xfrm>
              <a:off x="868681" y="2697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/>
            <p:cNvSpPr/>
            <p:nvPr/>
          </p:nvSpPr>
          <p:spPr>
            <a:xfrm>
              <a:off x="10972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/>
            <p:cNvSpPr/>
            <p:nvPr/>
          </p:nvSpPr>
          <p:spPr>
            <a:xfrm>
              <a:off x="13258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/>
            <p:cNvSpPr/>
            <p:nvPr/>
          </p:nvSpPr>
          <p:spPr>
            <a:xfrm>
              <a:off x="15544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/>
            <p:cNvSpPr/>
            <p:nvPr/>
          </p:nvSpPr>
          <p:spPr>
            <a:xfrm>
              <a:off x="17830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/>
            <p:cNvSpPr/>
            <p:nvPr/>
          </p:nvSpPr>
          <p:spPr>
            <a:xfrm>
              <a:off x="20116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/>
            <p:cNvSpPr/>
            <p:nvPr/>
          </p:nvSpPr>
          <p:spPr>
            <a:xfrm>
              <a:off x="22402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/>
            <p:cNvSpPr/>
            <p:nvPr/>
          </p:nvSpPr>
          <p:spPr>
            <a:xfrm>
              <a:off x="24688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/>
            <p:cNvSpPr/>
            <p:nvPr/>
          </p:nvSpPr>
          <p:spPr>
            <a:xfrm>
              <a:off x="26974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/>
            <p:cNvSpPr/>
            <p:nvPr/>
          </p:nvSpPr>
          <p:spPr>
            <a:xfrm>
              <a:off x="29260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/>
            <p:cNvSpPr/>
            <p:nvPr/>
          </p:nvSpPr>
          <p:spPr>
            <a:xfrm>
              <a:off x="31546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/>
            <p:cNvSpPr/>
            <p:nvPr/>
          </p:nvSpPr>
          <p:spPr>
            <a:xfrm>
              <a:off x="33832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/>
            <p:cNvSpPr/>
            <p:nvPr/>
          </p:nvSpPr>
          <p:spPr>
            <a:xfrm>
              <a:off x="36118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/>
            <p:cNvSpPr/>
            <p:nvPr/>
          </p:nvSpPr>
          <p:spPr>
            <a:xfrm>
              <a:off x="868681" y="29288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/>
            <p:cNvSpPr/>
            <p:nvPr/>
          </p:nvSpPr>
          <p:spPr>
            <a:xfrm>
              <a:off x="10972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/>
            <p:cNvSpPr/>
            <p:nvPr/>
          </p:nvSpPr>
          <p:spPr>
            <a:xfrm>
              <a:off x="13258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Oval 497"/>
            <p:cNvSpPr/>
            <p:nvPr/>
          </p:nvSpPr>
          <p:spPr>
            <a:xfrm>
              <a:off x="15544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Oval 498"/>
            <p:cNvSpPr/>
            <p:nvPr/>
          </p:nvSpPr>
          <p:spPr>
            <a:xfrm>
              <a:off x="17830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/>
            <p:cNvSpPr/>
            <p:nvPr/>
          </p:nvSpPr>
          <p:spPr>
            <a:xfrm>
              <a:off x="2011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/>
            <p:cNvSpPr/>
            <p:nvPr/>
          </p:nvSpPr>
          <p:spPr>
            <a:xfrm>
              <a:off x="22402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/>
            <p:cNvSpPr/>
            <p:nvPr/>
          </p:nvSpPr>
          <p:spPr>
            <a:xfrm>
              <a:off x="2468881" y="2920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/>
            <p:cNvSpPr/>
            <p:nvPr/>
          </p:nvSpPr>
          <p:spPr>
            <a:xfrm>
              <a:off x="26974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/>
            <p:cNvSpPr/>
            <p:nvPr/>
          </p:nvSpPr>
          <p:spPr>
            <a:xfrm>
              <a:off x="29260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/>
            <p:cNvSpPr/>
            <p:nvPr/>
          </p:nvSpPr>
          <p:spPr>
            <a:xfrm>
              <a:off x="3154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/>
            <p:cNvSpPr/>
            <p:nvPr/>
          </p:nvSpPr>
          <p:spPr>
            <a:xfrm>
              <a:off x="3383281" y="2920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/>
            <p:cNvSpPr/>
            <p:nvPr/>
          </p:nvSpPr>
          <p:spPr>
            <a:xfrm>
              <a:off x="36118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/>
            <p:cNvSpPr/>
            <p:nvPr/>
          </p:nvSpPr>
          <p:spPr>
            <a:xfrm>
              <a:off x="868681" y="3154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/>
            <p:cNvSpPr/>
            <p:nvPr/>
          </p:nvSpPr>
          <p:spPr>
            <a:xfrm>
              <a:off x="10972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/>
            <p:cNvSpPr/>
            <p:nvPr/>
          </p:nvSpPr>
          <p:spPr>
            <a:xfrm>
              <a:off x="13258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/>
            <p:cNvSpPr/>
            <p:nvPr/>
          </p:nvSpPr>
          <p:spPr>
            <a:xfrm>
              <a:off x="15544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/>
            <p:cNvSpPr/>
            <p:nvPr/>
          </p:nvSpPr>
          <p:spPr>
            <a:xfrm>
              <a:off x="17830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/>
            <p:cNvSpPr/>
            <p:nvPr/>
          </p:nvSpPr>
          <p:spPr>
            <a:xfrm>
              <a:off x="2011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/>
            <p:cNvSpPr/>
            <p:nvPr/>
          </p:nvSpPr>
          <p:spPr>
            <a:xfrm>
              <a:off x="22402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/>
            <p:cNvSpPr/>
            <p:nvPr/>
          </p:nvSpPr>
          <p:spPr>
            <a:xfrm>
              <a:off x="24688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/>
            <p:cNvSpPr/>
            <p:nvPr/>
          </p:nvSpPr>
          <p:spPr>
            <a:xfrm>
              <a:off x="26974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/>
            <p:cNvSpPr/>
            <p:nvPr/>
          </p:nvSpPr>
          <p:spPr>
            <a:xfrm>
              <a:off x="29260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/>
            <p:cNvSpPr/>
            <p:nvPr/>
          </p:nvSpPr>
          <p:spPr>
            <a:xfrm>
              <a:off x="3154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Oval 518"/>
            <p:cNvSpPr/>
            <p:nvPr/>
          </p:nvSpPr>
          <p:spPr>
            <a:xfrm>
              <a:off x="33832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Oval 519"/>
            <p:cNvSpPr/>
            <p:nvPr/>
          </p:nvSpPr>
          <p:spPr>
            <a:xfrm>
              <a:off x="36118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Oval 520"/>
            <p:cNvSpPr/>
            <p:nvPr/>
          </p:nvSpPr>
          <p:spPr>
            <a:xfrm>
              <a:off x="868681" y="3383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Oval 521"/>
            <p:cNvSpPr/>
            <p:nvPr/>
          </p:nvSpPr>
          <p:spPr>
            <a:xfrm>
              <a:off x="10972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/>
            <p:cNvSpPr/>
            <p:nvPr/>
          </p:nvSpPr>
          <p:spPr>
            <a:xfrm>
              <a:off x="13258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/>
            <p:cNvSpPr/>
            <p:nvPr/>
          </p:nvSpPr>
          <p:spPr>
            <a:xfrm>
              <a:off x="15544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/>
            <p:cNvSpPr/>
            <p:nvPr/>
          </p:nvSpPr>
          <p:spPr>
            <a:xfrm>
              <a:off x="17830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/>
            <p:cNvSpPr/>
            <p:nvPr/>
          </p:nvSpPr>
          <p:spPr>
            <a:xfrm>
              <a:off x="20116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/>
            <p:cNvSpPr/>
            <p:nvPr/>
          </p:nvSpPr>
          <p:spPr>
            <a:xfrm>
              <a:off x="22402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/>
            <p:cNvSpPr/>
            <p:nvPr/>
          </p:nvSpPr>
          <p:spPr>
            <a:xfrm>
              <a:off x="24688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Oval 528"/>
            <p:cNvSpPr/>
            <p:nvPr/>
          </p:nvSpPr>
          <p:spPr>
            <a:xfrm>
              <a:off x="26974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Oval 529"/>
            <p:cNvSpPr/>
            <p:nvPr/>
          </p:nvSpPr>
          <p:spPr>
            <a:xfrm>
              <a:off x="29260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Oval 530"/>
            <p:cNvSpPr/>
            <p:nvPr/>
          </p:nvSpPr>
          <p:spPr>
            <a:xfrm>
              <a:off x="31546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/>
            <p:cNvSpPr/>
            <p:nvPr/>
          </p:nvSpPr>
          <p:spPr>
            <a:xfrm>
              <a:off x="33832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Oval 532"/>
            <p:cNvSpPr/>
            <p:nvPr/>
          </p:nvSpPr>
          <p:spPr>
            <a:xfrm>
              <a:off x="36118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6" name="Rectangle 535"/>
          <p:cNvSpPr/>
          <p:nvPr/>
        </p:nvSpPr>
        <p:spPr>
          <a:xfrm>
            <a:off x="5486400" y="6172200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accent1"/>
                </a:solidFill>
                <a:latin typeface="Pokemon GB" pitchFamily="2" charset="0"/>
                <a:sym typeface="Wingdings" pitchFamily="2" charset="2"/>
              </a:rPr>
              <a:t>DISCRETE</a:t>
            </a:r>
            <a:endParaRPr lang="en-US" dirty="0">
              <a:solidFill>
                <a:schemeClr val="accent1"/>
              </a:solidFill>
              <a:latin typeface="Pokemon GB" pitchFamily="2" charset="0"/>
            </a:endParaRPr>
          </a:p>
        </p:txBody>
      </p:sp>
      <p:pic>
        <p:nvPicPr>
          <p:cNvPr id="357" name="Picture 2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6400" y="4034925"/>
            <a:ext cx="2137275" cy="2137275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03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Rectangle 536"/>
          <p:cNvSpPr/>
          <p:nvPr/>
        </p:nvSpPr>
        <p:spPr>
          <a:xfrm>
            <a:off x="5715000" y="2743200"/>
            <a:ext cx="17764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Continuous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17" name="Rectangle 716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457200" y="-3412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DFT Reconstruction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4500" y="685800"/>
            <a:ext cx="2137275" cy="213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6400" y="685800"/>
            <a:ext cx="2137275" cy="2137275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>
            <a:off x="4029806" y="1763041"/>
            <a:ext cx="1074496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744" y="1027702"/>
            <a:ext cx="492621" cy="383598"/>
          </a:xfrm>
          <a:prstGeom prst="rect">
            <a:avLst/>
          </a:prstGeom>
        </p:spPr>
      </p:pic>
      <p:grpSp>
        <p:nvGrpSpPr>
          <p:cNvPr id="543" name="Group 542"/>
          <p:cNvGrpSpPr/>
          <p:nvPr/>
        </p:nvGrpSpPr>
        <p:grpSpPr>
          <a:xfrm>
            <a:off x="5715000" y="914400"/>
            <a:ext cx="1641268" cy="1644499"/>
            <a:chOff x="868681" y="634591"/>
            <a:chExt cx="2788919" cy="2794409"/>
          </a:xfrm>
          <a:solidFill>
            <a:schemeClr val="bg1">
              <a:lumMod val="10000"/>
            </a:schemeClr>
          </a:solidFill>
        </p:grpSpPr>
        <p:sp>
          <p:nvSpPr>
            <p:cNvPr id="544" name="Oval 543"/>
            <p:cNvSpPr/>
            <p:nvPr/>
          </p:nvSpPr>
          <p:spPr>
            <a:xfrm>
              <a:off x="868681" y="6428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/>
            <p:cNvSpPr/>
            <p:nvPr/>
          </p:nvSpPr>
          <p:spPr>
            <a:xfrm>
              <a:off x="10972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/>
            <p:cNvSpPr/>
            <p:nvPr/>
          </p:nvSpPr>
          <p:spPr>
            <a:xfrm>
              <a:off x="13258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/>
            <p:cNvSpPr/>
            <p:nvPr/>
          </p:nvSpPr>
          <p:spPr>
            <a:xfrm>
              <a:off x="15544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/>
            <p:cNvSpPr/>
            <p:nvPr/>
          </p:nvSpPr>
          <p:spPr>
            <a:xfrm>
              <a:off x="17830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/>
            <p:cNvSpPr/>
            <p:nvPr/>
          </p:nvSpPr>
          <p:spPr>
            <a:xfrm>
              <a:off x="20116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/>
            <p:cNvSpPr/>
            <p:nvPr/>
          </p:nvSpPr>
          <p:spPr>
            <a:xfrm>
              <a:off x="22402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/>
            <p:cNvSpPr/>
            <p:nvPr/>
          </p:nvSpPr>
          <p:spPr>
            <a:xfrm>
              <a:off x="24688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/>
            <p:cNvSpPr/>
            <p:nvPr/>
          </p:nvSpPr>
          <p:spPr>
            <a:xfrm>
              <a:off x="26974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/>
            <p:cNvSpPr/>
            <p:nvPr/>
          </p:nvSpPr>
          <p:spPr>
            <a:xfrm>
              <a:off x="29260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/>
            <p:cNvSpPr/>
            <p:nvPr/>
          </p:nvSpPr>
          <p:spPr>
            <a:xfrm>
              <a:off x="31546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/>
            <p:cNvSpPr/>
            <p:nvPr/>
          </p:nvSpPr>
          <p:spPr>
            <a:xfrm>
              <a:off x="33832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/>
            <p:cNvSpPr/>
            <p:nvPr/>
          </p:nvSpPr>
          <p:spPr>
            <a:xfrm>
              <a:off x="36118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/>
            <p:cNvSpPr/>
            <p:nvPr/>
          </p:nvSpPr>
          <p:spPr>
            <a:xfrm>
              <a:off x="868681" y="868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/>
            <p:cNvSpPr/>
            <p:nvPr/>
          </p:nvSpPr>
          <p:spPr>
            <a:xfrm>
              <a:off x="10972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/>
            <p:cNvSpPr/>
            <p:nvPr/>
          </p:nvSpPr>
          <p:spPr>
            <a:xfrm>
              <a:off x="13258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/>
            <p:cNvSpPr/>
            <p:nvPr/>
          </p:nvSpPr>
          <p:spPr>
            <a:xfrm>
              <a:off x="15544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/>
            <p:cNvSpPr/>
            <p:nvPr/>
          </p:nvSpPr>
          <p:spPr>
            <a:xfrm>
              <a:off x="17830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/>
            <p:cNvSpPr/>
            <p:nvPr/>
          </p:nvSpPr>
          <p:spPr>
            <a:xfrm>
              <a:off x="20116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/>
            <p:cNvSpPr/>
            <p:nvPr/>
          </p:nvSpPr>
          <p:spPr>
            <a:xfrm>
              <a:off x="22402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/>
            <p:cNvSpPr/>
            <p:nvPr/>
          </p:nvSpPr>
          <p:spPr>
            <a:xfrm>
              <a:off x="2468881" y="860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/>
            <p:cNvSpPr/>
            <p:nvPr/>
          </p:nvSpPr>
          <p:spPr>
            <a:xfrm>
              <a:off x="26974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/>
            <p:cNvSpPr/>
            <p:nvPr/>
          </p:nvSpPr>
          <p:spPr>
            <a:xfrm>
              <a:off x="29260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/>
            <p:cNvSpPr/>
            <p:nvPr/>
          </p:nvSpPr>
          <p:spPr>
            <a:xfrm>
              <a:off x="31546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/>
            <p:cNvSpPr/>
            <p:nvPr/>
          </p:nvSpPr>
          <p:spPr>
            <a:xfrm>
              <a:off x="3383281" y="860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/>
            <p:cNvSpPr/>
            <p:nvPr/>
          </p:nvSpPr>
          <p:spPr>
            <a:xfrm>
              <a:off x="36118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/>
            <p:cNvSpPr/>
            <p:nvPr/>
          </p:nvSpPr>
          <p:spPr>
            <a:xfrm>
              <a:off x="868681" y="11000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/>
            <p:cNvSpPr/>
            <p:nvPr/>
          </p:nvSpPr>
          <p:spPr>
            <a:xfrm>
              <a:off x="10972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/>
            <p:cNvSpPr/>
            <p:nvPr/>
          </p:nvSpPr>
          <p:spPr>
            <a:xfrm>
              <a:off x="13258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/>
            <p:cNvSpPr/>
            <p:nvPr/>
          </p:nvSpPr>
          <p:spPr>
            <a:xfrm>
              <a:off x="15544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/>
            <p:cNvSpPr/>
            <p:nvPr/>
          </p:nvSpPr>
          <p:spPr>
            <a:xfrm>
              <a:off x="17830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/>
            <p:cNvSpPr/>
            <p:nvPr/>
          </p:nvSpPr>
          <p:spPr>
            <a:xfrm>
              <a:off x="2011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/>
            <p:cNvSpPr/>
            <p:nvPr/>
          </p:nvSpPr>
          <p:spPr>
            <a:xfrm>
              <a:off x="22402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/>
            <p:cNvSpPr/>
            <p:nvPr/>
          </p:nvSpPr>
          <p:spPr>
            <a:xfrm>
              <a:off x="2468881" y="1091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/>
            <p:cNvSpPr/>
            <p:nvPr/>
          </p:nvSpPr>
          <p:spPr>
            <a:xfrm>
              <a:off x="26974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/>
            <p:cNvSpPr/>
            <p:nvPr/>
          </p:nvSpPr>
          <p:spPr>
            <a:xfrm>
              <a:off x="29260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/>
            <p:cNvSpPr/>
            <p:nvPr/>
          </p:nvSpPr>
          <p:spPr>
            <a:xfrm>
              <a:off x="3154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/>
            <p:cNvSpPr/>
            <p:nvPr/>
          </p:nvSpPr>
          <p:spPr>
            <a:xfrm>
              <a:off x="3383281" y="1091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/>
            <p:cNvSpPr/>
            <p:nvPr/>
          </p:nvSpPr>
          <p:spPr>
            <a:xfrm>
              <a:off x="36118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/>
            <p:cNvSpPr/>
            <p:nvPr/>
          </p:nvSpPr>
          <p:spPr>
            <a:xfrm>
              <a:off x="868681" y="1325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/>
            <p:cNvSpPr/>
            <p:nvPr/>
          </p:nvSpPr>
          <p:spPr>
            <a:xfrm>
              <a:off x="10972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/>
            <p:cNvSpPr/>
            <p:nvPr/>
          </p:nvSpPr>
          <p:spPr>
            <a:xfrm>
              <a:off x="13258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/>
            <p:cNvSpPr/>
            <p:nvPr/>
          </p:nvSpPr>
          <p:spPr>
            <a:xfrm>
              <a:off x="15544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/>
            <p:cNvSpPr/>
            <p:nvPr/>
          </p:nvSpPr>
          <p:spPr>
            <a:xfrm>
              <a:off x="17830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/>
            <p:cNvSpPr/>
            <p:nvPr/>
          </p:nvSpPr>
          <p:spPr>
            <a:xfrm>
              <a:off x="20116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/>
            <p:cNvSpPr/>
            <p:nvPr/>
          </p:nvSpPr>
          <p:spPr>
            <a:xfrm>
              <a:off x="22402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/>
            <p:cNvSpPr/>
            <p:nvPr/>
          </p:nvSpPr>
          <p:spPr>
            <a:xfrm>
              <a:off x="2468881" y="13176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/>
            <p:cNvSpPr/>
            <p:nvPr/>
          </p:nvSpPr>
          <p:spPr>
            <a:xfrm>
              <a:off x="26974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/>
            <p:cNvSpPr/>
            <p:nvPr/>
          </p:nvSpPr>
          <p:spPr>
            <a:xfrm>
              <a:off x="29260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/>
            <p:cNvSpPr/>
            <p:nvPr/>
          </p:nvSpPr>
          <p:spPr>
            <a:xfrm>
              <a:off x="31546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/>
            <p:cNvSpPr/>
            <p:nvPr/>
          </p:nvSpPr>
          <p:spPr>
            <a:xfrm>
              <a:off x="3383281" y="13176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/>
            <p:cNvSpPr/>
            <p:nvPr/>
          </p:nvSpPr>
          <p:spPr>
            <a:xfrm>
              <a:off x="36118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/>
            <p:cNvSpPr/>
            <p:nvPr/>
          </p:nvSpPr>
          <p:spPr>
            <a:xfrm>
              <a:off x="868681" y="15572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/>
            <p:cNvSpPr/>
            <p:nvPr/>
          </p:nvSpPr>
          <p:spPr>
            <a:xfrm>
              <a:off x="10972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/>
            <p:cNvSpPr/>
            <p:nvPr/>
          </p:nvSpPr>
          <p:spPr>
            <a:xfrm>
              <a:off x="13258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/>
            <p:cNvSpPr/>
            <p:nvPr/>
          </p:nvSpPr>
          <p:spPr>
            <a:xfrm>
              <a:off x="15544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/>
            <p:cNvSpPr/>
            <p:nvPr/>
          </p:nvSpPr>
          <p:spPr>
            <a:xfrm>
              <a:off x="17830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/>
            <p:cNvSpPr/>
            <p:nvPr/>
          </p:nvSpPr>
          <p:spPr>
            <a:xfrm>
              <a:off x="2011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/>
            <p:cNvSpPr/>
            <p:nvPr/>
          </p:nvSpPr>
          <p:spPr>
            <a:xfrm>
              <a:off x="22402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/>
            <p:cNvSpPr/>
            <p:nvPr/>
          </p:nvSpPr>
          <p:spPr>
            <a:xfrm>
              <a:off x="24688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/>
            <p:cNvSpPr/>
            <p:nvPr/>
          </p:nvSpPr>
          <p:spPr>
            <a:xfrm>
              <a:off x="26974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/>
            <p:cNvSpPr/>
            <p:nvPr/>
          </p:nvSpPr>
          <p:spPr>
            <a:xfrm>
              <a:off x="29260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/>
            <p:cNvSpPr/>
            <p:nvPr/>
          </p:nvSpPr>
          <p:spPr>
            <a:xfrm>
              <a:off x="3154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/>
            <p:cNvSpPr/>
            <p:nvPr/>
          </p:nvSpPr>
          <p:spPr>
            <a:xfrm>
              <a:off x="33832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/>
            <p:cNvSpPr/>
            <p:nvPr/>
          </p:nvSpPr>
          <p:spPr>
            <a:xfrm>
              <a:off x="36118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/>
            <p:cNvSpPr/>
            <p:nvPr/>
          </p:nvSpPr>
          <p:spPr>
            <a:xfrm>
              <a:off x="868681" y="1783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/>
            <p:cNvSpPr/>
            <p:nvPr/>
          </p:nvSpPr>
          <p:spPr>
            <a:xfrm>
              <a:off x="10972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/>
            <p:cNvSpPr/>
            <p:nvPr/>
          </p:nvSpPr>
          <p:spPr>
            <a:xfrm>
              <a:off x="13258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/>
            <p:cNvSpPr/>
            <p:nvPr/>
          </p:nvSpPr>
          <p:spPr>
            <a:xfrm>
              <a:off x="15544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/>
            <p:cNvSpPr/>
            <p:nvPr/>
          </p:nvSpPr>
          <p:spPr>
            <a:xfrm>
              <a:off x="17830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/>
            <p:cNvSpPr/>
            <p:nvPr/>
          </p:nvSpPr>
          <p:spPr>
            <a:xfrm>
              <a:off x="2011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/>
            <p:cNvSpPr/>
            <p:nvPr/>
          </p:nvSpPr>
          <p:spPr>
            <a:xfrm>
              <a:off x="22402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/>
            <p:cNvSpPr/>
            <p:nvPr/>
          </p:nvSpPr>
          <p:spPr>
            <a:xfrm>
              <a:off x="24688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/>
            <p:cNvSpPr/>
            <p:nvPr/>
          </p:nvSpPr>
          <p:spPr>
            <a:xfrm>
              <a:off x="26974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/>
            <p:cNvSpPr/>
            <p:nvPr/>
          </p:nvSpPr>
          <p:spPr>
            <a:xfrm>
              <a:off x="29260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/>
            <p:cNvSpPr/>
            <p:nvPr/>
          </p:nvSpPr>
          <p:spPr>
            <a:xfrm>
              <a:off x="3154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/>
            <p:cNvSpPr/>
            <p:nvPr/>
          </p:nvSpPr>
          <p:spPr>
            <a:xfrm>
              <a:off x="33832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/>
            <p:cNvSpPr/>
            <p:nvPr/>
          </p:nvSpPr>
          <p:spPr>
            <a:xfrm>
              <a:off x="36118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/>
            <p:cNvSpPr/>
            <p:nvPr/>
          </p:nvSpPr>
          <p:spPr>
            <a:xfrm>
              <a:off x="868681" y="20144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/>
            <p:cNvSpPr/>
            <p:nvPr/>
          </p:nvSpPr>
          <p:spPr>
            <a:xfrm>
              <a:off x="10972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/>
            <p:cNvSpPr/>
            <p:nvPr/>
          </p:nvSpPr>
          <p:spPr>
            <a:xfrm>
              <a:off x="13258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/>
            <p:cNvSpPr/>
            <p:nvPr/>
          </p:nvSpPr>
          <p:spPr>
            <a:xfrm>
              <a:off x="15544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/>
            <p:cNvSpPr/>
            <p:nvPr/>
          </p:nvSpPr>
          <p:spPr>
            <a:xfrm>
              <a:off x="17830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/>
            <p:cNvSpPr/>
            <p:nvPr/>
          </p:nvSpPr>
          <p:spPr>
            <a:xfrm>
              <a:off x="2011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/>
            <p:cNvSpPr/>
            <p:nvPr/>
          </p:nvSpPr>
          <p:spPr>
            <a:xfrm>
              <a:off x="22402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/>
            <p:cNvSpPr/>
            <p:nvPr/>
          </p:nvSpPr>
          <p:spPr>
            <a:xfrm>
              <a:off x="2468881" y="2006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/>
            <p:cNvSpPr/>
            <p:nvPr/>
          </p:nvSpPr>
          <p:spPr>
            <a:xfrm>
              <a:off x="26974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/>
            <p:cNvSpPr/>
            <p:nvPr/>
          </p:nvSpPr>
          <p:spPr>
            <a:xfrm>
              <a:off x="29260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Oval 631"/>
            <p:cNvSpPr/>
            <p:nvPr/>
          </p:nvSpPr>
          <p:spPr>
            <a:xfrm>
              <a:off x="3154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Oval 632"/>
            <p:cNvSpPr/>
            <p:nvPr/>
          </p:nvSpPr>
          <p:spPr>
            <a:xfrm>
              <a:off x="3383281" y="2006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Oval 633"/>
            <p:cNvSpPr/>
            <p:nvPr/>
          </p:nvSpPr>
          <p:spPr>
            <a:xfrm>
              <a:off x="36118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/>
            <p:cNvSpPr/>
            <p:nvPr/>
          </p:nvSpPr>
          <p:spPr>
            <a:xfrm>
              <a:off x="868681" y="2240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Oval 635"/>
            <p:cNvSpPr/>
            <p:nvPr/>
          </p:nvSpPr>
          <p:spPr>
            <a:xfrm>
              <a:off x="10972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/>
            <p:cNvSpPr/>
            <p:nvPr/>
          </p:nvSpPr>
          <p:spPr>
            <a:xfrm>
              <a:off x="13258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/>
            <p:cNvSpPr/>
            <p:nvPr/>
          </p:nvSpPr>
          <p:spPr>
            <a:xfrm>
              <a:off x="15544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/>
            <p:cNvSpPr/>
            <p:nvPr/>
          </p:nvSpPr>
          <p:spPr>
            <a:xfrm>
              <a:off x="17830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/>
            <p:cNvSpPr/>
            <p:nvPr/>
          </p:nvSpPr>
          <p:spPr>
            <a:xfrm>
              <a:off x="2011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/>
            <p:cNvSpPr/>
            <p:nvPr/>
          </p:nvSpPr>
          <p:spPr>
            <a:xfrm>
              <a:off x="22402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/>
            <p:cNvSpPr/>
            <p:nvPr/>
          </p:nvSpPr>
          <p:spPr>
            <a:xfrm>
              <a:off x="24688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/>
            <p:cNvSpPr/>
            <p:nvPr/>
          </p:nvSpPr>
          <p:spPr>
            <a:xfrm>
              <a:off x="26974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/>
            <p:cNvSpPr/>
            <p:nvPr/>
          </p:nvSpPr>
          <p:spPr>
            <a:xfrm>
              <a:off x="29260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/>
            <p:cNvSpPr/>
            <p:nvPr/>
          </p:nvSpPr>
          <p:spPr>
            <a:xfrm>
              <a:off x="3154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/>
            <p:cNvSpPr/>
            <p:nvPr/>
          </p:nvSpPr>
          <p:spPr>
            <a:xfrm>
              <a:off x="33832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/>
            <p:cNvSpPr/>
            <p:nvPr/>
          </p:nvSpPr>
          <p:spPr>
            <a:xfrm>
              <a:off x="36118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/>
            <p:cNvSpPr/>
            <p:nvPr/>
          </p:nvSpPr>
          <p:spPr>
            <a:xfrm>
              <a:off x="868681" y="24716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/>
            <p:cNvSpPr/>
            <p:nvPr/>
          </p:nvSpPr>
          <p:spPr>
            <a:xfrm>
              <a:off x="10972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Oval 649"/>
            <p:cNvSpPr/>
            <p:nvPr/>
          </p:nvSpPr>
          <p:spPr>
            <a:xfrm>
              <a:off x="13258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/>
            <p:cNvSpPr/>
            <p:nvPr/>
          </p:nvSpPr>
          <p:spPr>
            <a:xfrm>
              <a:off x="15544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/>
            <p:cNvSpPr/>
            <p:nvPr/>
          </p:nvSpPr>
          <p:spPr>
            <a:xfrm>
              <a:off x="17830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Oval 652"/>
            <p:cNvSpPr/>
            <p:nvPr/>
          </p:nvSpPr>
          <p:spPr>
            <a:xfrm>
              <a:off x="2011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Oval 653"/>
            <p:cNvSpPr/>
            <p:nvPr/>
          </p:nvSpPr>
          <p:spPr>
            <a:xfrm>
              <a:off x="22402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Oval 654"/>
            <p:cNvSpPr/>
            <p:nvPr/>
          </p:nvSpPr>
          <p:spPr>
            <a:xfrm>
              <a:off x="24688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Oval 655"/>
            <p:cNvSpPr/>
            <p:nvPr/>
          </p:nvSpPr>
          <p:spPr>
            <a:xfrm>
              <a:off x="26974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Oval 656"/>
            <p:cNvSpPr/>
            <p:nvPr/>
          </p:nvSpPr>
          <p:spPr>
            <a:xfrm>
              <a:off x="29260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Oval 657"/>
            <p:cNvSpPr/>
            <p:nvPr/>
          </p:nvSpPr>
          <p:spPr>
            <a:xfrm>
              <a:off x="3154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Oval 658"/>
            <p:cNvSpPr/>
            <p:nvPr/>
          </p:nvSpPr>
          <p:spPr>
            <a:xfrm>
              <a:off x="33832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Oval 659"/>
            <p:cNvSpPr/>
            <p:nvPr/>
          </p:nvSpPr>
          <p:spPr>
            <a:xfrm>
              <a:off x="36118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Oval 660"/>
            <p:cNvSpPr/>
            <p:nvPr/>
          </p:nvSpPr>
          <p:spPr>
            <a:xfrm>
              <a:off x="868681" y="2697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Oval 661"/>
            <p:cNvSpPr/>
            <p:nvPr/>
          </p:nvSpPr>
          <p:spPr>
            <a:xfrm>
              <a:off x="10972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Oval 662"/>
            <p:cNvSpPr/>
            <p:nvPr/>
          </p:nvSpPr>
          <p:spPr>
            <a:xfrm>
              <a:off x="13258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4" name="Oval 663"/>
            <p:cNvSpPr/>
            <p:nvPr/>
          </p:nvSpPr>
          <p:spPr>
            <a:xfrm>
              <a:off x="15544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Oval 664"/>
            <p:cNvSpPr/>
            <p:nvPr/>
          </p:nvSpPr>
          <p:spPr>
            <a:xfrm>
              <a:off x="17830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Oval 665"/>
            <p:cNvSpPr/>
            <p:nvPr/>
          </p:nvSpPr>
          <p:spPr>
            <a:xfrm>
              <a:off x="20116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Oval 666"/>
            <p:cNvSpPr/>
            <p:nvPr/>
          </p:nvSpPr>
          <p:spPr>
            <a:xfrm>
              <a:off x="22402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/>
            <p:cNvSpPr/>
            <p:nvPr/>
          </p:nvSpPr>
          <p:spPr>
            <a:xfrm>
              <a:off x="24688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/>
            <p:cNvSpPr/>
            <p:nvPr/>
          </p:nvSpPr>
          <p:spPr>
            <a:xfrm>
              <a:off x="26974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/>
            <p:cNvSpPr/>
            <p:nvPr/>
          </p:nvSpPr>
          <p:spPr>
            <a:xfrm>
              <a:off x="29260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/>
            <p:cNvSpPr/>
            <p:nvPr/>
          </p:nvSpPr>
          <p:spPr>
            <a:xfrm>
              <a:off x="31546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/>
            <p:cNvSpPr/>
            <p:nvPr/>
          </p:nvSpPr>
          <p:spPr>
            <a:xfrm>
              <a:off x="33832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/>
            <p:cNvSpPr/>
            <p:nvPr/>
          </p:nvSpPr>
          <p:spPr>
            <a:xfrm>
              <a:off x="36118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/>
            <p:cNvSpPr/>
            <p:nvPr/>
          </p:nvSpPr>
          <p:spPr>
            <a:xfrm>
              <a:off x="868681" y="29288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/>
            <p:cNvSpPr/>
            <p:nvPr/>
          </p:nvSpPr>
          <p:spPr>
            <a:xfrm>
              <a:off x="10972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/>
            <p:cNvSpPr/>
            <p:nvPr/>
          </p:nvSpPr>
          <p:spPr>
            <a:xfrm>
              <a:off x="13258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/>
            <p:cNvSpPr/>
            <p:nvPr/>
          </p:nvSpPr>
          <p:spPr>
            <a:xfrm>
              <a:off x="15544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/>
            <p:cNvSpPr/>
            <p:nvPr/>
          </p:nvSpPr>
          <p:spPr>
            <a:xfrm>
              <a:off x="17830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/>
            <p:cNvSpPr/>
            <p:nvPr/>
          </p:nvSpPr>
          <p:spPr>
            <a:xfrm>
              <a:off x="2011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/>
            <p:cNvSpPr/>
            <p:nvPr/>
          </p:nvSpPr>
          <p:spPr>
            <a:xfrm>
              <a:off x="22402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/>
            <p:cNvSpPr/>
            <p:nvPr/>
          </p:nvSpPr>
          <p:spPr>
            <a:xfrm>
              <a:off x="2468881" y="2920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/>
            <p:cNvSpPr/>
            <p:nvPr/>
          </p:nvSpPr>
          <p:spPr>
            <a:xfrm>
              <a:off x="26974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/>
            <p:cNvSpPr/>
            <p:nvPr/>
          </p:nvSpPr>
          <p:spPr>
            <a:xfrm>
              <a:off x="29260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/>
            <p:cNvSpPr/>
            <p:nvPr/>
          </p:nvSpPr>
          <p:spPr>
            <a:xfrm>
              <a:off x="3154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/>
            <p:cNvSpPr/>
            <p:nvPr/>
          </p:nvSpPr>
          <p:spPr>
            <a:xfrm>
              <a:off x="3383281" y="2920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/>
            <p:cNvSpPr/>
            <p:nvPr/>
          </p:nvSpPr>
          <p:spPr>
            <a:xfrm>
              <a:off x="36118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" name="Oval 686"/>
            <p:cNvSpPr/>
            <p:nvPr/>
          </p:nvSpPr>
          <p:spPr>
            <a:xfrm>
              <a:off x="868681" y="3154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" name="Oval 687"/>
            <p:cNvSpPr/>
            <p:nvPr/>
          </p:nvSpPr>
          <p:spPr>
            <a:xfrm>
              <a:off x="10972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/>
            <p:cNvSpPr/>
            <p:nvPr/>
          </p:nvSpPr>
          <p:spPr>
            <a:xfrm>
              <a:off x="13258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/>
            <p:cNvSpPr/>
            <p:nvPr/>
          </p:nvSpPr>
          <p:spPr>
            <a:xfrm>
              <a:off x="15544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/>
            <p:cNvSpPr/>
            <p:nvPr/>
          </p:nvSpPr>
          <p:spPr>
            <a:xfrm>
              <a:off x="17830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/>
            <p:cNvSpPr/>
            <p:nvPr/>
          </p:nvSpPr>
          <p:spPr>
            <a:xfrm>
              <a:off x="2011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/>
            <p:cNvSpPr/>
            <p:nvPr/>
          </p:nvSpPr>
          <p:spPr>
            <a:xfrm>
              <a:off x="22402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/>
            <p:cNvSpPr/>
            <p:nvPr/>
          </p:nvSpPr>
          <p:spPr>
            <a:xfrm>
              <a:off x="24688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/>
            <p:cNvSpPr/>
            <p:nvPr/>
          </p:nvSpPr>
          <p:spPr>
            <a:xfrm>
              <a:off x="26974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/>
            <p:cNvSpPr/>
            <p:nvPr/>
          </p:nvSpPr>
          <p:spPr>
            <a:xfrm>
              <a:off x="29260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/>
            <p:cNvSpPr/>
            <p:nvPr/>
          </p:nvSpPr>
          <p:spPr>
            <a:xfrm>
              <a:off x="3154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/>
            <p:cNvSpPr/>
            <p:nvPr/>
          </p:nvSpPr>
          <p:spPr>
            <a:xfrm>
              <a:off x="33832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/>
            <p:cNvSpPr/>
            <p:nvPr/>
          </p:nvSpPr>
          <p:spPr>
            <a:xfrm>
              <a:off x="36118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/>
            <p:cNvSpPr/>
            <p:nvPr/>
          </p:nvSpPr>
          <p:spPr>
            <a:xfrm>
              <a:off x="868681" y="3383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/>
            <p:cNvSpPr/>
            <p:nvPr/>
          </p:nvSpPr>
          <p:spPr>
            <a:xfrm>
              <a:off x="10972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/>
            <p:cNvSpPr/>
            <p:nvPr/>
          </p:nvSpPr>
          <p:spPr>
            <a:xfrm>
              <a:off x="13258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/>
            <p:cNvSpPr/>
            <p:nvPr/>
          </p:nvSpPr>
          <p:spPr>
            <a:xfrm>
              <a:off x="15544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/>
            <p:cNvSpPr/>
            <p:nvPr/>
          </p:nvSpPr>
          <p:spPr>
            <a:xfrm>
              <a:off x="17830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/>
            <p:cNvSpPr/>
            <p:nvPr/>
          </p:nvSpPr>
          <p:spPr>
            <a:xfrm>
              <a:off x="20116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/>
            <p:cNvSpPr/>
            <p:nvPr/>
          </p:nvSpPr>
          <p:spPr>
            <a:xfrm>
              <a:off x="22402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/>
            <p:cNvSpPr/>
            <p:nvPr/>
          </p:nvSpPr>
          <p:spPr>
            <a:xfrm>
              <a:off x="24688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8" name="Oval 707"/>
            <p:cNvSpPr/>
            <p:nvPr/>
          </p:nvSpPr>
          <p:spPr>
            <a:xfrm>
              <a:off x="26974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9" name="Oval 708"/>
            <p:cNvSpPr/>
            <p:nvPr/>
          </p:nvSpPr>
          <p:spPr>
            <a:xfrm>
              <a:off x="29260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/>
            <p:cNvSpPr/>
            <p:nvPr/>
          </p:nvSpPr>
          <p:spPr>
            <a:xfrm>
              <a:off x="31546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/>
            <p:cNvSpPr/>
            <p:nvPr/>
          </p:nvSpPr>
          <p:spPr>
            <a:xfrm>
              <a:off x="33832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/>
            <p:cNvSpPr/>
            <p:nvPr/>
          </p:nvSpPr>
          <p:spPr>
            <a:xfrm>
              <a:off x="36118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54" name="Straight Arrow Connector 353"/>
          <p:cNvCxnSpPr/>
          <p:nvPr/>
        </p:nvCxnSpPr>
        <p:spPr>
          <a:xfrm flipH="1">
            <a:off x="4029806" y="5112166"/>
            <a:ext cx="1074496" cy="0"/>
          </a:xfrm>
          <a:prstGeom prst="straightConnector1">
            <a:avLst/>
          </a:prstGeom>
          <a:ln w="5715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4" name="Rectangle 873"/>
          <p:cNvSpPr/>
          <p:nvPr/>
        </p:nvSpPr>
        <p:spPr>
          <a:xfrm>
            <a:off x="1881152" y="2743200"/>
            <a:ext cx="17764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Continuous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189" name="Picture 18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675" y="4370695"/>
            <a:ext cx="1405890" cy="418338"/>
          </a:xfrm>
          <a:prstGeom prst="rect">
            <a:avLst/>
          </a:prstGeom>
        </p:spPr>
      </p:pic>
      <p:cxnSp>
        <p:nvCxnSpPr>
          <p:cNvPr id="363" name="Straight Arrow Connector 362"/>
          <p:cNvCxnSpPr/>
          <p:nvPr/>
        </p:nvCxnSpPr>
        <p:spPr>
          <a:xfrm>
            <a:off x="7772400" y="2971800"/>
            <a:ext cx="0" cy="1143000"/>
          </a:xfrm>
          <a:prstGeom prst="straightConnector1">
            <a:avLst/>
          </a:prstGeom>
          <a:ln w="38100">
            <a:solidFill>
              <a:schemeClr val="accent5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4" name="Group 363"/>
          <p:cNvGrpSpPr/>
          <p:nvPr/>
        </p:nvGrpSpPr>
        <p:grpSpPr>
          <a:xfrm>
            <a:off x="5715000" y="4299101"/>
            <a:ext cx="1641268" cy="1644499"/>
            <a:chOff x="868681" y="634591"/>
            <a:chExt cx="2788919" cy="2794409"/>
          </a:xfrm>
          <a:solidFill>
            <a:schemeClr val="bg1">
              <a:lumMod val="10000"/>
            </a:schemeClr>
          </a:solidFill>
        </p:grpSpPr>
        <p:sp>
          <p:nvSpPr>
            <p:cNvPr id="365" name="Oval 364"/>
            <p:cNvSpPr/>
            <p:nvPr/>
          </p:nvSpPr>
          <p:spPr>
            <a:xfrm>
              <a:off x="868681" y="6428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/>
            <p:cNvSpPr/>
            <p:nvPr/>
          </p:nvSpPr>
          <p:spPr>
            <a:xfrm>
              <a:off x="10972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/>
            <p:nvPr/>
          </p:nvSpPr>
          <p:spPr>
            <a:xfrm>
              <a:off x="13258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/>
          </p:nvSpPr>
          <p:spPr>
            <a:xfrm>
              <a:off x="15544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/>
          </p:nvSpPr>
          <p:spPr>
            <a:xfrm>
              <a:off x="17830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/>
            <p:cNvSpPr/>
            <p:nvPr/>
          </p:nvSpPr>
          <p:spPr>
            <a:xfrm>
              <a:off x="20116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/>
            <p:cNvSpPr/>
            <p:nvPr/>
          </p:nvSpPr>
          <p:spPr>
            <a:xfrm>
              <a:off x="22402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/>
            <p:cNvSpPr/>
            <p:nvPr/>
          </p:nvSpPr>
          <p:spPr>
            <a:xfrm>
              <a:off x="24688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/>
            <p:cNvSpPr/>
            <p:nvPr/>
          </p:nvSpPr>
          <p:spPr>
            <a:xfrm>
              <a:off x="26974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/>
            <p:cNvSpPr/>
            <p:nvPr/>
          </p:nvSpPr>
          <p:spPr>
            <a:xfrm>
              <a:off x="29260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/>
            <p:cNvSpPr/>
            <p:nvPr/>
          </p:nvSpPr>
          <p:spPr>
            <a:xfrm>
              <a:off x="31546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/>
            <p:cNvSpPr/>
            <p:nvPr/>
          </p:nvSpPr>
          <p:spPr>
            <a:xfrm>
              <a:off x="33832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/>
            <p:cNvSpPr/>
            <p:nvPr/>
          </p:nvSpPr>
          <p:spPr>
            <a:xfrm>
              <a:off x="36118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/>
            <p:cNvSpPr/>
            <p:nvPr/>
          </p:nvSpPr>
          <p:spPr>
            <a:xfrm>
              <a:off x="868681" y="868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/>
            <p:cNvSpPr/>
            <p:nvPr/>
          </p:nvSpPr>
          <p:spPr>
            <a:xfrm>
              <a:off x="10972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/>
            <p:cNvSpPr/>
            <p:nvPr/>
          </p:nvSpPr>
          <p:spPr>
            <a:xfrm>
              <a:off x="13258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/>
            <p:cNvSpPr/>
            <p:nvPr/>
          </p:nvSpPr>
          <p:spPr>
            <a:xfrm>
              <a:off x="15544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/>
            <p:cNvSpPr/>
            <p:nvPr/>
          </p:nvSpPr>
          <p:spPr>
            <a:xfrm>
              <a:off x="17830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/>
            <p:cNvSpPr/>
            <p:nvPr/>
          </p:nvSpPr>
          <p:spPr>
            <a:xfrm>
              <a:off x="20116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/>
            <p:cNvSpPr/>
            <p:nvPr/>
          </p:nvSpPr>
          <p:spPr>
            <a:xfrm>
              <a:off x="22402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/>
            <p:cNvSpPr/>
            <p:nvPr/>
          </p:nvSpPr>
          <p:spPr>
            <a:xfrm>
              <a:off x="2468881" y="860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/>
            <p:cNvSpPr/>
            <p:nvPr/>
          </p:nvSpPr>
          <p:spPr>
            <a:xfrm>
              <a:off x="26974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/>
            <p:cNvSpPr/>
            <p:nvPr/>
          </p:nvSpPr>
          <p:spPr>
            <a:xfrm>
              <a:off x="29260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/>
            <p:cNvSpPr/>
            <p:nvPr/>
          </p:nvSpPr>
          <p:spPr>
            <a:xfrm>
              <a:off x="31546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/>
            <p:cNvSpPr/>
            <p:nvPr/>
          </p:nvSpPr>
          <p:spPr>
            <a:xfrm>
              <a:off x="3383281" y="860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/>
            <p:cNvSpPr/>
            <p:nvPr/>
          </p:nvSpPr>
          <p:spPr>
            <a:xfrm>
              <a:off x="36118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/>
            <p:cNvSpPr/>
            <p:nvPr/>
          </p:nvSpPr>
          <p:spPr>
            <a:xfrm>
              <a:off x="868681" y="11000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/>
            <p:cNvSpPr/>
            <p:nvPr/>
          </p:nvSpPr>
          <p:spPr>
            <a:xfrm>
              <a:off x="10972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Oval 392"/>
            <p:cNvSpPr/>
            <p:nvPr/>
          </p:nvSpPr>
          <p:spPr>
            <a:xfrm>
              <a:off x="13258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Oval 393"/>
            <p:cNvSpPr/>
            <p:nvPr/>
          </p:nvSpPr>
          <p:spPr>
            <a:xfrm>
              <a:off x="15544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/>
            <p:cNvSpPr/>
            <p:nvPr/>
          </p:nvSpPr>
          <p:spPr>
            <a:xfrm>
              <a:off x="17830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/>
            <p:cNvSpPr/>
            <p:nvPr/>
          </p:nvSpPr>
          <p:spPr>
            <a:xfrm>
              <a:off x="2011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/>
            <p:cNvSpPr/>
            <p:nvPr/>
          </p:nvSpPr>
          <p:spPr>
            <a:xfrm>
              <a:off x="22402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/>
            <p:cNvSpPr/>
            <p:nvPr/>
          </p:nvSpPr>
          <p:spPr>
            <a:xfrm>
              <a:off x="2468881" y="1091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/>
            <p:cNvSpPr/>
            <p:nvPr/>
          </p:nvSpPr>
          <p:spPr>
            <a:xfrm>
              <a:off x="26974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/>
            <p:cNvSpPr/>
            <p:nvPr/>
          </p:nvSpPr>
          <p:spPr>
            <a:xfrm>
              <a:off x="29260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/>
            <p:cNvSpPr/>
            <p:nvPr/>
          </p:nvSpPr>
          <p:spPr>
            <a:xfrm>
              <a:off x="3154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/>
            <p:cNvSpPr/>
            <p:nvPr/>
          </p:nvSpPr>
          <p:spPr>
            <a:xfrm>
              <a:off x="3383281" y="1091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/>
            <p:cNvSpPr/>
            <p:nvPr/>
          </p:nvSpPr>
          <p:spPr>
            <a:xfrm>
              <a:off x="36118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/>
            <p:cNvSpPr/>
            <p:nvPr/>
          </p:nvSpPr>
          <p:spPr>
            <a:xfrm>
              <a:off x="868681" y="1325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/>
            <p:cNvSpPr/>
            <p:nvPr/>
          </p:nvSpPr>
          <p:spPr>
            <a:xfrm>
              <a:off x="10972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/>
            <p:cNvSpPr/>
            <p:nvPr/>
          </p:nvSpPr>
          <p:spPr>
            <a:xfrm>
              <a:off x="13258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/>
            <p:cNvSpPr/>
            <p:nvPr/>
          </p:nvSpPr>
          <p:spPr>
            <a:xfrm>
              <a:off x="15544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/>
            <p:cNvSpPr/>
            <p:nvPr/>
          </p:nvSpPr>
          <p:spPr>
            <a:xfrm>
              <a:off x="17830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/>
            <p:cNvSpPr/>
            <p:nvPr/>
          </p:nvSpPr>
          <p:spPr>
            <a:xfrm>
              <a:off x="20116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/>
            <p:cNvSpPr/>
            <p:nvPr/>
          </p:nvSpPr>
          <p:spPr>
            <a:xfrm>
              <a:off x="22402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/>
            <p:cNvSpPr/>
            <p:nvPr/>
          </p:nvSpPr>
          <p:spPr>
            <a:xfrm>
              <a:off x="2468881" y="13176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/>
            <p:cNvSpPr/>
            <p:nvPr/>
          </p:nvSpPr>
          <p:spPr>
            <a:xfrm>
              <a:off x="26974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/>
            <p:cNvSpPr/>
            <p:nvPr/>
          </p:nvSpPr>
          <p:spPr>
            <a:xfrm>
              <a:off x="29260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Oval 413"/>
            <p:cNvSpPr/>
            <p:nvPr/>
          </p:nvSpPr>
          <p:spPr>
            <a:xfrm>
              <a:off x="31546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/>
            <p:cNvSpPr/>
            <p:nvPr/>
          </p:nvSpPr>
          <p:spPr>
            <a:xfrm>
              <a:off x="3383281" y="13176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/>
            <p:cNvSpPr/>
            <p:nvPr/>
          </p:nvSpPr>
          <p:spPr>
            <a:xfrm>
              <a:off x="36118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/>
            <p:cNvSpPr/>
            <p:nvPr/>
          </p:nvSpPr>
          <p:spPr>
            <a:xfrm>
              <a:off x="868681" y="15572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/>
            <p:cNvSpPr/>
            <p:nvPr/>
          </p:nvSpPr>
          <p:spPr>
            <a:xfrm>
              <a:off x="10972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/>
            <p:cNvSpPr/>
            <p:nvPr/>
          </p:nvSpPr>
          <p:spPr>
            <a:xfrm>
              <a:off x="13258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/>
            <p:cNvSpPr/>
            <p:nvPr/>
          </p:nvSpPr>
          <p:spPr>
            <a:xfrm>
              <a:off x="15544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/>
            <p:cNvSpPr/>
            <p:nvPr/>
          </p:nvSpPr>
          <p:spPr>
            <a:xfrm>
              <a:off x="17830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/>
            <p:cNvSpPr/>
            <p:nvPr/>
          </p:nvSpPr>
          <p:spPr>
            <a:xfrm>
              <a:off x="2011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/>
            <p:cNvSpPr/>
            <p:nvPr/>
          </p:nvSpPr>
          <p:spPr>
            <a:xfrm>
              <a:off x="22402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/>
            <p:cNvSpPr/>
            <p:nvPr/>
          </p:nvSpPr>
          <p:spPr>
            <a:xfrm>
              <a:off x="24688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/>
            <p:cNvSpPr/>
            <p:nvPr/>
          </p:nvSpPr>
          <p:spPr>
            <a:xfrm>
              <a:off x="26974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/>
            <p:cNvSpPr/>
            <p:nvPr/>
          </p:nvSpPr>
          <p:spPr>
            <a:xfrm>
              <a:off x="29260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/>
            <p:cNvSpPr/>
            <p:nvPr/>
          </p:nvSpPr>
          <p:spPr>
            <a:xfrm>
              <a:off x="3154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/>
            <p:cNvSpPr/>
            <p:nvPr/>
          </p:nvSpPr>
          <p:spPr>
            <a:xfrm>
              <a:off x="33832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/>
            <p:cNvSpPr/>
            <p:nvPr/>
          </p:nvSpPr>
          <p:spPr>
            <a:xfrm>
              <a:off x="36118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/>
            <p:cNvSpPr/>
            <p:nvPr/>
          </p:nvSpPr>
          <p:spPr>
            <a:xfrm>
              <a:off x="868681" y="1783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/>
            <p:cNvSpPr/>
            <p:nvPr/>
          </p:nvSpPr>
          <p:spPr>
            <a:xfrm>
              <a:off x="10972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/>
            <p:cNvSpPr/>
            <p:nvPr/>
          </p:nvSpPr>
          <p:spPr>
            <a:xfrm>
              <a:off x="13258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/>
            <p:cNvSpPr/>
            <p:nvPr/>
          </p:nvSpPr>
          <p:spPr>
            <a:xfrm>
              <a:off x="15544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/>
            <p:cNvSpPr/>
            <p:nvPr/>
          </p:nvSpPr>
          <p:spPr>
            <a:xfrm>
              <a:off x="17830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/>
            <p:cNvSpPr/>
            <p:nvPr/>
          </p:nvSpPr>
          <p:spPr>
            <a:xfrm>
              <a:off x="2011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/>
            <p:cNvSpPr/>
            <p:nvPr/>
          </p:nvSpPr>
          <p:spPr>
            <a:xfrm>
              <a:off x="22402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/>
            <p:cNvSpPr/>
            <p:nvPr/>
          </p:nvSpPr>
          <p:spPr>
            <a:xfrm>
              <a:off x="24688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/>
            <p:cNvSpPr/>
            <p:nvPr/>
          </p:nvSpPr>
          <p:spPr>
            <a:xfrm>
              <a:off x="26974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/>
            <p:cNvSpPr/>
            <p:nvPr/>
          </p:nvSpPr>
          <p:spPr>
            <a:xfrm>
              <a:off x="29260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/>
            <p:cNvSpPr/>
            <p:nvPr/>
          </p:nvSpPr>
          <p:spPr>
            <a:xfrm>
              <a:off x="3154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/>
            <p:cNvSpPr/>
            <p:nvPr/>
          </p:nvSpPr>
          <p:spPr>
            <a:xfrm>
              <a:off x="33832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/>
            <p:cNvSpPr/>
            <p:nvPr/>
          </p:nvSpPr>
          <p:spPr>
            <a:xfrm>
              <a:off x="36118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/>
            <p:cNvSpPr/>
            <p:nvPr/>
          </p:nvSpPr>
          <p:spPr>
            <a:xfrm>
              <a:off x="868681" y="20144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/>
            <p:cNvSpPr/>
            <p:nvPr/>
          </p:nvSpPr>
          <p:spPr>
            <a:xfrm>
              <a:off x="10972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/>
            <p:cNvSpPr/>
            <p:nvPr/>
          </p:nvSpPr>
          <p:spPr>
            <a:xfrm>
              <a:off x="13258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/>
            <p:cNvSpPr/>
            <p:nvPr/>
          </p:nvSpPr>
          <p:spPr>
            <a:xfrm>
              <a:off x="15544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/>
            <p:cNvSpPr/>
            <p:nvPr/>
          </p:nvSpPr>
          <p:spPr>
            <a:xfrm>
              <a:off x="17830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/>
            <p:cNvSpPr/>
            <p:nvPr/>
          </p:nvSpPr>
          <p:spPr>
            <a:xfrm>
              <a:off x="2011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/>
            <p:cNvSpPr/>
            <p:nvPr/>
          </p:nvSpPr>
          <p:spPr>
            <a:xfrm>
              <a:off x="22402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/>
            <p:cNvSpPr/>
            <p:nvPr/>
          </p:nvSpPr>
          <p:spPr>
            <a:xfrm>
              <a:off x="2468881" y="2006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/>
            <p:cNvSpPr/>
            <p:nvPr/>
          </p:nvSpPr>
          <p:spPr>
            <a:xfrm>
              <a:off x="26974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/>
            <p:cNvSpPr/>
            <p:nvPr/>
          </p:nvSpPr>
          <p:spPr>
            <a:xfrm>
              <a:off x="29260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/>
            <p:cNvSpPr/>
            <p:nvPr/>
          </p:nvSpPr>
          <p:spPr>
            <a:xfrm>
              <a:off x="3154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/>
            <p:cNvSpPr/>
            <p:nvPr/>
          </p:nvSpPr>
          <p:spPr>
            <a:xfrm>
              <a:off x="3383281" y="2006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/>
            <p:cNvSpPr/>
            <p:nvPr/>
          </p:nvSpPr>
          <p:spPr>
            <a:xfrm>
              <a:off x="36118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Oval 455"/>
            <p:cNvSpPr/>
            <p:nvPr/>
          </p:nvSpPr>
          <p:spPr>
            <a:xfrm>
              <a:off x="868681" y="2240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Oval 456"/>
            <p:cNvSpPr/>
            <p:nvPr/>
          </p:nvSpPr>
          <p:spPr>
            <a:xfrm>
              <a:off x="10972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/>
            <p:cNvSpPr/>
            <p:nvPr/>
          </p:nvSpPr>
          <p:spPr>
            <a:xfrm>
              <a:off x="13258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/>
            <p:cNvSpPr/>
            <p:nvPr/>
          </p:nvSpPr>
          <p:spPr>
            <a:xfrm>
              <a:off x="15544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/>
            <p:cNvSpPr/>
            <p:nvPr/>
          </p:nvSpPr>
          <p:spPr>
            <a:xfrm>
              <a:off x="17830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/>
            <p:cNvSpPr/>
            <p:nvPr/>
          </p:nvSpPr>
          <p:spPr>
            <a:xfrm>
              <a:off x="2011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/>
            <p:cNvSpPr/>
            <p:nvPr/>
          </p:nvSpPr>
          <p:spPr>
            <a:xfrm>
              <a:off x="22402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/>
            <p:cNvSpPr/>
            <p:nvPr/>
          </p:nvSpPr>
          <p:spPr>
            <a:xfrm>
              <a:off x="24688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/>
            <p:cNvSpPr/>
            <p:nvPr/>
          </p:nvSpPr>
          <p:spPr>
            <a:xfrm>
              <a:off x="26974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/>
            <p:cNvSpPr/>
            <p:nvPr/>
          </p:nvSpPr>
          <p:spPr>
            <a:xfrm>
              <a:off x="29260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/>
            <p:cNvSpPr/>
            <p:nvPr/>
          </p:nvSpPr>
          <p:spPr>
            <a:xfrm>
              <a:off x="3154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/>
            <p:cNvSpPr/>
            <p:nvPr/>
          </p:nvSpPr>
          <p:spPr>
            <a:xfrm>
              <a:off x="33832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/>
            <p:cNvSpPr/>
            <p:nvPr/>
          </p:nvSpPr>
          <p:spPr>
            <a:xfrm>
              <a:off x="36118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/>
            <p:cNvSpPr/>
            <p:nvPr/>
          </p:nvSpPr>
          <p:spPr>
            <a:xfrm>
              <a:off x="868681" y="24716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/>
            <p:cNvSpPr/>
            <p:nvPr/>
          </p:nvSpPr>
          <p:spPr>
            <a:xfrm>
              <a:off x="10972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/>
            <p:cNvSpPr/>
            <p:nvPr/>
          </p:nvSpPr>
          <p:spPr>
            <a:xfrm>
              <a:off x="13258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/>
            <p:cNvSpPr/>
            <p:nvPr/>
          </p:nvSpPr>
          <p:spPr>
            <a:xfrm>
              <a:off x="15544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/>
            <p:cNvSpPr/>
            <p:nvPr/>
          </p:nvSpPr>
          <p:spPr>
            <a:xfrm>
              <a:off x="17830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/>
            <p:cNvSpPr/>
            <p:nvPr/>
          </p:nvSpPr>
          <p:spPr>
            <a:xfrm>
              <a:off x="2011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/>
            <p:cNvSpPr/>
            <p:nvPr/>
          </p:nvSpPr>
          <p:spPr>
            <a:xfrm>
              <a:off x="22402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/>
            <p:cNvSpPr/>
            <p:nvPr/>
          </p:nvSpPr>
          <p:spPr>
            <a:xfrm>
              <a:off x="24688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7" name="Oval 476"/>
            <p:cNvSpPr/>
            <p:nvPr/>
          </p:nvSpPr>
          <p:spPr>
            <a:xfrm>
              <a:off x="26974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Oval 477"/>
            <p:cNvSpPr/>
            <p:nvPr/>
          </p:nvSpPr>
          <p:spPr>
            <a:xfrm>
              <a:off x="29260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/>
            <p:cNvSpPr/>
            <p:nvPr/>
          </p:nvSpPr>
          <p:spPr>
            <a:xfrm>
              <a:off x="3154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/>
            <p:cNvSpPr/>
            <p:nvPr/>
          </p:nvSpPr>
          <p:spPr>
            <a:xfrm>
              <a:off x="33832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/>
            <p:cNvSpPr/>
            <p:nvPr/>
          </p:nvSpPr>
          <p:spPr>
            <a:xfrm>
              <a:off x="36118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/>
            <p:cNvSpPr/>
            <p:nvPr/>
          </p:nvSpPr>
          <p:spPr>
            <a:xfrm>
              <a:off x="868681" y="2697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/>
            <p:cNvSpPr/>
            <p:nvPr/>
          </p:nvSpPr>
          <p:spPr>
            <a:xfrm>
              <a:off x="10972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/>
            <p:cNvSpPr/>
            <p:nvPr/>
          </p:nvSpPr>
          <p:spPr>
            <a:xfrm>
              <a:off x="13258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/>
            <p:cNvSpPr/>
            <p:nvPr/>
          </p:nvSpPr>
          <p:spPr>
            <a:xfrm>
              <a:off x="15544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/>
            <p:cNvSpPr/>
            <p:nvPr/>
          </p:nvSpPr>
          <p:spPr>
            <a:xfrm>
              <a:off x="17830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/>
            <p:cNvSpPr/>
            <p:nvPr/>
          </p:nvSpPr>
          <p:spPr>
            <a:xfrm>
              <a:off x="20116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/>
            <p:cNvSpPr/>
            <p:nvPr/>
          </p:nvSpPr>
          <p:spPr>
            <a:xfrm>
              <a:off x="22402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/>
            <p:cNvSpPr/>
            <p:nvPr/>
          </p:nvSpPr>
          <p:spPr>
            <a:xfrm>
              <a:off x="24688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/>
            <p:cNvSpPr/>
            <p:nvPr/>
          </p:nvSpPr>
          <p:spPr>
            <a:xfrm>
              <a:off x="26974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/>
            <p:cNvSpPr/>
            <p:nvPr/>
          </p:nvSpPr>
          <p:spPr>
            <a:xfrm>
              <a:off x="29260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/>
            <p:cNvSpPr/>
            <p:nvPr/>
          </p:nvSpPr>
          <p:spPr>
            <a:xfrm>
              <a:off x="31546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/>
            <p:cNvSpPr/>
            <p:nvPr/>
          </p:nvSpPr>
          <p:spPr>
            <a:xfrm>
              <a:off x="33832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/>
            <p:cNvSpPr/>
            <p:nvPr/>
          </p:nvSpPr>
          <p:spPr>
            <a:xfrm>
              <a:off x="36118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/>
            <p:cNvSpPr/>
            <p:nvPr/>
          </p:nvSpPr>
          <p:spPr>
            <a:xfrm>
              <a:off x="868681" y="29288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/>
            <p:cNvSpPr/>
            <p:nvPr/>
          </p:nvSpPr>
          <p:spPr>
            <a:xfrm>
              <a:off x="10972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/>
            <p:cNvSpPr/>
            <p:nvPr/>
          </p:nvSpPr>
          <p:spPr>
            <a:xfrm>
              <a:off x="13258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Oval 497"/>
            <p:cNvSpPr/>
            <p:nvPr/>
          </p:nvSpPr>
          <p:spPr>
            <a:xfrm>
              <a:off x="15544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Oval 498"/>
            <p:cNvSpPr/>
            <p:nvPr/>
          </p:nvSpPr>
          <p:spPr>
            <a:xfrm>
              <a:off x="17830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/>
            <p:cNvSpPr/>
            <p:nvPr/>
          </p:nvSpPr>
          <p:spPr>
            <a:xfrm>
              <a:off x="2011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/>
            <p:cNvSpPr/>
            <p:nvPr/>
          </p:nvSpPr>
          <p:spPr>
            <a:xfrm>
              <a:off x="22402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/>
            <p:cNvSpPr/>
            <p:nvPr/>
          </p:nvSpPr>
          <p:spPr>
            <a:xfrm>
              <a:off x="2468881" y="2920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/>
            <p:cNvSpPr/>
            <p:nvPr/>
          </p:nvSpPr>
          <p:spPr>
            <a:xfrm>
              <a:off x="26974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/>
            <p:cNvSpPr/>
            <p:nvPr/>
          </p:nvSpPr>
          <p:spPr>
            <a:xfrm>
              <a:off x="29260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/>
            <p:cNvSpPr/>
            <p:nvPr/>
          </p:nvSpPr>
          <p:spPr>
            <a:xfrm>
              <a:off x="3154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/>
            <p:cNvSpPr/>
            <p:nvPr/>
          </p:nvSpPr>
          <p:spPr>
            <a:xfrm>
              <a:off x="3383281" y="2920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/>
            <p:cNvSpPr/>
            <p:nvPr/>
          </p:nvSpPr>
          <p:spPr>
            <a:xfrm>
              <a:off x="36118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/>
            <p:cNvSpPr/>
            <p:nvPr/>
          </p:nvSpPr>
          <p:spPr>
            <a:xfrm>
              <a:off x="868681" y="3154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/>
            <p:cNvSpPr/>
            <p:nvPr/>
          </p:nvSpPr>
          <p:spPr>
            <a:xfrm>
              <a:off x="10972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/>
            <p:cNvSpPr/>
            <p:nvPr/>
          </p:nvSpPr>
          <p:spPr>
            <a:xfrm>
              <a:off x="13258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/>
            <p:cNvSpPr/>
            <p:nvPr/>
          </p:nvSpPr>
          <p:spPr>
            <a:xfrm>
              <a:off x="15544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/>
            <p:cNvSpPr/>
            <p:nvPr/>
          </p:nvSpPr>
          <p:spPr>
            <a:xfrm>
              <a:off x="17830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/>
            <p:cNvSpPr/>
            <p:nvPr/>
          </p:nvSpPr>
          <p:spPr>
            <a:xfrm>
              <a:off x="2011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/>
            <p:cNvSpPr/>
            <p:nvPr/>
          </p:nvSpPr>
          <p:spPr>
            <a:xfrm>
              <a:off x="22402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/>
            <p:cNvSpPr/>
            <p:nvPr/>
          </p:nvSpPr>
          <p:spPr>
            <a:xfrm>
              <a:off x="24688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/>
            <p:cNvSpPr/>
            <p:nvPr/>
          </p:nvSpPr>
          <p:spPr>
            <a:xfrm>
              <a:off x="26974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/>
            <p:cNvSpPr/>
            <p:nvPr/>
          </p:nvSpPr>
          <p:spPr>
            <a:xfrm>
              <a:off x="29260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/>
            <p:cNvSpPr/>
            <p:nvPr/>
          </p:nvSpPr>
          <p:spPr>
            <a:xfrm>
              <a:off x="3154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Oval 518"/>
            <p:cNvSpPr/>
            <p:nvPr/>
          </p:nvSpPr>
          <p:spPr>
            <a:xfrm>
              <a:off x="33832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Oval 519"/>
            <p:cNvSpPr/>
            <p:nvPr/>
          </p:nvSpPr>
          <p:spPr>
            <a:xfrm>
              <a:off x="36118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Oval 520"/>
            <p:cNvSpPr/>
            <p:nvPr/>
          </p:nvSpPr>
          <p:spPr>
            <a:xfrm>
              <a:off x="868681" y="3383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Oval 521"/>
            <p:cNvSpPr/>
            <p:nvPr/>
          </p:nvSpPr>
          <p:spPr>
            <a:xfrm>
              <a:off x="10972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/>
            <p:cNvSpPr/>
            <p:nvPr/>
          </p:nvSpPr>
          <p:spPr>
            <a:xfrm>
              <a:off x="13258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/>
            <p:cNvSpPr/>
            <p:nvPr/>
          </p:nvSpPr>
          <p:spPr>
            <a:xfrm>
              <a:off x="15544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/>
            <p:cNvSpPr/>
            <p:nvPr/>
          </p:nvSpPr>
          <p:spPr>
            <a:xfrm>
              <a:off x="17830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/>
            <p:cNvSpPr/>
            <p:nvPr/>
          </p:nvSpPr>
          <p:spPr>
            <a:xfrm>
              <a:off x="20116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/>
            <p:cNvSpPr/>
            <p:nvPr/>
          </p:nvSpPr>
          <p:spPr>
            <a:xfrm>
              <a:off x="22402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/>
            <p:cNvSpPr/>
            <p:nvPr/>
          </p:nvSpPr>
          <p:spPr>
            <a:xfrm>
              <a:off x="24688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Oval 528"/>
            <p:cNvSpPr/>
            <p:nvPr/>
          </p:nvSpPr>
          <p:spPr>
            <a:xfrm>
              <a:off x="26974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Oval 529"/>
            <p:cNvSpPr/>
            <p:nvPr/>
          </p:nvSpPr>
          <p:spPr>
            <a:xfrm>
              <a:off x="29260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Oval 530"/>
            <p:cNvSpPr/>
            <p:nvPr/>
          </p:nvSpPr>
          <p:spPr>
            <a:xfrm>
              <a:off x="31546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/>
            <p:cNvSpPr/>
            <p:nvPr/>
          </p:nvSpPr>
          <p:spPr>
            <a:xfrm>
              <a:off x="33832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Oval 532"/>
            <p:cNvSpPr/>
            <p:nvPr/>
          </p:nvSpPr>
          <p:spPr>
            <a:xfrm>
              <a:off x="36118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5" name="Rectangle 534"/>
          <p:cNvSpPr/>
          <p:nvPr/>
        </p:nvSpPr>
        <p:spPr>
          <a:xfrm>
            <a:off x="1854875" y="6172200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accent1"/>
                </a:solidFill>
                <a:latin typeface="Pokemon GB" pitchFamily="2" charset="0"/>
                <a:sym typeface="Wingdings" pitchFamily="2" charset="2"/>
              </a:rPr>
              <a:t>DISCRETE</a:t>
            </a:r>
            <a:endParaRPr lang="en-US" dirty="0">
              <a:solidFill>
                <a:schemeClr val="accent1"/>
              </a:solidFill>
              <a:latin typeface="Pokemon GB" pitchFamily="2" charset="0"/>
            </a:endParaRPr>
          </a:p>
        </p:txBody>
      </p:sp>
      <p:sp>
        <p:nvSpPr>
          <p:cNvPr id="536" name="Rectangle 535"/>
          <p:cNvSpPr/>
          <p:nvPr/>
        </p:nvSpPr>
        <p:spPr>
          <a:xfrm>
            <a:off x="5486400" y="6172200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accent1"/>
                </a:solidFill>
                <a:latin typeface="Pokemon GB" pitchFamily="2" charset="0"/>
                <a:sym typeface="Wingdings" pitchFamily="2" charset="2"/>
              </a:rPr>
              <a:t>DISCRETE</a:t>
            </a:r>
            <a:endParaRPr lang="en-US" dirty="0">
              <a:solidFill>
                <a:schemeClr val="accent1"/>
              </a:solidFill>
              <a:latin typeface="Pokemon GB" pitchFamily="2" charset="0"/>
            </a:endParaRPr>
          </a:p>
        </p:txBody>
      </p:sp>
      <p:pic>
        <p:nvPicPr>
          <p:cNvPr id="538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4500" y="4034925"/>
            <a:ext cx="2137275" cy="213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7" name="Picture 2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6400" y="4034925"/>
            <a:ext cx="2137275" cy="2137275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29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365760" y="0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“Compressed Sensing” Recovery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4500" y="673015"/>
            <a:ext cx="2137275" cy="213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6400" y="673015"/>
            <a:ext cx="2137275" cy="2137275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>
            <a:off x="4029806" y="1750256"/>
            <a:ext cx="1074496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744" y="1014917"/>
            <a:ext cx="492621" cy="383598"/>
          </a:xfrm>
          <a:prstGeom prst="rect">
            <a:avLst/>
          </a:prstGeom>
        </p:spPr>
      </p:pic>
      <p:grpSp>
        <p:nvGrpSpPr>
          <p:cNvPr id="320" name="Group 319"/>
          <p:cNvGrpSpPr/>
          <p:nvPr/>
        </p:nvGrpSpPr>
        <p:grpSpPr>
          <a:xfrm>
            <a:off x="5715000" y="914400"/>
            <a:ext cx="1641268" cy="1644499"/>
            <a:chOff x="868681" y="634591"/>
            <a:chExt cx="2788919" cy="2794409"/>
          </a:xfrm>
          <a:solidFill>
            <a:schemeClr val="bg1">
              <a:lumMod val="10000"/>
            </a:schemeClr>
          </a:solidFill>
        </p:grpSpPr>
        <p:sp>
          <p:nvSpPr>
            <p:cNvPr id="321" name="Oval 320"/>
            <p:cNvSpPr/>
            <p:nvPr/>
          </p:nvSpPr>
          <p:spPr>
            <a:xfrm>
              <a:off x="868681" y="6428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/>
            <p:cNvSpPr/>
            <p:nvPr/>
          </p:nvSpPr>
          <p:spPr>
            <a:xfrm>
              <a:off x="10972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/>
            <p:cNvSpPr/>
            <p:nvPr/>
          </p:nvSpPr>
          <p:spPr>
            <a:xfrm>
              <a:off x="13258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Oval 323"/>
            <p:cNvSpPr/>
            <p:nvPr/>
          </p:nvSpPr>
          <p:spPr>
            <a:xfrm>
              <a:off x="15544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Oval 324"/>
            <p:cNvSpPr/>
            <p:nvPr/>
          </p:nvSpPr>
          <p:spPr>
            <a:xfrm>
              <a:off x="17830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Oval 325"/>
            <p:cNvSpPr/>
            <p:nvPr/>
          </p:nvSpPr>
          <p:spPr>
            <a:xfrm>
              <a:off x="20116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Oval 326"/>
            <p:cNvSpPr/>
            <p:nvPr/>
          </p:nvSpPr>
          <p:spPr>
            <a:xfrm>
              <a:off x="22402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Oval 327"/>
            <p:cNvSpPr/>
            <p:nvPr/>
          </p:nvSpPr>
          <p:spPr>
            <a:xfrm>
              <a:off x="24688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Oval 328"/>
            <p:cNvSpPr/>
            <p:nvPr/>
          </p:nvSpPr>
          <p:spPr>
            <a:xfrm>
              <a:off x="26974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Oval 329"/>
            <p:cNvSpPr/>
            <p:nvPr/>
          </p:nvSpPr>
          <p:spPr>
            <a:xfrm>
              <a:off x="29260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Oval 330"/>
            <p:cNvSpPr/>
            <p:nvPr/>
          </p:nvSpPr>
          <p:spPr>
            <a:xfrm>
              <a:off x="31546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Oval 331"/>
            <p:cNvSpPr/>
            <p:nvPr/>
          </p:nvSpPr>
          <p:spPr>
            <a:xfrm>
              <a:off x="33832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Oval 332"/>
            <p:cNvSpPr/>
            <p:nvPr/>
          </p:nvSpPr>
          <p:spPr>
            <a:xfrm>
              <a:off x="36118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Oval 333"/>
            <p:cNvSpPr/>
            <p:nvPr/>
          </p:nvSpPr>
          <p:spPr>
            <a:xfrm>
              <a:off x="868681" y="868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Oval 334"/>
            <p:cNvSpPr/>
            <p:nvPr/>
          </p:nvSpPr>
          <p:spPr>
            <a:xfrm>
              <a:off x="10972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Oval 335"/>
            <p:cNvSpPr/>
            <p:nvPr/>
          </p:nvSpPr>
          <p:spPr>
            <a:xfrm>
              <a:off x="13258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Oval 336"/>
            <p:cNvSpPr/>
            <p:nvPr/>
          </p:nvSpPr>
          <p:spPr>
            <a:xfrm>
              <a:off x="15544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Oval 337"/>
            <p:cNvSpPr/>
            <p:nvPr/>
          </p:nvSpPr>
          <p:spPr>
            <a:xfrm>
              <a:off x="17830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Oval 338"/>
            <p:cNvSpPr/>
            <p:nvPr/>
          </p:nvSpPr>
          <p:spPr>
            <a:xfrm>
              <a:off x="20116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/>
            <p:cNvSpPr/>
            <p:nvPr/>
          </p:nvSpPr>
          <p:spPr>
            <a:xfrm>
              <a:off x="22402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Oval 340"/>
            <p:cNvSpPr/>
            <p:nvPr/>
          </p:nvSpPr>
          <p:spPr>
            <a:xfrm>
              <a:off x="2468881" y="860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Oval 341"/>
            <p:cNvSpPr/>
            <p:nvPr/>
          </p:nvSpPr>
          <p:spPr>
            <a:xfrm>
              <a:off x="26974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Oval 342"/>
            <p:cNvSpPr/>
            <p:nvPr/>
          </p:nvSpPr>
          <p:spPr>
            <a:xfrm>
              <a:off x="29260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Oval 343"/>
            <p:cNvSpPr/>
            <p:nvPr/>
          </p:nvSpPr>
          <p:spPr>
            <a:xfrm>
              <a:off x="31546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Oval 344"/>
            <p:cNvSpPr/>
            <p:nvPr/>
          </p:nvSpPr>
          <p:spPr>
            <a:xfrm>
              <a:off x="3383281" y="860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Oval 345"/>
            <p:cNvSpPr/>
            <p:nvPr/>
          </p:nvSpPr>
          <p:spPr>
            <a:xfrm>
              <a:off x="36118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Oval 346"/>
            <p:cNvSpPr/>
            <p:nvPr/>
          </p:nvSpPr>
          <p:spPr>
            <a:xfrm>
              <a:off x="868681" y="11000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Oval 347"/>
            <p:cNvSpPr/>
            <p:nvPr/>
          </p:nvSpPr>
          <p:spPr>
            <a:xfrm>
              <a:off x="10972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Oval 348"/>
            <p:cNvSpPr/>
            <p:nvPr/>
          </p:nvSpPr>
          <p:spPr>
            <a:xfrm>
              <a:off x="13258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Oval 349"/>
            <p:cNvSpPr/>
            <p:nvPr/>
          </p:nvSpPr>
          <p:spPr>
            <a:xfrm>
              <a:off x="15544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Oval 351"/>
            <p:cNvSpPr/>
            <p:nvPr/>
          </p:nvSpPr>
          <p:spPr>
            <a:xfrm>
              <a:off x="17830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Oval 352"/>
            <p:cNvSpPr/>
            <p:nvPr/>
          </p:nvSpPr>
          <p:spPr>
            <a:xfrm>
              <a:off x="2011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Oval 353"/>
            <p:cNvSpPr/>
            <p:nvPr/>
          </p:nvSpPr>
          <p:spPr>
            <a:xfrm>
              <a:off x="22402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Oval 354"/>
            <p:cNvSpPr/>
            <p:nvPr/>
          </p:nvSpPr>
          <p:spPr>
            <a:xfrm>
              <a:off x="2468881" y="1091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Oval 355"/>
            <p:cNvSpPr/>
            <p:nvPr/>
          </p:nvSpPr>
          <p:spPr>
            <a:xfrm>
              <a:off x="26974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/>
            <p:cNvSpPr/>
            <p:nvPr/>
          </p:nvSpPr>
          <p:spPr>
            <a:xfrm>
              <a:off x="29260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/>
            <p:cNvSpPr/>
            <p:nvPr/>
          </p:nvSpPr>
          <p:spPr>
            <a:xfrm>
              <a:off x="3154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/>
            <p:cNvSpPr/>
            <p:nvPr/>
          </p:nvSpPr>
          <p:spPr>
            <a:xfrm>
              <a:off x="3383281" y="1091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/>
            <p:cNvSpPr/>
            <p:nvPr/>
          </p:nvSpPr>
          <p:spPr>
            <a:xfrm>
              <a:off x="36118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/>
            <p:cNvSpPr/>
            <p:nvPr/>
          </p:nvSpPr>
          <p:spPr>
            <a:xfrm>
              <a:off x="868681" y="1325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/>
            <p:cNvSpPr/>
            <p:nvPr/>
          </p:nvSpPr>
          <p:spPr>
            <a:xfrm>
              <a:off x="10972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/>
            <p:cNvSpPr/>
            <p:nvPr/>
          </p:nvSpPr>
          <p:spPr>
            <a:xfrm>
              <a:off x="13258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/>
            <p:cNvSpPr/>
            <p:nvPr/>
          </p:nvSpPr>
          <p:spPr>
            <a:xfrm>
              <a:off x="15544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/>
            <p:cNvSpPr/>
            <p:nvPr/>
          </p:nvSpPr>
          <p:spPr>
            <a:xfrm>
              <a:off x="17830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/>
            <p:cNvSpPr/>
            <p:nvPr/>
          </p:nvSpPr>
          <p:spPr>
            <a:xfrm>
              <a:off x="20116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/>
            <p:nvPr/>
          </p:nvSpPr>
          <p:spPr>
            <a:xfrm>
              <a:off x="22402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/>
          </p:nvSpPr>
          <p:spPr>
            <a:xfrm>
              <a:off x="2468881" y="13176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/>
          </p:nvSpPr>
          <p:spPr>
            <a:xfrm>
              <a:off x="26974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/>
            <p:cNvSpPr/>
            <p:nvPr/>
          </p:nvSpPr>
          <p:spPr>
            <a:xfrm>
              <a:off x="29260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/>
            <p:cNvSpPr/>
            <p:nvPr/>
          </p:nvSpPr>
          <p:spPr>
            <a:xfrm>
              <a:off x="31546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/>
            <p:cNvSpPr/>
            <p:nvPr/>
          </p:nvSpPr>
          <p:spPr>
            <a:xfrm>
              <a:off x="3383281" y="13176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/>
            <p:cNvSpPr/>
            <p:nvPr/>
          </p:nvSpPr>
          <p:spPr>
            <a:xfrm>
              <a:off x="36118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/>
            <p:cNvSpPr/>
            <p:nvPr/>
          </p:nvSpPr>
          <p:spPr>
            <a:xfrm>
              <a:off x="868681" y="15572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/>
            <p:cNvSpPr/>
            <p:nvPr/>
          </p:nvSpPr>
          <p:spPr>
            <a:xfrm>
              <a:off x="10972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/>
            <p:cNvSpPr/>
            <p:nvPr/>
          </p:nvSpPr>
          <p:spPr>
            <a:xfrm>
              <a:off x="13258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/>
            <p:cNvSpPr/>
            <p:nvPr/>
          </p:nvSpPr>
          <p:spPr>
            <a:xfrm>
              <a:off x="15544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/>
            <p:cNvSpPr/>
            <p:nvPr/>
          </p:nvSpPr>
          <p:spPr>
            <a:xfrm>
              <a:off x="17830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/>
            <p:cNvSpPr/>
            <p:nvPr/>
          </p:nvSpPr>
          <p:spPr>
            <a:xfrm>
              <a:off x="2011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/>
            <p:cNvSpPr/>
            <p:nvPr/>
          </p:nvSpPr>
          <p:spPr>
            <a:xfrm>
              <a:off x="22402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/>
            <p:cNvSpPr/>
            <p:nvPr/>
          </p:nvSpPr>
          <p:spPr>
            <a:xfrm>
              <a:off x="24688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/>
            <p:cNvSpPr/>
            <p:nvPr/>
          </p:nvSpPr>
          <p:spPr>
            <a:xfrm>
              <a:off x="26974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/>
            <p:cNvSpPr/>
            <p:nvPr/>
          </p:nvSpPr>
          <p:spPr>
            <a:xfrm>
              <a:off x="29260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/>
            <p:cNvSpPr/>
            <p:nvPr/>
          </p:nvSpPr>
          <p:spPr>
            <a:xfrm>
              <a:off x="3154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/>
            <p:cNvSpPr/>
            <p:nvPr/>
          </p:nvSpPr>
          <p:spPr>
            <a:xfrm>
              <a:off x="33832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/>
            <p:cNvSpPr/>
            <p:nvPr/>
          </p:nvSpPr>
          <p:spPr>
            <a:xfrm>
              <a:off x="36118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/>
            <p:cNvSpPr/>
            <p:nvPr/>
          </p:nvSpPr>
          <p:spPr>
            <a:xfrm>
              <a:off x="868681" y="1783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/>
            <p:cNvSpPr/>
            <p:nvPr/>
          </p:nvSpPr>
          <p:spPr>
            <a:xfrm>
              <a:off x="10972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/>
            <p:cNvSpPr/>
            <p:nvPr/>
          </p:nvSpPr>
          <p:spPr>
            <a:xfrm>
              <a:off x="13258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/>
            <p:cNvSpPr/>
            <p:nvPr/>
          </p:nvSpPr>
          <p:spPr>
            <a:xfrm>
              <a:off x="15544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/>
            <p:cNvSpPr/>
            <p:nvPr/>
          </p:nvSpPr>
          <p:spPr>
            <a:xfrm>
              <a:off x="17830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/>
            <p:cNvSpPr/>
            <p:nvPr/>
          </p:nvSpPr>
          <p:spPr>
            <a:xfrm>
              <a:off x="2011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Oval 392"/>
            <p:cNvSpPr/>
            <p:nvPr/>
          </p:nvSpPr>
          <p:spPr>
            <a:xfrm>
              <a:off x="22402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Oval 393"/>
            <p:cNvSpPr/>
            <p:nvPr/>
          </p:nvSpPr>
          <p:spPr>
            <a:xfrm>
              <a:off x="24688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/>
            <p:cNvSpPr/>
            <p:nvPr/>
          </p:nvSpPr>
          <p:spPr>
            <a:xfrm>
              <a:off x="26974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/>
            <p:cNvSpPr/>
            <p:nvPr/>
          </p:nvSpPr>
          <p:spPr>
            <a:xfrm>
              <a:off x="29260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/>
            <p:cNvSpPr/>
            <p:nvPr/>
          </p:nvSpPr>
          <p:spPr>
            <a:xfrm>
              <a:off x="3154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/>
            <p:cNvSpPr/>
            <p:nvPr/>
          </p:nvSpPr>
          <p:spPr>
            <a:xfrm>
              <a:off x="33832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/>
            <p:cNvSpPr/>
            <p:nvPr/>
          </p:nvSpPr>
          <p:spPr>
            <a:xfrm>
              <a:off x="36118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/>
            <p:cNvSpPr/>
            <p:nvPr/>
          </p:nvSpPr>
          <p:spPr>
            <a:xfrm>
              <a:off x="868681" y="20144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/>
            <p:cNvSpPr/>
            <p:nvPr/>
          </p:nvSpPr>
          <p:spPr>
            <a:xfrm>
              <a:off x="10972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/>
            <p:cNvSpPr/>
            <p:nvPr/>
          </p:nvSpPr>
          <p:spPr>
            <a:xfrm>
              <a:off x="13258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/>
            <p:cNvSpPr/>
            <p:nvPr/>
          </p:nvSpPr>
          <p:spPr>
            <a:xfrm>
              <a:off x="15544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/>
            <p:cNvSpPr/>
            <p:nvPr/>
          </p:nvSpPr>
          <p:spPr>
            <a:xfrm>
              <a:off x="17830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/>
            <p:cNvSpPr/>
            <p:nvPr/>
          </p:nvSpPr>
          <p:spPr>
            <a:xfrm>
              <a:off x="2011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/>
            <p:cNvSpPr/>
            <p:nvPr/>
          </p:nvSpPr>
          <p:spPr>
            <a:xfrm>
              <a:off x="22402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/>
            <p:cNvSpPr/>
            <p:nvPr/>
          </p:nvSpPr>
          <p:spPr>
            <a:xfrm>
              <a:off x="2468881" y="2006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/>
            <p:cNvSpPr/>
            <p:nvPr/>
          </p:nvSpPr>
          <p:spPr>
            <a:xfrm>
              <a:off x="26974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/>
            <p:cNvSpPr/>
            <p:nvPr/>
          </p:nvSpPr>
          <p:spPr>
            <a:xfrm>
              <a:off x="29260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/>
            <p:cNvSpPr/>
            <p:nvPr/>
          </p:nvSpPr>
          <p:spPr>
            <a:xfrm>
              <a:off x="3154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/>
            <p:cNvSpPr/>
            <p:nvPr/>
          </p:nvSpPr>
          <p:spPr>
            <a:xfrm>
              <a:off x="3383281" y="2006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/>
            <p:cNvSpPr/>
            <p:nvPr/>
          </p:nvSpPr>
          <p:spPr>
            <a:xfrm>
              <a:off x="36118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/>
            <p:cNvSpPr/>
            <p:nvPr/>
          </p:nvSpPr>
          <p:spPr>
            <a:xfrm>
              <a:off x="868681" y="2240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Oval 413"/>
            <p:cNvSpPr/>
            <p:nvPr/>
          </p:nvSpPr>
          <p:spPr>
            <a:xfrm>
              <a:off x="10972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/>
            <p:cNvSpPr/>
            <p:nvPr/>
          </p:nvSpPr>
          <p:spPr>
            <a:xfrm>
              <a:off x="13258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/>
            <p:cNvSpPr/>
            <p:nvPr/>
          </p:nvSpPr>
          <p:spPr>
            <a:xfrm>
              <a:off x="15544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/>
            <p:cNvSpPr/>
            <p:nvPr/>
          </p:nvSpPr>
          <p:spPr>
            <a:xfrm>
              <a:off x="17830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/>
            <p:cNvSpPr/>
            <p:nvPr/>
          </p:nvSpPr>
          <p:spPr>
            <a:xfrm>
              <a:off x="2011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/>
            <p:cNvSpPr/>
            <p:nvPr/>
          </p:nvSpPr>
          <p:spPr>
            <a:xfrm>
              <a:off x="22402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/>
            <p:cNvSpPr/>
            <p:nvPr/>
          </p:nvSpPr>
          <p:spPr>
            <a:xfrm>
              <a:off x="24688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/>
            <p:cNvSpPr/>
            <p:nvPr/>
          </p:nvSpPr>
          <p:spPr>
            <a:xfrm>
              <a:off x="26974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/>
            <p:cNvSpPr/>
            <p:nvPr/>
          </p:nvSpPr>
          <p:spPr>
            <a:xfrm>
              <a:off x="29260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/>
            <p:cNvSpPr/>
            <p:nvPr/>
          </p:nvSpPr>
          <p:spPr>
            <a:xfrm>
              <a:off x="3154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/>
            <p:cNvSpPr/>
            <p:nvPr/>
          </p:nvSpPr>
          <p:spPr>
            <a:xfrm>
              <a:off x="33832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/>
            <p:cNvSpPr/>
            <p:nvPr/>
          </p:nvSpPr>
          <p:spPr>
            <a:xfrm>
              <a:off x="36118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/>
            <p:cNvSpPr/>
            <p:nvPr/>
          </p:nvSpPr>
          <p:spPr>
            <a:xfrm>
              <a:off x="868681" y="24716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/>
            <p:cNvSpPr/>
            <p:nvPr/>
          </p:nvSpPr>
          <p:spPr>
            <a:xfrm>
              <a:off x="10972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/>
            <p:cNvSpPr/>
            <p:nvPr/>
          </p:nvSpPr>
          <p:spPr>
            <a:xfrm>
              <a:off x="13258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/>
            <p:cNvSpPr/>
            <p:nvPr/>
          </p:nvSpPr>
          <p:spPr>
            <a:xfrm>
              <a:off x="15544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/>
            <p:cNvSpPr/>
            <p:nvPr/>
          </p:nvSpPr>
          <p:spPr>
            <a:xfrm>
              <a:off x="17830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/>
            <p:cNvSpPr/>
            <p:nvPr/>
          </p:nvSpPr>
          <p:spPr>
            <a:xfrm>
              <a:off x="2011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/>
            <p:cNvSpPr/>
            <p:nvPr/>
          </p:nvSpPr>
          <p:spPr>
            <a:xfrm>
              <a:off x="22402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/>
            <p:cNvSpPr/>
            <p:nvPr/>
          </p:nvSpPr>
          <p:spPr>
            <a:xfrm>
              <a:off x="24688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/>
            <p:cNvSpPr/>
            <p:nvPr/>
          </p:nvSpPr>
          <p:spPr>
            <a:xfrm>
              <a:off x="26974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/>
            <p:cNvSpPr/>
            <p:nvPr/>
          </p:nvSpPr>
          <p:spPr>
            <a:xfrm>
              <a:off x="29260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/>
            <p:cNvSpPr/>
            <p:nvPr/>
          </p:nvSpPr>
          <p:spPr>
            <a:xfrm>
              <a:off x="3154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/>
            <p:cNvSpPr/>
            <p:nvPr/>
          </p:nvSpPr>
          <p:spPr>
            <a:xfrm>
              <a:off x="33832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/>
            <p:cNvSpPr/>
            <p:nvPr/>
          </p:nvSpPr>
          <p:spPr>
            <a:xfrm>
              <a:off x="36118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/>
            <p:cNvSpPr/>
            <p:nvPr/>
          </p:nvSpPr>
          <p:spPr>
            <a:xfrm>
              <a:off x="868681" y="2697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/>
            <p:cNvSpPr/>
            <p:nvPr/>
          </p:nvSpPr>
          <p:spPr>
            <a:xfrm>
              <a:off x="10972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/>
            <p:cNvSpPr/>
            <p:nvPr/>
          </p:nvSpPr>
          <p:spPr>
            <a:xfrm>
              <a:off x="13258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/>
            <p:cNvSpPr/>
            <p:nvPr/>
          </p:nvSpPr>
          <p:spPr>
            <a:xfrm>
              <a:off x="15544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/>
            <p:cNvSpPr/>
            <p:nvPr/>
          </p:nvSpPr>
          <p:spPr>
            <a:xfrm>
              <a:off x="17830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/>
            <p:cNvSpPr/>
            <p:nvPr/>
          </p:nvSpPr>
          <p:spPr>
            <a:xfrm>
              <a:off x="20116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/>
            <p:cNvSpPr/>
            <p:nvPr/>
          </p:nvSpPr>
          <p:spPr>
            <a:xfrm>
              <a:off x="22402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/>
            <p:cNvSpPr/>
            <p:nvPr/>
          </p:nvSpPr>
          <p:spPr>
            <a:xfrm>
              <a:off x="24688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/>
            <p:cNvSpPr/>
            <p:nvPr/>
          </p:nvSpPr>
          <p:spPr>
            <a:xfrm>
              <a:off x="26974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/>
            <p:cNvSpPr/>
            <p:nvPr/>
          </p:nvSpPr>
          <p:spPr>
            <a:xfrm>
              <a:off x="29260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/>
            <p:cNvSpPr/>
            <p:nvPr/>
          </p:nvSpPr>
          <p:spPr>
            <a:xfrm>
              <a:off x="31546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/>
            <p:cNvSpPr/>
            <p:nvPr/>
          </p:nvSpPr>
          <p:spPr>
            <a:xfrm>
              <a:off x="33832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/>
            <p:cNvSpPr/>
            <p:nvPr/>
          </p:nvSpPr>
          <p:spPr>
            <a:xfrm>
              <a:off x="36118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/>
            <p:cNvSpPr/>
            <p:nvPr/>
          </p:nvSpPr>
          <p:spPr>
            <a:xfrm>
              <a:off x="868681" y="29288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/>
            <p:cNvSpPr/>
            <p:nvPr/>
          </p:nvSpPr>
          <p:spPr>
            <a:xfrm>
              <a:off x="10972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/>
            <p:cNvSpPr/>
            <p:nvPr/>
          </p:nvSpPr>
          <p:spPr>
            <a:xfrm>
              <a:off x="13258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/>
            <p:cNvSpPr/>
            <p:nvPr/>
          </p:nvSpPr>
          <p:spPr>
            <a:xfrm>
              <a:off x="15544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Oval 455"/>
            <p:cNvSpPr/>
            <p:nvPr/>
          </p:nvSpPr>
          <p:spPr>
            <a:xfrm>
              <a:off x="17830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Oval 456"/>
            <p:cNvSpPr/>
            <p:nvPr/>
          </p:nvSpPr>
          <p:spPr>
            <a:xfrm>
              <a:off x="2011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/>
            <p:cNvSpPr/>
            <p:nvPr/>
          </p:nvSpPr>
          <p:spPr>
            <a:xfrm>
              <a:off x="22402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/>
            <p:cNvSpPr/>
            <p:nvPr/>
          </p:nvSpPr>
          <p:spPr>
            <a:xfrm>
              <a:off x="2468881" y="2920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/>
            <p:cNvSpPr/>
            <p:nvPr/>
          </p:nvSpPr>
          <p:spPr>
            <a:xfrm>
              <a:off x="26974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/>
            <p:cNvSpPr/>
            <p:nvPr/>
          </p:nvSpPr>
          <p:spPr>
            <a:xfrm>
              <a:off x="29260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/>
            <p:cNvSpPr/>
            <p:nvPr/>
          </p:nvSpPr>
          <p:spPr>
            <a:xfrm>
              <a:off x="3154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/>
            <p:cNvSpPr/>
            <p:nvPr/>
          </p:nvSpPr>
          <p:spPr>
            <a:xfrm>
              <a:off x="3383281" y="2920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/>
            <p:cNvSpPr/>
            <p:nvPr/>
          </p:nvSpPr>
          <p:spPr>
            <a:xfrm>
              <a:off x="36118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/>
            <p:cNvSpPr/>
            <p:nvPr/>
          </p:nvSpPr>
          <p:spPr>
            <a:xfrm>
              <a:off x="868681" y="3154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/>
            <p:cNvSpPr/>
            <p:nvPr/>
          </p:nvSpPr>
          <p:spPr>
            <a:xfrm>
              <a:off x="10972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/>
            <p:cNvSpPr/>
            <p:nvPr/>
          </p:nvSpPr>
          <p:spPr>
            <a:xfrm>
              <a:off x="13258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/>
            <p:cNvSpPr/>
            <p:nvPr/>
          </p:nvSpPr>
          <p:spPr>
            <a:xfrm>
              <a:off x="15544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/>
            <p:cNvSpPr/>
            <p:nvPr/>
          </p:nvSpPr>
          <p:spPr>
            <a:xfrm>
              <a:off x="17830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/>
            <p:cNvSpPr/>
            <p:nvPr/>
          </p:nvSpPr>
          <p:spPr>
            <a:xfrm>
              <a:off x="2011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/>
            <p:cNvSpPr/>
            <p:nvPr/>
          </p:nvSpPr>
          <p:spPr>
            <a:xfrm>
              <a:off x="22402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/>
            <p:cNvSpPr/>
            <p:nvPr/>
          </p:nvSpPr>
          <p:spPr>
            <a:xfrm>
              <a:off x="24688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/>
            <p:cNvSpPr/>
            <p:nvPr/>
          </p:nvSpPr>
          <p:spPr>
            <a:xfrm>
              <a:off x="26974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/>
            <p:cNvSpPr/>
            <p:nvPr/>
          </p:nvSpPr>
          <p:spPr>
            <a:xfrm>
              <a:off x="29260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/>
            <p:cNvSpPr/>
            <p:nvPr/>
          </p:nvSpPr>
          <p:spPr>
            <a:xfrm>
              <a:off x="3154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/>
            <p:cNvSpPr/>
            <p:nvPr/>
          </p:nvSpPr>
          <p:spPr>
            <a:xfrm>
              <a:off x="33832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7" name="Oval 476"/>
            <p:cNvSpPr/>
            <p:nvPr/>
          </p:nvSpPr>
          <p:spPr>
            <a:xfrm>
              <a:off x="36118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Oval 477"/>
            <p:cNvSpPr/>
            <p:nvPr/>
          </p:nvSpPr>
          <p:spPr>
            <a:xfrm>
              <a:off x="868681" y="3383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/>
            <p:cNvSpPr/>
            <p:nvPr/>
          </p:nvSpPr>
          <p:spPr>
            <a:xfrm>
              <a:off x="10972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/>
            <p:cNvSpPr/>
            <p:nvPr/>
          </p:nvSpPr>
          <p:spPr>
            <a:xfrm>
              <a:off x="13258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/>
            <p:cNvSpPr/>
            <p:nvPr/>
          </p:nvSpPr>
          <p:spPr>
            <a:xfrm>
              <a:off x="15544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/>
            <p:cNvSpPr/>
            <p:nvPr/>
          </p:nvSpPr>
          <p:spPr>
            <a:xfrm>
              <a:off x="17830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/>
            <p:cNvSpPr/>
            <p:nvPr/>
          </p:nvSpPr>
          <p:spPr>
            <a:xfrm>
              <a:off x="20116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/>
            <p:cNvSpPr/>
            <p:nvPr/>
          </p:nvSpPr>
          <p:spPr>
            <a:xfrm>
              <a:off x="22402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/>
            <p:cNvSpPr/>
            <p:nvPr/>
          </p:nvSpPr>
          <p:spPr>
            <a:xfrm>
              <a:off x="24688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/>
            <p:cNvSpPr/>
            <p:nvPr/>
          </p:nvSpPr>
          <p:spPr>
            <a:xfrm>
              <a:off x="26974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/>
            <p:cNvSpPr/>
            <p:nvPr/>
          </p:nvSpPr>
          <p:spPr>
            <a:xfrm>
              <a:off x="29260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/>
            <p:cNvSpPr/>
            <p:nvPr/>
          </p:nvSpPr>
          <p:spPr>
            <a:xfrm>
              <a:off x="31546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/>
            <p:cNvSpPr/>
            <p:nvPr/>
          </p:nvSpPr>
          <p:spPr>
            <a:xfrm>
              <a:off x="33832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/>
            <p:cNvSpPr/>
            <p:nvPr/>
          </p:nvSpPr>
          <p:spPr>
            <a:xfrm>
              <a:off x="36118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2" name="Rectangle 491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5486400" y="2743200"/>
            <a:ext cx="457200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Rectangle 181"/>
          <p:cNvSpPr/>
          <p:nvPr/>
        </p:nvSpPr>
        <p:spPr>
          <a:xfrm>
            <a:off x="1901801" y="3493168"/>
            <a:ext cx="49536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+mj-lt"/>
                <a:sym typeface="Wingdings" pitchFamily="2" charset="2"/>
              </a:rPr>
              <a:t>Full sampling is costly!</a:t>
            </a:r>
            <a:br>
              <a:rPr lang="en-US" sz="2400" dirty="0" smtClean="0">
                <a:solidFill>
                  <a:srgbClr val="FF0000"/>
                </a:solidFill>
                <a:latin typeface="+mj-lt"/>
                <a:sym typeface="Wingdings" pitchFamily="2" charset="2"/>
              </a:rPr>
            </a:br>
            <a:r>
              <a:rPr lang="en-US" sz="2400" dirty="0" smtClean="0">
                <a:solidFill>
                  <a:srgbClr val="FF0000"/>
                </a:solidFill>
                <a:latin typeface="+mj-lt"/>
                <a:sym typeface="Wingdings" pitchFamily="2" charset="2"/>
              </a:rPr>
              <a:t>(or impossible—e.g. Dynamic MRI)</a:t>
            </a:r>
            <a:endParaRPr lang="en-US" sz="24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771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Rectangle 312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365760" y="0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“Compressed Sensing” Recovery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4500" y="673015"/>
            <a:ext cx="2137275" cy="213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6400" y="673015"/>
            <a:ext cx="2137275" cy="2137275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>
            <a:off x="4029806" y="1750256"/>
            <a:ext cx="1074496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744" y="1014917"/>
            <a:ext cx="492621" cy="383598"/>
          </a:xfrm>
          <a:prstGeom prst="rect">
            <a:avLst/>
          </a:prstGeom>
        </p:spPr>
      </p:pic>
      <p:grpSp>
        <p:nvGrpSpPr>
          <p:cNvPr id="543" name="Group 542"/>
          <p:cNvGrpSpPr/>
          <p:nvPr/>
        </p:nvGrpSpPr>
        <p:grpSpPr>
          <a:xfrm>
            <a:off x="5715000" y="901615"/>
            <a:ext cx="1641268" cy="1642884"/>
            <a:chOff x="868681" y="634591"/>
            <a:chExt cx="2788919" cy="2791664"/>
          </a:xfrm>
          <a:solidFill>
            <a:schemeClr val="bg1">
              <a:lumMod val="10000"/>
            </a:schemeClr>
          </a:solidFill>
        </p:grpSpPr>
        <p:sp>
          <p:nvSpPr>
            <p:cNvPr id="545" name="Oval 544"/>
            <p:cNvSpPr/>
            <p:nvPr/>
          </p:nvSpPr>
          <p:spPr>
            <a:xfrm>
              <a:off x="10972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/>
            <p:cNvSpPr/>
            <p:nvPr/>
          </p:nvSpPr>
          <p:spPr>
            <a:xfrm>
              <a:off x="17830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/>
            <p:cNvSpPr/>
            <p:nvPr/>
          </p:nvSpPr>
          <p:spPr>
            <a:xfrm>
              <a:off x="20116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/>
            <p:cNvSpPr/>
            <p:nvPr/>
          </p:nvSpPr>
          <p:spPr>
            <a:xfrm>
              <a:off x="24688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/>
            <p:cNvSpPr/>
            <p:nvPr/>
          </p:nvSpPr>
          <p:spPr>
            <a:xfrm>
              <a:off x="33832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/>
            <p:cNvSpPr/>
            <p:nvPr/>
          </p:nvSpPr>
          <p:spPr>
            <a:xfrm>
              <a:off x="36118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/>
            <p:cNvSpPr/>
            <p:nvPr/>
          </p:nvSpPr>
          <p:spPr>
            <a:xfrm>
              <a:off x="868681" y="868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/>
            <p:cNvSpPr/>
            <p:nvPr/>
          </p:nvSpPr>
          <p:spPr>
            <a:xfrm>
              <a:off x="13258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/>
            <p:cNvSpPr/>
            <p:nvPr/>
          </p:nvSpPr>
          <p:spPr>
            <a:xfrm>
              <a:off x="17830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/>
            <p:cNvSpPr/>
            <p:nvPr/>
          </p:nvSpPr>
          <p:spPr>
            <a:xfrm>
              <a:off x="22402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/>
            <p:cNvSpPr/>
            <p:nvPr/>
          </p:nvSpPr>
          <p:spPr>
            <a:xfrm>
              <a:off x="26974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/>
            <p:cNvSpPr/>
            <p:nvPr/>
          </p:nvSpPr>
          <p:spPr>
            <a:xfrm>
              <a:off x="29260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/>
            <p:cNvSpPr/>
            <p:nvPr/>
          </p:nvSpPr>
          <p:spPr>
            <a:xfrm>
              <a:off x="31546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/>
            <p:cNvSpPr/>
            <p:nvPr/>
          </p:nvSpPr>
          <p:spPr>
            <a:xfrm>
              <a:off x="10972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/>
            <p:cNvSpPr/>
            <p:nvPr/>
          </p:nvSpPr>
          <p:spPr>
            <a:xfrm>
              <a:off x="13258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/>
            <p:cNvSpPr/>
            <p:nvPr/>
          </p:nvSpPr>
          <p:spPr>
            <a:xfrm>
              <a:off x="17830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/>
            <p:cNvSpPr/>
            <p:nvPr/>
          </p:nvSpPr>
          <p:spPr>
            <a:xfrm>
              <a:off x="2011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/>
            <p:cNvSpPr/>
            <p:nvPr/>
          </p:nvSpPr>
          <p:spPr>
            <a:xfrm>
              <a:off x="22402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/>
            <p:cNvSpPr/>
            <p:nvPr/>
          </p:nvSpPr>
          <p:spPr>
            <a:xfrm>
              <a:off x="26974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/>
            <p:cNvSpPr/>
            <p:nvPr/>
          </p:nvSpPr>
          <p:spPr>
            <a:xfrm>
              <a:off x="3154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/>
            <p:cNvSpPr/>
            <p:nvPr/>
          </p:nvSpPr>
          <p:spPr>
            <a:xfrm>
              <a:off x="3383281" y="1091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/>
            <p:cNvSpPr/>
            <p:nvPr/>
          </p:nvSpPr>
          <p:spPr>
            <a:xfrm>
              <a:off x="36118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/>
            <p:cNvSpPr/>
            <p:nvPr/>
          </p:nvSpPr>
          <p:spPr>
            <a:xfrm>
              <a:off x="868681" y="1325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/>
            <p:cNvSpPr/>
            <p:nvPr/>
          </p:nvSpPr>
          <p:spPr>
            <a:xfrm>
              <a:off x="13258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/>
            <p:cNvSpPr/>
            <p:nvPr/>
          </p:nvSpPr>
          <p:spPr>
            <a:xfrm>
              <a:off x="15544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/>
            <p:cNvSpPr/>
            <p:nvPr/>
          </p:nvSpPr>
          <p:spPr>
            <a:xfrm>
              <a:off x="17830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/>
            <p:cNvSpPr/>
            <p:nvPr/>
          </p:nvSpPr>
          <p:spPr>
            <a:xfrm>
              <a:off x="22402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/>
            <p:cNvSpPr/>
            <p:nvPr/>
          </p:nvSpPr>
          <p:spPr>
            <a:xfrm>
              <a:off x="2468881" y="13176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/>
            <p:cNvSpPr/>
            <p:nvPr/>
          </p:nvSpPr>
          <p:spPr>
            <a:xfrm>
              <a:off x="26974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/>
            <p:cNvSpPr/>
            <p:nvPr/>
          </p:nvSpPr>
          <p:spPr>
            <a:xfrm>
              <a:off x="29260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/>
            <p:cNvSpPr/>
            <p:nvPr/>
          </p:nvSpPr>
          <p:spPr>
            <a:xfrm>
              <a:off x="31546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/>
            <p:cNvSpPr/>
            <p:nvPr/>
          </p:nvSpPr>
          <p:spPr>
            <a:xfrm>
              <a:off x="36118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/>
            <p:cNvSpPr/>
            <p:nvPr/>
          </p:nvSpPr>
          <p:spPr>
            <a:xfrm>
              <a:off x="10972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/>
            <p:cNvSpPr/>
            <p:nvPr/>
          </p:nvSpPr>
          <p:spPr>
            <a:xfrm>
              <a:off x="13258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/>
            <p:cNvSpPr/>
            <p:nvPr/>
          </p:nvSpPr>
          <p:spPr>
            <a:xfrm>
              <a:off x="17830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/>
            <p:cNvSpPr/>
            <p:nvPr/>
          </p:nvSpPr>
          <p:spPr>
            <a:xfrm>
              <a:off x="2011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/>
            <p:cNvSpPr/>
            <p:nvPr/>
          </p:nvSpPr>
          <p:spPr>
            <a:xfrm>
              <a:off x="24688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/>
            <p:cNvSpPr/>
            <p:nvPr/>
          </p:nvSpPr>
          <p:spPr>
            <a:xfrm>
              <a:off x="29260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/>
            <p:cNvSpPr/>
            <p:nvPr/>
          </p:nvSpPr>
          <p:spPr>
            <a:xfrm>
              <a:off x="3154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/>
            <p:cNvSpPr/>
            <p:nvPr/>
          </p:nvSpPr>
          <p:spPr>
            <a:xfrm>
              <a:off x="33832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/>
            <p:cNvSpPr/>
            <p:nvPr/>
          </p:nvSpPr>
          <p:spPr>
            <a:xfrm>
              <a:off x="36118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/>
            <p:cNvSpPr/>
            <p:nvPr/>
          </p:nvSpPr>
          <p:spPr>
            <a:xfrm>
              <a:off x="10972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/>
            <p:cNvSpPr/>
            <p:nvPr/>
          </p:nvSpPr>
          <p:spPr>
            <a:xfrm>
              <a:off x="15544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/>
            <p:cNvSpPr/>
            <p:nvPr/>
          </p:nvSpPr>
          <p:spPr>
            <a:xfrm>
              <a:off x="2011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/>
            <p:cNvSpPr/>
            <p:nvPr/>
          </p:nvSpPr>
          <p:spPr>
            <a:xfrm>
              <a:off x="22402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/>
            <p:cNvSpPr/>
            <p:nvPr/>
          </p:nvSpPr>
          <p:spPr>
            <a:xfrm>
              <a:off x="24688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/>
            <p:cNvSpPr/>
            <p:nvPr/>
          </p:nvSpPr>
          <p:spPr>
            <a:xfrm>
              <a:off x="26974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/>
            <p:cNvSpPr/>
            <p:nvPr/>
          </p:nvSpPr>
          <p:spPr>
            <a:xfrm>
              <a:off x="3154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/>
            <p:cNvSpPr/>
            <p:nvPr/>
          </p:nvSpPr>
          <p:spPr>
            <a:xfrm>
              <a:off x="33832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/>
            <p:cNvSpPr/>
            <p:nvPr/>
          </p:nvSpPr>
          <p:spPr>
            <a:xfrm>
              <a:off x="868681" y="20144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/>
            <p:cNvSpPr/>
            <p:nvPr/>
          </p:nvSpPr>
          <p:spPr>
            <a:xfrm>
              <a:off x="10972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/>
            <p:cNvSpPr/>
            <p:nvPr/>
          </p:nvSpPr>
          <p:spPr>
            <a:xfrm>
              <a:off x="13258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/>
            <p:cNvSpPr/>
            <p:nvPr/>
          </p:nvSpPr>
          <p:spPr>
            <a:xfrm>
              <a:off x="15544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/>
            <p:cNvSpPr/>
            <p:nvPr/>
          </p:nvSpPr>
          <p:spPr>
            <a:xfrm>
              <a:off x="17830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/>
            <p:cNvSpPr/>
            <p:nvPr/>
          </p:nvSpPr>
          <p:spPr>
            <a:xfrm>
              <a:off x="2011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/>
            <p:cNvSpPr/>
            <p:nvPr/>
          </p:nvSpPr>
          <p:spPr>
            <a:xfrm>
              <a:off x="22402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/>
            <p:cNvSpPr/>
            <p:nvPr/>
          </p:nvSpPr>
          <p:spPr>
            <a:xfrm>
              <a:off x="2468881" y="2006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/>
            <p:cNvSpPr/>
            <p:nvPr/>
          </p:nvSpPr>
          <p:spPr>
            <a:xfrm>
              <a:off x="26974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/>
            <p:cNvSpPr/>
            <p:nvPr/>
          </p:nvSpPr>
          <p:spPr>
            <a:xfrm>
              <a:off x="29260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Oval 631"/>
            <p:cNvSpPr/>
            <p:nvPr/>
          </p:nvSpPr>
          <p:spPr>
            <a:xfrm>
              <a:off x="3154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Oval 633"/>
            <p:cNvSpPr/>
            <p:nvPr/>
          </p:nvSpPr>
          <p:spPr>
            <a:xfrm>
              <a:off x="36118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/>
            <p:cNvSpPr/>
            <p:nvPr/>
          </p:nvSpPr>
          <p:spPr>
            <a:xfrm>
              <a:off x="868681" y="2240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Oval 635"/>
            <p:cNvSpPr/>
            <p:nvPr/>
          </p:nvSpPr>
          <p:spPr>
            <a:xfrm>
              <a:off x="10972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/>
            <p:cNvSpPr/>
            <p:nvPr/>
          </p:nvSpPr>
          <p:spPr>
            <a:xfrm>
              <a:off x="13258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/>
            <p:cNvSpPr/>
            <p:nvPr/>
          </p:nvSpPr>
          <p:spPr>
            <a:xfrm>
              <a:off x="17830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/>
            <p:cNvSpPr/>
            <p:nvPr/>
          </p:nvSpPr>
          <p:spPr>
            <a:xfrm>
              <a:off x="2011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/>
            <p:cNvSpPr/>
            <p:nvPr/>
          </p:nvSpPr>
          <p:spPr>
            <a:xfrm>
              <a:off x="22402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/>
            <p:cNvSpPr/>
            <p:nvPr/>
          </p:nvSpPr>
          <p:spPr>
            <a:xfrm>
              <a:off x="24688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/>
            <p:cNvSpPr/>
            <p:nvPr/>
          </p:nvSpPr>
          <p:spPr>
            <a:xfrm>
              <a:off x="26974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/>
            <p:cNvSpPr/>
            <p:nvPr/>
          </p:nvSpPr>
          <p:spPr>
            <a:xfrm>
              <a:off x="3154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/>
            <p:cNvSpPr/>
            <p:nvPr/>
          </p:nvSpPr>
          <p:spPr>
            <a:xfrm>
              <a:off x="33832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Oval 649"/>
            <p:cNvSpPr/>
            <p:nvPr/>
          </p:nvSpPr>
          <p:spPr>
            <a:xfrm>
              <a:off x="13258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/>
            <p:cNvSpPr/>
            <p:nvPr/>
          </p:nvSpPr>
          <p:spPr>
            <a:xfrm>
              <a:off x="15544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/>
            <p:cNvSpPr/>
            <p:nvPr/>
          </p:nvSpPr>
          <p:spPr>
            <a:xfrm>
              <a:off x="17830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Oval 652"/>
            <p:cNvSpPr/>
            <p:nvPr/>
          </p:nvSpPr>
          <p:spPr>
            <a:xfrm>
              <a:off x="2011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Oval 654"/>
            <p:cNvSpPr/>
            <p:nvPr/>
          </p:nvSpPr>
          <p:spPr>
            <a:xfrm>
              <a:off x="24688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Oval 655"/>
            <p:cNvSpPr/>
            <p:nvPr/>
          </p:nvSpPr>
          <p:spPr>
            <a:xfrm>
              <a:off x="26974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Oval 656"/>
            <p:cNvSpPr/>
            <p:nvPr/>
          </p:nvSpPr>
          <p:spPr>
            <a:xfrm>
              <a:off x="29260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Oval 657"/>
            <p:cNvSpPr/>
            <p:nvPr/>
          </p:nvSpPr>
          <p:spPr>
            <a:xfrm>
              <a:off x="3154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Oval 658"/>
            <p:cNvSpPr/>
            <p:nvPr/>
          </p:nvSpPr>
          <p:spPr>
            <a:xfrm>
              <a:off x="33832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Oval 659"/>
            <p:cNvSpPr/>
            <p:nvPr/>
          </p:nvSpPr>
          <p:spPr>
            <a:xfrm>
              <a:off x="36118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Oval 660"/>
            <p:cNvSpPr/>
            <p:nvPr/>
          </p:nvSpPr>
          <p:spPr>
            <a:xfrm>
              <a:off x="868681" y="2697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Oval 661"/>
            <p:cNvSpPr/>
            <p:nvPr/>
          </p:nvSpPr>
          <p:spPr>
            <a:xfrm>
              <a:off x="10972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4" name="Oval 663"/>
            <p:cNvSpPr/>
            <p:nvPr/>
          </p:nvSpPr>
          <p:spPr>
            <a:xfrm>
              <a:off x="15544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Oval 664"/>
            <p:cNvSpPr/>
            <p:nvPr/>
          </p:nvSpPr>
          <p:spPr>
            <a:xfrm>
              <a:off x="17830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Oval 665"/>
            <p:cNvSpPr/>
            <p:nvPr/>
          </p:nvSpPr>
          <p:spPr>
            <a:xfrm>
              <a:off x="20116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Oval 666"/>
            <p:cNvSpPr/>
            <p:nvPr/>
          </p:nvSpPr>
          <p:spPr>
            <a:xfrm>
              <a:off x="22402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/>
            <p:cNvSpPr/>
            <p:nvPr/>
          </p:nvSpPr>
          <p:spPr>
            <a:xfrm>
              <a:off x="24688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/>
            <p:cNvSpPr/>
            <p:nvPr/>
          </p:nvSpPr>
          <p:spPr>
            <a:xfrm>
              <a:off x="29260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/>
            <p:cNvSpPr/>
            <p:nvPr/>
          </p:nvSpPr>
          <p:spPr>
            <a:xfrm>
              <a:off x="33832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/>
            <p:cNvSpPr/>
            <p:nvPr/>
          </p:nvSpPr>
          <p:spPr>
            <a:xfrm>
              <a:off x="10972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/>
            <p:cNvSpPr/>
            <p:nvPr/>
          </p:nvSpPr>
          <p:spPr>
            <a:xfrm>
              <a:off x="13258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/>
            <p:cNvSpPr/>
            <p:nvPr/>
          </p:nvSpPr>
          <p:spPr>
            <a:xfrm>
              <a:off x="17830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/>
            <p:cNvSpPr/>
            <p:nvPr/>
          </p:nvSpPr>
          <p:spPr>
            <a:xfrm>
              <a:off x="2011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/>
            <p:cNvSpPr/>
            <p:nvPr/>
          </p:nvSpPr>
          <p:spPr>
            <a:xfrm>
              <a:off x="2468881" y="2920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/>
            <p:cNvSpPr/>
            <p:nvPr/>
          </p:nvSpPr>
          <p:spPr>
            <a:xfrm>
              <a:off x="26974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/>
            <p:cNvSpPr/>
            <p:nvPr/>
          </p:nvSpPr>
          <p:spPr>
            <a:xfrm>
              <a:off x="29260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/>
            <p:cNvSpPr/>
            <p:nvPr/>
          </p:nvSpPr>
          <p:spPr>
            <a:xfrm>
              <a:off x="3154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/>
            <p:cNvSpPr/>
            <p:nvPr/>
          </p:nvSpPr>
          <p:spPr>
            <a:xfrm>
              <a:off x="36118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" name="Oval 686"/>
            <p:cNvSpPr/>
            <p:nvPr/>
          </p:nvSpPr>
          <p:spPr>
            <a:xfrm>
              <a:off x="868681" y="3154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/>
            <p:cNvSpPr/>
            <p:nvPr/>
          </p:nvSpPr>
          <p:spPr>
            <a:xfrm>
              <a:off x="15544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/>
            <p:cNvSpPr/>
            <p:nvPr/>
          </p:nvSpPr>
          <p:spPr>
            <a:xfrm>
              <a:off x="17830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/>
            <p:cNvSpPr/>
            <p:nvPr/>
          </p:nvSpPr>
          <p:spPr>
            <a:xfrm>
              <a:off x="2011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/>
            <p:cNvSpPr/>
            <p:nvPr/>
          </p:nvSpPr>
          <p:spPr>
            <a:xfrm>
              <a:off x="22402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/>
            <p:cNvSpPr/>
            <p:nvPr/>
          </p:nvSpPr>
          <p:spPr>
            <a:xfrm>
              <a:off x="24688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/>
            <p:cNvSpPr/>
            <p:nvPr/>
          </p:nvSpPr>
          <p:spPr>
            <a:xfrm>
              <a:off x="29260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/>
            <p:cNvSpPr/>
            <p:nvPr/>
          </p:nvSpPr>
          <p:spPr>
            <a:xfrm>
              <a:off x="3154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/>
            <p:cNvSpPr/>
            <p:nvPr/>
          </p:nvSpPr>
          <p:spPr>
            <a:xfrm>
              <a:off x="33832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/>
            <p:cNvSpPr/>
            <p:nvPr/>
          </p:nvSpPr>
          <p:spPr>
            <a:xfrm>
              <a:off x="36118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/>
            <p:cNvSpPr/>
            <p:nvPr/>
          </p:nvSpPr>
          <p:spPr>
            <a:xfrm>
              <a:off x="10972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/>
            <p:cNvSpPr/>
            <p:nvPr/>
          </p:nvSpPr>
          <p:spPr>
            <a:xfrm>
              <a:off x="13258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/>
            <p:cNvSpPr/>
            <p:nvPr/>
          </p:nvSpPr>
          <p:spPr>
            <a:xfrm>
              <a:off x="20116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/>
            <p:cNvSpPr/>
            <p:nvPr/>
          </p:nvSpPr>
          <p:spPr>
            <a:xfrm>
              <a:off x="24688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8" name="Oval 707"/>
            <p:cNvSpPr/>
            <p:nvPr/>
          </p:nvSpPr>
          <p:spPr>
            <a:xfrm>
              <a:off x="26974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9" name="Oval 708"/>
            <p:cNvSpPr/>
            <p:nvPr/>
          </p:nvSpPr>
          <p:spPr>
            <a:xfrm>
              <a:off x="29260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/>
            <p:cNvSpPr/>
            <p:nvPr/>
          </p:nvSpPr>
          <p:spPr>
            <a:xfrm>
              <a:off x="33832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4" name="Rectangle 313"/>
          <p:cNvSpPr/>
          <p:nvPr/>
        </p:nvSpPr>
        <p:spPr>
          <a:xfrm>
            <a:off x="5743854" y="2743200"/>
            <a:ext cx="17187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Randomly</a:t>
            </a:r>
            <a:br>
              <a:rPr lang="en-US" sz="20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</a:br>
            <a:r>
              <a:rPr lang="en-US" sz="2000" dirty="0" err="1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Undersample</a:t>
            </a:r>
            <a:endParaRPr lang="en-US" sz="2000" dirty="0">
              <a:solidFill>
                <a:srgbClr val="0808D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5349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Rectangle 312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365760" y="0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“Compressed Sensing” Recovery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4500" y="673015"/>
            <a:ext cx="2137275" cy="213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6400" y="673015"/>
            <a:ext cx="2137275" cy="2137275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>
            <a:off x="4029806" y="1750256"/>
            <a:ext cx="1074496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744" y="1014917"/>
            <a:ext cx="492621" cy="383598"/>
          </a:xfrm>
          <a:prstGeom prst="rect">
            <a:avLst/>
          </a:prstGeom>
        </p:spPr>
      </p:pic>
      <p:grpSp>
        <p:nvGrpSpPr>
          <p:cNvPr id="543" name="Group 542"/>
          <p:cNvGrpSpPr/>
          <p:nvPr/>
        </p:nvGrpSpPr>
        <p:grpSpPr>
          <a:xfrm>
            <a:off x="5715000" y="901615"/>
            <a:ext cx="1641268" cy="1642884"/>
            <a:chOff x="868681" y="634591"/>
            <a:chExt cx="2788919" cy="2791664"/>
          </a:xfrm>
          <a:solidFill>
            <a:schemeClr val="bg1">
              <a:lumMod val="10000"/>
            </a:schemeClr>
          </a:solidFill>
        </p:grpSpPr>
        <p:sp>
          <p:nvSpPr>
            <p:cNvPr id="545" name="Oval 544"/>
            <p:cNvSpPr/>
            <p:nvPr/>
          </p:nvSpPr>
          <p:spPr>
            <a:xfrm>
              <a:off x="10972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/>
            <p:cNvSpPr/>
            <p:nvPr/>
          </p:nvSpPr>
          <p:spPr>
            <a:xfrm>
              <a:off x="17830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/>
            <p:cNvSpPr/>
            <p:nvPr/>
          </p:nvSpPr>
          <p:spPr>
            <a:xfrm>
              <a:off x="20116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/>
            <p:cNvSpPr/>
            <p:nvPr/>
          </p:nvSpPr>
          <p:spPr>
            <a:xfrm>
              <a:off x="24688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/>
            <p:cNvSpPr/>
            <p:nvPr/>
          </p:nvSpPr>
          <p:spPr>
            <a:xfrm>
              <a:off x="33832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/>
            <p:cNvSpPr/>
            <p:nvPr/>
          </p:nvSpPr>
          <p:spPr>
            <a:xfrm>
              <a:off x="36118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/>
            <p:cNvSpPr/>
            <p:nvPr/>
          </p:nvSpPr>
          <p:spPr>
            <a:xfrm>
              <a:off x="868681" y="868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/>
            <p:cNvSpPr/>
            <p:nvPr/>
          </p:nvSpPr>
          <p:spPr>
            <a:xfrm>
              <a:off x="13258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/>
            <p:cNvSpPr/>
            <p:nvPr/>
          </p:nvSpPr>
          <p:spPr>
            <a:xfrm>
              <a:off x="17830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/>
            <p:cNvSpPr/>
            <p:nvPr/>
          </p:nvSpPr>
          <p:spPr>
            <a:xfrm>
              <a:off x="22402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/>
            <p:cNvSpPr/>
            <p:nvPr/>
          </p:nvSpPr>
          <p:spPr>
            <a:xfrm>
              <a:off x="26974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/>
            <p:cNvSpPr/>
            <p:nvPr/>
          </p:nvSpPr>
          <p:spPr>
            <a:xfrm>
              <a:off x="29260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/>
            <p:cNvSpPr/>
            <p:nvPr/>
          </p:nvSpPr>
          <p:spPr>
            <a:xfrm>
              <a:off x="31546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/>
            <p:cNvSpPr/>
            <p:nvPr/>
          </p:nvSpPr>
          <p:spPr>
            <a:xfrm>
              <a:off x="10972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/>
            <p:cNvSpPr/>
            <p:nvPr/>
          </p:nvSpPr>
          <p:spPr>
            <a:xfrm>
              <a:off x="13258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/>
            <p:cNvSpPr/>
            <p:nvPr/>
          </p:nvSpPr>
          <p:spPr>
            <a:xfrm>
              <a:off x="17830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/>
            <p:cNvSpPr/>
            <p:nvPr/>
          </p:nvSpPr>
          <p:spPr>
            <a:xfrm>
              <a:off x="2011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/>
            <p:cNvSpPr/>
            <p:nvPr/>
          </p:nvSpPr>
          <p:spPr>
            <a:xfrm>
              <a:off x="22402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/>
            <p:cNvSpPr/>
            <p:nvPr/>
          </p:nvSpPr>
          <p:spPr>
            <a:xfrm>
              <a:off x="26974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/>
            <p:cNvSpPr/>
            <p:nvPr/>
          </p:nvSpPr>
          <p:spPr>
            <a:xfrm>
              <a:off x="3154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/>
            <p:cNvSpPr/>
            <p:nvPr/>
          </p:nvSpPr>
          <p:spPr>
            <a:xfrm>
              <a:off x="3383281" y="1091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/>
            <p:cNvSpPr/>
            <p:nvPr/>
          </p:nvSpPr>
          <p:spPr>
            <a:xfrm>
              <a:off x="36118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/>
            <p:cNvSpPr/>
            <p:nvPr/>
          </p:nvSpPr>
          <p:spPr>
            <a:xfrm>
              <a:off x="868681" y="1325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/>
            <p:cNvSpPr/>
            <p:nvPr/>
          </p:nvSpPr>
          <p:spPr>
            <a:xfrm>
              <a:off x="13258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/>
            <p:cNvSpPr/>
            <p:nvPr/>
          </p:nvSpPr>
          <p:spPr>
            <a:xfrm>
              <a:off x="15544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/>
            <p:cNvSpPr/>
            <p:nvPr/>
          </p:nvSpPr>
          <p:spPr>
            <a:xfrm>
              <a:off x="17830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/>
            <p:cNvSpPr/>
            <p:nvPr/>
          </p:nvSpPr>
          <p:spPr>
            <a:xfrm>
              <a:off x="22402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/>
            <p:cNvSpPr/>
            <p:nvPr/>
          </p:nvSpPr>
          <p:spPr>
            <a:xfrm>
              <a:off x="2468881" y="13176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/>
            <p:cNvSpPr/>
            <p:nvPr/>
          </p:nvSpPr>
          <p:spPr>
            <a:xfrm>
              <a:off x="26974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/>
            <p:cNvSpPr/>
            <p:nvPr/>
          </p:nvSpPr>
          <p:spPr>
            <a:xfrm>
              <a:off x="29260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/>
            <p:cNvSpPr/>
            <p:nvPr/>
          </p:nvSpPr>
          <p:spPr>
            <a:xfrm>
              <a:off x="31546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/>
            <p:cNvSpPr/>
            <p:nvPr/>
          </p:nvSpPr>
          <p:spPr>
            <a:xfrm>
              <a:off x="36118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/>
            <p:cNvSpPr/>
            <p:nvPr/>
          </p:nvSpPr>
          <p:spPr>
            <a:xfrm>
              <a:off x="10972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/>
            <p:cNvSpPr/>
            <p:nvPr/>
          </p:nvSpPr>
          <p:spPr>
            <a:xfrm>
              <a:off x="13258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/>
            <p:cNvSpPr/>
            <p:nvPr/>
          </p:nvSpPr>
          <p:spPr>
            <a:xfrm>
              <a:off x="17830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/>
            <p:cNvSpPr/>
            <p:nvPr/>
          </p:nvSpPr>
          <p:spPr>
            <a:xfrm>
              <a:off x="2011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/>
            <p:cNvSpPr/>
            <p:nvPr/>
          </p:nvSpPr>
          <p:spPr>
            <a:xfrm>
              <a:off x="24688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/>
            <p:cNvSpPr/>
            <p:nvPr/>
          </p:nvSpPr>
          <p:spPr>
            <a:xfrm>
              <a:off x="29260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/>
            <p:cNvSpPr/>
            <p:nvPr/>
          </p:nvSpPr>
          <p:spPr>
            <a:xfrm>
              <a:off x="3154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/>
            <p:cNvSpPr/>
            <p:nvPr/>
          </p:nvSpPr>
          <p:spPr>
            <a:xfrm>
              <a:off x="33832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/>
            <p:cNvSpPr/>
            <p:nvPr/>
          </p:nvSpPr>
          <p:spPr>
            <a:xfrm>
              <a:off x="36118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/>
            <p:cNvSpPr/>
            <p:nvPr/>
          </p:nvSpPr>
          <p:spPr>
            <a:xfrm>
              <a:off x="10972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/>
            <p:cNvSpPr/>
            <p:nvPr/>
          </p:nvSpPr>
          <p:spPr>
            <a:xfrm>
              <a:off x="15544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/>
            <p:cNvSpPr/>
            <p:nvPr/>
          </p:nvSpPr>
          <p:spPr>
            <a:xfrm>
              <a:off x="2011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/>
            <p:cNvSpPr/>
            <p:nvPr/>
          </p:nvSpPr>
          <p:spPr>
            <a:xfrm>
              <a:off x="22402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/>
            <p:cNvSpPr/>
            <p:nvPr/>
          </p:nvSpPr>
          <p:spPr>
            <a:xfrm>
              <a:off x="24688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/>
            <p:cNvSpPr/>
            <p:nvPr/>
          </p:nvSpPr>
          <p:spPr>
            <a:xfrm>
              <a:off x="26974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/>
            <p:cNvSpPr/>
            <p:nvPr/>
          </p:nvSpPr>
          <p:spPr>
            <a:xfrm>
              <a:off x="3154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/>
            <p:cNvSpPr/>
            <p:nvPr/>
          </p:nvSpPr>
          <p:spPr>
            <a:xfrm>
              <a:off x="33832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/>
            <p:cNvSpPr/>
            <p:nvPr/>
          </p:nvSpPr>
          <p:spPr>
            <a:xfrm>
              <a:off x="868681" y="20144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/>
            <p:cNvSpPr/>
            <p:nvPr/>
          </p:nvSpPr>
          <p:spPr>
            <a:xfrm>
              <a:off x="10972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/>
            <p:cNvSpPr/>
            <p:nvPr/>
          </p:nvSpPr>
          <p:spPr>
            <a:xfrm>
              <a:off x="13258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/>
            <p:cNvSpPr/>
            <p:nvPr/>
          </p:nvSpPr>
          <p:spPr>
            <a:xfrm>
              <a:off x="15544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/>
            <p:cNvSpPr/>
            <p:nvPr/>
          </p:nvSpPr>
          <p:spPr>
            <a:xfrm>
              <a:off x="17830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/>
            <p:cNvSpPr/>
            <p:nvPr/>
          </p:nvSpPr>
          <p:spPr>
            <a:xfrm>
              <a:off x="2011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/>
            <p:cNvSpPr/>
            <p:nvPr/>
          </p:nvSpPr>
          <p:spPr>
            <a:xfrm>
              <a:off x="22402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/>
            <p:cNvSpPr/>
            <p:nvPr/>
          </p:nvSpPr>
          <p:spPr>
            <a:xfrm>
              <a:off x="2468881" y="2006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/>
            <p:cNvSpPr/>
            <p:nvPr/>
          </p:nvSpPr>
          <p:spPr>
            <a:xfrm>
              <a:off x="26974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/>
            <p:cNvSpPr/>
            <p:nvPr/>
          </p:nvSpPr>
          <p:spPr>
            <a:xfrm>
              <a:off x="29260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Oval 631"/>
            <p:cNvSpPr/>
            <p:nvPr/>
          </p:nvSpPr>
          <p:spPr>
            <a:xfrm>
              <a:off x="3154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Oval 633"/>
            <p:cNvSpPr/>
            <p:nvPr/>
          </p:nvSpPr>
          <p:spPr>
            <a:xfrm>
              <a:off x="36118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/>
            <p:cNvSpPr/>
            <p:nvPr/>
          </p:nvSpPr>
          <p:spPr>
            <a:xfrm>
              <a:off x="868681" y="2240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Oval 635"/>
            <p:cNvSpPr/>
            <p:nvPr/>
          </p:nvSpPr>
          <p:spPr>
            <a:xfrm>
              <a:off x="10972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/>
            <p:cNvSpPr/>
            <p:nvPr/>
          </p:nvSpPr>
          <p:spPr>
            <a:xfrm>
              <a:off x="13258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/>
            <p:cNvSpPr/>
            <p:nvPr/>
          </p:nvSpPr>
          <p:spPr>
            <a:xfrm>
              <a:off x="17830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/>
            <p:cNvSpPr/>
            <p:nvPr/>
          </p:nvSpPr>
          <p:spPr>
            <a:xfrm>
              <a:off x="2011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/>
            <p:cNvSpPr/>
            <p:nvPr/>
          </p:nvSpPr>
          <p:spPr>
            <a:xfrm>
              <a:off x="22402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/>
            <p:cNvSpPr/>
            <p:nvPr/>
          </p:nvSpPr>
          <p:spPr>
            <a:xfrm>
              <a:off x="24688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/>
            <p:cNvSpPr/>
            <p:nvPr/>
          </p:nvSpPr>
          <p:spPr>
            <a:xfrm>
              <a:off x="26974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/>
            <p:cNvSpPr/>
            <p:nvPr/>
          </p:nvSpPr>
          <p:spPr>
            <a:xfrm>
              <a:off x="3154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/>
            <p:cNvSpPr/>
            <p:nvPr/>
          </p:nvSpPr>
          <p:spPr>
            <a:xfrm>
              <a:off x="33832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Oval 649"/>
            <p:cNvSpPr/>
            <p:nvPr/>
          </p:nvSpPr>
          <p:spPr>
            <a:xfrm>
              <a:off x="13258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/>
            <p:cNvSpPr/>
            <p:nvPr/>
          </p:nvSpPr>
          <p:spPr>
            <a:xfrm>
              <a:off x="15544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/>
            <p:cNvSpPr/>
            <p:nvPr/>
          </p:nvSpPr>
          <p:spPr>
            <a:xfrm>
              <a:off x="17830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Oval 652"/>
            <p:cNvSpPr/>
            <p:nvPr/>
          </p:nvSpPr>
          <p:spPr>
            <a:xfrm>
              <a:off x="2011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Oval 654"/>
            <p:cNvSpPr/>
            <p:nvPr/>
          </p:nvSpPr>
          <p:spPr>
            <a:xfrm>
              <a:off x="24688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Oval 655"/>
            <p:cNvSpPr/>
            <p:nvPr/>
          </p:nvSpPr>
          <p:spPr>
            <a:xfrm>
              <a:off x="26974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Oval 656"/>
            <p:cNvSpPr/>
            <p:nvPr/>
          </p:nvSpPr>
          <p:spPr>
            <a:xfrm>
              <a:off x="29260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Oval 657"/>
            <p:cNvSpPr/>
            <p:nvPr/>
          </p:nvSpPr>
          <p:spPr>
            <a:xfrm>
              <a:off x="3154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Oval 658"/>
            <p:cNvSpPr/>
            <p:nvPr/>
          </p:nvSpPr>
          <p:spPr>
            <a:xfrm>
              <a:off x="33832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Oval 659"/>
            <p:cNvSpPr/>
            <p:nvPr/>
          </p:nvSpPr>
          <p:spPr>
            <a:xfrm>
              <a:off x="36118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Oval 660"/>
            <p:cNvSpPr/>
            <p:nvPr/>
          </p:nvSpPr>
          <p:spPr>
            <a:xfrm>
              <a:off x="868681" y="2697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Oval 661"/>
            <p:cNvSpPr/>
            <p:nvPr/>
          </p:nvSpPr>
          <p:spPr>
            <a:xfrm>
              <a:off x="10972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4" name="Oval 663"/>
            <p:cNvSpPr/>
            <p:nvPr/>
          </p:nvSpPr>
          <p:spPr>
            <a:xfrm>
              <a:off x="15544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Oval 664"/>
            <p:cNvSpPr/>
            <p:nvPr/>
          </p:nvSpPr>
          <p:spPr>
            <a:xfrm>
              <a:off x="17830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Oval 665"/>
            <p:cNvSpPr/>
            <p:nvPr/>
          </p:nvSpPr>
          <p:spPr>
            <a:xfrm>
              <a:off x="20116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Oval 666"/>
            <p:cNvSpPr/>
            <p:nvPr/>
          </p:nvSpPr>
          <p:spPr>
            <a:xfrm>
              <a:off x="22402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/>
            <p:cNvSpPr/>
            <p:nvPr/>
          </p:nvSpPr>
          <p:spPr>
            <a:xfrm>
              <a:off x="24688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/>
            <p:cNvSpPr/>
            <p:nvPr/>
          </p:nvSpPr>
          <p:spPr>
            <a:xfrm>
              <a:off x="29260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/>
            <p:cNvSpPr/>
            <p:nvPr/>
          </p:nvSpPr>
          <p:spPr>
            <a:xfrm>
              <a:off x="33832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/>
            <p:cNvSpPr/>
            <p:nvPr/>
          </p:nvSpPr>
          <p:spPr>
            <a:xfrm>
              <a:off x="10972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/>
            <p:cNvSpPr/>
            <p:nvPr/>
          </p:nvSpPr>
          <p:spPr>
            <a:xfrm>
              <a:off x="13258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/>
            <p:cNvSpPr/>
            <p:nvPr/>
          </p:nvSpPr>
          <p:spPr>
            <a:xfrm>
              <a:off x="17830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/>
            <p:cNvSpPr/>
            <p:nvPr/>
          </p:nvSpPr>
          <p:spPr>
            <a:xfrm>
              <a:off x="2011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/>
            <p:cNvSpPr/>
            <p:nvPr/>
          </p:nvSpPr>
          <p:spPr>
            <a:xfrm>
              <a:off x="2468881" y="2920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/>
            <p:cNvSpPr/>
            <p:nvPr/>
          </p:nvSpPr>
          <p:spPr>
            <a:xfrm>
              <a:off x="26974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/>
            <p:cNvSpPr/>
            <p:nvPr/>
          </p:nvSpPr>
          <p:spPr>
            <a:xfrm>
              <a:off x="29260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/>
            <p:cNvSpPr/>
            <p:nvPr/>
          </p:nvSpPr>
          <p:spPr>
            <a:xfrm>
              <a:off x="3154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/>
            <p:cNvSpPr/>
            <p:nvPr/>
          </p:nvSpPr>
          <p:spPr>
            <a:xfrm>
              <a:off x="36118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" name="Oval 686"/>
            <p:cNvSpPr/>
            <p:nvPr/>
          </p:nvSpPr>
          <p:spPr>
            <a:xfrm>
              <a:off x="868681" y="3154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/>
            <p:cNvSpPr/>
            <p:nvPr/>
          </p:nvSpPr>
          <p:spPr>
            <a:xfrm>
              <a:off x="15544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/>
            <p:cNvSpPr/>
            <p:nvPr/>
          </p:nvSpPr>
          <p:spPr>
            <a:xfrm>
              <a:off x="17830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/>
            <p:cNvSpPr/>
            <p:nvPr/>
          </p:nvSpPr>
          <p:spPr>
            <a:xfrm>
              <a:off x="2011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/>
            <p:cNvSpPr/>
            <p:nvPr/>
          </p:nvSpPr>
          <p:spPr>
            <a:xfrm>
              <a:off x="22402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/>
            <p:cNvSpPr/>
            <p:nvPr/>
          </p:nvSpPr>
          <p:spPr>
            <a:xfrm>
              <a:off x="24688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/>
            <p:cNvSpPr/>
            <p:nvPr/>
          </p:nvSpPr>
          <p:spPr>
            <a:xfrm>
              <a:off x="29260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/>
            <p:cNvSpPr/>
            <p:nvPr/>
          </p:nvSpPr>
          <p:spPr>
            <a:xfrm>
              <a:off x="3154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/>
            <p:cNvSpPr/>
            <p:nvPr/>
          </p:nvSpPr>
          <p:spPr>
            <a:xfrm>
              <a:off x="33832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/>
            <p:cNvSpPr/>
            <p:nvPr/>
          </p:nvSpPr>
          <p:spPr>
            <a:xfrm>
              <a:off x="36118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/>
            <p:cNvSpPr/>
            <p:nvPr/>
          </p:nvSpPr>
          <p:spPr>
            <a:xfrm>
              <a:off x="10972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/>
            <p:cNvSpPr/>
            <p:nvPr/>
          </p:nvSpPr>
          <p:spPr>
            <a:xfrm>
              <a:off x="13258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/>
            <p:cNvSpPr/>
            <p:nvPr/>
          </p:nvSpPr>
          <p:spPr>
            <a:xfrm>
              <a:off x="20116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/>
            <p:cNvSpPr/>
            <p:nvPr/>
          </p:nvSpPr>
          <p:spPr>
            <a:xfrm>
              <a:off x="24688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8" name="Oval 707"/>
            <p:cNvSpPr/>
            <p:nvPr/>
          </p:nvSpPr>
          <p:spPr>
            <a:xfrm>
              <a:off x="26974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9" name="Oval 708"/>
            <p:cNvSpPr/>
            <p:nvPr/>
          </p:nvSpPr>
          <p:spPr>
            <a:xfrm>
              <a:off x="29260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/>
            <p:cNvSpPr/>
            <p:nvPr/>
          </p:nvSpPr>
          <p:spPr>
            <a:xfrm>
              <a:off x="33832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13" name="Straight Arrow Connector 712"/>
          <p:cNvCxnSpPr/>
          <p:nvPr/>
        </p:nvCxnSpPr>
        <p:spPr>
          <a:xfrm flipH="1">
            <a:off x="2743200" y="5715000"/>
            <a:ext cx="914400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5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00" y="4343400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2" name="Straight Arrow Connector 181"/>
          <p:cNvCxnSpPr/>
          <p:nvPr/>
        </p:nvCxnSpPr>
        <p:spPr>
          <a:xfrm flipH="1">
            <a:off x="5486400" y="5715000"/>
            <a:ext cx="914400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657600" y="5257800"/>
            <a:ext cx="1828800" cy="1143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0808D6"/>
                </a:solidFill>
                <a:latin typeface="+mj-lt"/>
              </a:rPr>
              <a:t>Convex</a:t>
            </a:r>
            <a:br>
              <a:rPr lang="en-US" sz="2000" dirty="0" smtClean="0">
                <a:solidFill>
                  <a:srgbClr val="0808D6"/>
                </a:solidFill>
                <a:latin typeface="+mj-lt"/>
              </a:rPr>
            </a:br>
            <a:r>
              <a:rPr lang="en-US" sz="2000" dirty="0" smtClean="0">
                <a:solidFill>
                  <a:srgbClr val="0808D6"/>
                </a:solidFill>
                <a:latin typeface="+mj-lt"/>
              </a:rPr>
              <a:t>Optimization</a:t>
            </a:r>
            <a:endParaRPr lang="en-US" sz="2000" dirty="0">
              <a:solidFill>
                <a:srgbClr val="0808D6"/>
              </a:solidFill>
              <a:latin typeface="+mj-lt"/>
            </a:endParaRPr>
          </a:p>
        </p:txBody>
      </p:sp>
      <p:cxnSp>
        <p:nvCxnSpPr>
          <p:cNvPr id="191" name="Straight Arrow Connector 190"/>
          <p:cNvCxnSpPr/>
          <p:nvPr/>
        </p:nvCxnSpPr>
        <p:spPr>
          <a:xfrm>
            <a:off x="4572000" y="4658641"/>
            <a:ext cx="0" cy="599159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/>
          <p:cNvSpPr/>
          <p:nvPr/>
        </p:nvSpPr>
        <p:spPr>
          <a:xfrm>
            <a:off x="3657600" y="3886200"/>
            <a:ext cx="1828800" cy="85725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0808D6"/>
                </a:solidFill>
                <a:latin typeface="+mj-lt"/>
              </a:rPr>
              <a:t>Sparse</a:t>
            </a:r>
            <a:br>
              <a:rPr lang="en-US" sz="2000" dirty="0" smtClean="0">
                <a:solidFill>
                  <a:srgbClr val="0808D6"/>
                </a:solidFill>
                <a:latin typeface="+mj-lt"/>
              </a:rPr>
            </a:br>
            <a:r>
              <a:rPr lang="en-US" sz="2000" dirty="0" smtClean="0">
                <a:solidFill>
                  <a:srgbClr val="0808D6"/>
                </a:solidFill>
                <a:latin typeface="+mj-lt"/>
              </a:rPr>
              <a:t>Model</a:t>
            </a:r>
            <a:endParaRPr lang="en-US" sz="2000" dirty="0">
              <a:solidFill>
                <a:srgbClr val="0808D6"/>
              </a:solidFill>
              <a:latin typeface="+mj-lt"/>
            </a:endParaRPr>
          </a:p>
        </p:txBody>
      </p:sp>
      <p:grpSp>
        <p:nvGrpSpPr>
          <p:cNvPr id="196" name="Group 195"/>
          <p:cNvGrpSpPr/>
          <p:nvPr/>
        </p:nvGrpSpPr>
        <p:grpSpPr>
          <a:xfrm>
            <a:off x="6400800" y="4572000"/>
            <a:ext cx="1641268" cy="1642884"/>
            <a:chOff x="868681" y="634591"/>
            <a:chExt cx="2788919" cy="2791664"/>
          </a:xfrm>
          <a:solidFill>
            <a:schemeClr val="bg1">
              <a:lumMod val="10000"/>
            </a:schemeClr>
          </a:solidFill>
        </p:grpSpPr>
        <p:sp>
          <p:nvSpPr>
            <p:cNvPr id="197" name="Oval 196"/>
            <p:cNvSpPr/>
            <p:nvPr/>
          </p:nvSpPr>
          <p:spPr>
            <a:xfrm>
              <a:off x="10972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>
              <a:off x="17830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20116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24688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>
              <a:off x="33832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>
              <a:off x="36118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>
              <a:off x="868681" y="868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13258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>
              <a:off x="17830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>
              <a:off x="22402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/>
            <p:cNvSpPr/>
            <p:nvPr/>
          </p:nvSpPr>
          <p:spPr>
            <a:xfrm>
              <a:off x="26974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29260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31546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10972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13258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>
              <a:off x="17830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2011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22402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26974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3154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3383281" y="1091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>
              <a:off x="36118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/>
            <p:cNvSpPr/>
            <p:nvPr/>
          </p:nvSpPr>
          <p:spPr>
            <a:xfrm>
              <a:off x="868681" y="1325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13258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15544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17830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>
              <a:off x="22402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>
              <a:off x="2468881" y="13176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/>
            <p:cNvSpPr/>
            <p:nvPr/>
          </p:nvSpPr>
          <p:spPr>
            <a:xfrm>
              <a:off x="26974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29260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31546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36118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10972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>
              <a:off x="13258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17830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2011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24688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9260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/>
            <p:cNvSpPr/>
            <p:nvPr/>
          </p:nvSpPr>
          <p:spPr>
            <a:xfrm>
              <a:off x="3154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/>
            <p:cNvSpPr/>
            <p:nvPr/>
          </p:nvSpPr>
          <p:spPr>
            <a:xfrm>
              <a:off x="33832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36118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10972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15544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2011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22402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24688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26974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3154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33832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868681" y="20144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10972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13258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15544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/>
            <p:cNvSpPr/>
            <p:nvPr/>
          </p:nvSpPr>
          <p:spPr>
            <a:xfrm>
              <a:off x="17830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/>
            <p:cNvSpPr/>
            <p:nvPr/>
          </p:nvSpPr>
          <p:spPr>
            <a:xfrm>
              <a:off x="2011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/>
            <p:cNvSpPr/>
            <p:nvPr/>
          </p:nvSpPr>
          <p:spPr>
            <a:xfrm>
              <a:off x="22402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2468881" y="2006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>
              <a:off x="26974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/>
            <p:cNvSpPr/>
            <p:nvPr/>
          </p:nvSpPr>
          <p:spPr>
            <a:xfrm>
              <a:off x="29260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/>
            <p:cNvSpPr/>
            <p:nvPr/>
          </p:nvSpPr>
          <p:spPr>
            <a:xfrm>
              <a:off x="3154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/>
            <p:cNvSpPr/>
            <p:nvPr/>
          </p:nvSpPr>
          <p:spPr>
            <a:xfrm>
              <a:off x="36118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868681" y="2240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10972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/>
            <p:cNvSpPr/>
            <p:nvPr/>
          </p:nvSpPr>
          <p:spPr>
            <a:xfrm>
              <a:off x="13258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17830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/>
            <p:cNvSpPr/>
            <p:nvPr/>
          </p:nvSpPr>
          <p:spPr>
            <a:xfrm>
              <a:off x="2011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/>
            <p:cNvSpPr/>
            <p:nvPr/>
          </p:nvSpPr>
          <p:spPr>
            <a:xfrm>
              <a:off x="22402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/>
            <p:cNvSpPr/>
            <p:nvPr/>
          </p:nvSpPr>
          <p:spPr>
            <a:xfrm>
              <a:off x="24688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26974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/>
            <p:cNvSpPr/>
            <p:nvPr/>
          </p:nvSpPr>
          <p:spPr>
            <a:xfrm>
              <a:off x="3154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33832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/>
            <p:cNvSpPr/>
            <p:nvPr/>
          </p:nvSpPr>
          <p:spPr>
            <a:xfrm>
              <a:off x="13258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/>
            <p:cNvSpPr/>
            <p:nvPr/>
          </p:nvSpPr>
          <p:spPr>
            <a:xfrm>
              <a:off x="15544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/>
            <p:cNvSpPr/>
            <p:nvPr/>
          </p:nvSpPr>
          <p:spPr>
            <a:xfrm>
              <a:off x="17830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/>
            <p:cNvSpPr/>
            <p:nvPr/>
          </p:nvSpPr>
          <p:spPr>
            <a:xfrm>
              <a:off x="2011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24688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/>
            <p:cNvSpPr/>
            <p:nvPr/>
          </p:nvSpPr>
          <p:spPr>
            <a:xfrm>
              <a:off x="26974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Oval 273"/>
            <p:cNvSpPr/>
            <p:nvPr/>
          </p:nvSpPr>
          <p:spPr>
            <a:xfrm>
              <a:off x="29260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/>
            <p:cNvSpPr/>
            <p:nvPr/>
          </p:nvSpPr>
          <p:spPr>
            <a:xfrm>
              <a:off x="3154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/>
            <p:cNvSpPr/>
            <p:nvPr/>
          </p:nvSpPr>
          <p:spPr>
            <a:xfrm>
              <a:off x="33832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/>
            <p:cNvSpPr/>
            <p:nvPr/>
          </p:nvSpPr>
          <p:spPr>
            <a:xfrm>
              <a:off x="36118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/>
            <p:cNvSpPr/>
            <p:nvPr/>
          </p:nvSpPr>
          <p:spPr>
            <a:xfrm>
              <a:off x="868681" y="2697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/>
            <p:cNvSpPr/>
            <p:nvPr/>
          </p:nvSpPr>
          <p:spPr>
            <a:xfrm>
              <a:off x="10972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/>
            <p:cNvSpPr/>
            <p:nvPr/>
          </p:nvSpPr>
          <p:spPr>
            <a:xfrm>
              <a:off x="15544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/>
            <p:cNvSpPr/>
            <p:nvPr/>
          </p:nvSpPr>
          <p:spPr>
            <a:xfrm>
              <a:off x="17830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/>
            <p:cNvSpPr/>
            <p:nvPr/>
          </p:nvSpPr>
          <p:spPr>
            <a:xfrm>
              <a:off x="20116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/>
            <p:cNvSpPr/>
            <p:nvPr/>
          </p:nvSpPr>
          <p:spPr>
            <a:xfrm>
              <a:off x="22402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/>
            <p:nvPr/>
          </p:nvSpPr>
          <p:spPr>
            <a:xfrm>
              <a:off x="24688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/>
          </p:nvSpPr>
          <p:spPr>
            <a:xfrm>
              <a:off x="29260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/>
          </p:nvSpPr>
          <p:spPr>
            <a:xfrm>
              <a:off x="33832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/>
            <p:cNvSpPr/>
            <p:nvPr/>
          </p:nvSpPr>
          <p:spPr>
            <a:xfrm>
              <a:off x="10972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/>
            <p:cNvSpPr/>
            <p:nvPr/>
          </p:nvSpPr>
          <p:spPr>
            <a:xfrm>
              <a:off x="13258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/>
            <p:cNvSpPr/>
            <p:nvPr/>
          </p:nvSpPr>
          <p:spPr>
            <a:xfrm>
              <a:off x="17830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/>
            <p:cNvSpPr/>
            <p:nvPr/>
          </p:nvSpPr>
          <p:spPr>
            <a:xfrm>
              <a:off x="2011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/>
            <p:cNvSpPr/>
            <p:nvPr/>
          </p:nvSpPr>
          <p:spPr>
            <a:xfrm>
              <a:off x="2468881" y="2920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/>
            <p:cNvSpPr/>
            <p:nvPr/>
          </p:nvSpPr>
          <p:spPr>
            <a:xfrm>
              <a:off x="26974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/>
            <p:cNvSpPr/>
            <p:nvPr/>
          </p:nvSpPr>
          <p:spPr>
            <a:xfrm>
              <a:off x="29260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/>
            <p:cNvSpPr/>
            <p:nvPr/>
          </p:nvSpPr>
          <p:spPr>
            <a:xfrm>
              <a:off x="3154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/>
            <p:cNvSpPr/>
            <p:nvPr/>
          </p:nvSpPr>
          <p:spPr>
            <a:xfrm>
              <a:off x="36118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/>
            <p:cNvSpPr/>
            <p:nvPr/>
          </p:nvSpPr>
          <p:spPr>
            <a:xfrm>
              <a:off x="868681" y="3154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/>
            <p:cNvSpPr/>
            <p:nvPr/>
          </p:nvSpPr>
          <p:spPr>
            <a:xfrm>
              <a:off x="15544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/>
            <p:cNvSpPr/>
            <p:nvPr/>
          </p:nvSpPr>
          <p:spPr>
            <a:xfrm>
              <a:off x="17830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Oval 298"/>
            <p:cNvSpPr/>
            <p:nvPr/>
          </p:nvSpPr>
          <p:spPr>
            <a:xfrm>
              <a:off x="2011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Oval 299"/>
            <p:cNvSpPr/>
            <p:nvPr/>
          </p:nvSpPr>
          <p:spPr>
            <a:xfrm>
              <a:off x="22402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Oval 300"/>
            <p:cNvSpPr/>
            <p:nvPr/>
          </p:nvSpPr>
          <p:spPr>
            <a:xfrm>
              <a:off x="24688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Oval 301"/>
            <p:cNvSpPr/>
            <p:nvPr/>
          </p:nvSpPr>
          <p:spPr>
            <a:xfrm>
              <a:off x="29260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Oval 302"/>
            <p:cNvSpPr/>
            <p:nvPr/>
          </p:nvSpPr>
          <p:spPr>
            <a:xfrm>
              <a:off x="3154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Oval 303"/>
            <p:cNvSpPr/>
            <p:nvPr/>
          </p:nvSpPr>
          <p:spPr>
            <a:xfrm>
              <a:off x="33832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Oval 304"/>
            <p:cNvSpPr/>
            <p:nvPr/>
          </p:nvSpPr>
          <p:spPr>
            <a:xfrm>
              <a:off x="36118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Oval 305"/>
            <p:cNvSpPr/>
            <p:nvPr/>
          </p:nvSpPr>
          <p:spPr>
            <a:xfrm>
              <a:off x="10972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Oval 306"/>
            <p:cNvSpPr/>
            <p:nvPr/>
          </p:nvSpPr>
          <p:spPr>
            <a:xfrm>
              <a:off x="13258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/>
            <p:cNvSpPr/>
            <p:nvPr/>
          </p:nvSpPr>
          <p:spPr>
            <a:xfrm>
              <a:off x="20116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/>
            <p:cNvSpPr/>
            <p:nvPr/>
          </p:nvSpPr>
          <p:spPr>
            <a:xfrm>
              <a:off x="24688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/>
            <p:cNvSpPr/>
            <p:nvPr/>
          </p:nvSpPr>
          <p:spPr>
            <a:xfrm>
              <a:off x="26974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310"/>
            <p:cNvSpPr/>
            <p:nvPr/>
          </p:nvSpPr>
          <p:spPr>
            <a:xfrm>
              <a:off x="29260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Oval 311"/>
            <p:cNvSpPr/>
            <p:nvPr/>
          </p:nvSpPr>
          <p:spPr>
            <a:xfrm>
              <a:off x="33832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9" name="Straight Arrow Connector 318"/>
          <p:cNvCxnSpPr/>
          <p:nvPr/>
        </p:nvCxnSpPr>
        <p:spPr>
          <a:xfrm>
            <a:off x="7772400" y="2971800"/>
            <a:ext cx="0" cy="1143000"/>
          </a:xfrm>
          <a:prstGeom prst="straightConnector1">
            <a:avLst/>
          </a:prstGeom>
          <a:ln w="38100">
            <a:solidFill>
              <a:schemeClr val="accent5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Rectangle 313"/>
          <p:cNvSpPr/>
          <p:nvPr/>
        </p:nvSpPr>
        <p:spPr>
          <a:xfrm>
            <a:off x="5743854" y="2743200"/>
            <a:ext cx="17187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Randomly</a:t>
            </a:r>
            <a:br>
              <a:rPr lang="en-US" sz="20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</a:br>
            <a:r>
              <a:rPr lang="en-US" sz="2000" dirty="0" err="1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Undersample</a:t>
            </a:r>
            <a:endParaRPr lang="en-US" sz="200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595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Rectangle 3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/>
          <p:cNvSpPr/>
          <p:nvPr/>
        </p:nvSpPr>
        <p:spPr>
          <a:xfrm>
            <a:off x="-457200" y="-233464"/>
            <a:ext cx="9717932" cy="4134255"/>
          </a:xfrm>
          <a:custGeom>
            <a:avLst/>
            <a:gdLst>
              <a:gd name="connsiteX0" fmla="*/ 0 w 9533106"/>
              <a:gd name="connsiteY0" fmla="*/ 87549 h 4134255"/>
              <a:gd name="connsiteX1" fmla="*/ 262646 w 9533106"/>
              <a:gd name="connsiteY1" fmla="*/ 3667328 h 4134255"/>
              <a:gd name="connsiteX2" fmla="*/ 3949429 w 9533106"/>
              <a:gd name="connsiteY2" fmla="*/ 4124528 h 4134255"/>
              <a:gd name="connsiteX3" fmla="*/ 5749046 w 9533106"/>
              <a:gd name="connsiteY3" fmla="*/ 4134255 h 4134255"/>
              <a:gd name="connsiteX4" fmla="*/ 9533106 w 9533106"/>
              <a:gd name="connsiteY4" fmla="*/ 3647873 h 4134255"/>
              <a:gd name="connsiteX5" fmla="*/ 9533106 w 9533106"/>
              <a:gd name="connsiteY5" fmla="*/ 0 h 4134255"/>
              <a:gd name="connsiteX6" fmla="*/ 0 w 9533106"/>
              <a:gd name="connsiteY6" fmla="*/ 87549 h 4134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533106" h="4134255">
                <a:moveTo>
                  <a:pt x="0" y="87549"/>
                </a:moveTo>
                <a:lnTo>
                  <a:pt x="262646" y="3667328"/>
                </a:lnTo>
                <a:lnTo>
                  <a:pt x="3949429" y="4124528"/>
                </a:lnTo>
                <a:lnTo>
                  <a:pt x="5749046" y="4134255"/>
                </a:lnTo>
                <a:lnTo>
                  <a:pt x="9533106" y="3647873"/>
                </a:lnTo>
                <a:lnTo>
                  <a:pt x="9533106" y="0"/>
                </a:lnTo>
                <a:lnTo>
                  <a:pt x="0" y="87549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3" name="Straight Arrow Connector 712"/>
          <p:cNvCxnSpPr/>
          <p:nvPr/>
        </p:nvCxnSpPr>
        <p:spPr>
          <a:xfrm flipH="1">
            <a:off x="2743200" y="5715000"/>
            <a:ext cx="914400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00" y="4343400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2" name="Straight Arrow Connector 181"/>
          <p:cNvCxnSpPr/>
          <p:nvPr/>
        </p:nvCxnSpPr>
        <p:spPr>
          <a:xfrm flipH="1">
            <a:off x="5486400" y="5715000"/>
            <a:ext cx="914400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657600" y="5257800"/>
            <a:ext cx="1828800" cy="1143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0808D6"/>
                </a:solidFill>
                <a:latin typeface="+mj-lt"/>
              </a:rPr>
              <a:t>Convex</a:t>
            </a:r>
            <a:br>
              <a:rPr lang="en-US" sz="2000" dirty="0" smtClean="0">
                <a:solidFill>
                  <a:srgbClr val="0808D6"/>
                </a:solidFill>
                <a:latin typeface="+mj-lt"/>
              </a:rPr>
            </a:br>
            <a:r>
              <a:rPr lang="en-US" sz="2000" dirty="0" smtClean="0">
                <a:solidFill>
                  <a:srgbClr val="0808D6"/>
                </a:solidFill>
                <a:latin typeface="+mj-lt"/>
              </a:rPr>
              <a:t>Optimization</a:t>
            </a:r>
            <a:endParaRPr lang="en-US" sz="2000" dirty="0">
              <a:solidFill>
                <a:srgbClr val="0808D6"/>
              </a:solidFill>
              <a:latin typeface="+mj-lt"/>
            </a:endParaRPr>
          </a:p>
        </p:txBody>
      </p:sp>
      <p:cxnSp>
        <p:nvCxnSpPr>
          <p:cNvPr id="191" name="Straight Arrow Connector 190"/>
          <p:cNvCxnSpPr/>
          <p:nvPr/>
        </p:nvCxnSpPr>
        <p:spPr>
          <a:xfrm>
            <a:off x="4572000" y="4658641"/>
            <a:ext cx="0" cy="599159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/>
          <p:cNvSpPr/>
          <p:nvPr/>
        </p:nvSpPr>
        <p:spPr>
          <a:xfrm>
            <a:off x="3657600" y="3886200"/>
            <a:ext cx="1828800" cy="85725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0808D6"/>
                </a:solidFill>
                <a:latin typeface="+mj-lt"/>
              </a:rPr>
              <a:t>Sparse</a:t>
            </a:r>
            <a:br>
              <a:rPr lang="en-US" sz="2000" dirty="0" smtClean="0">
                <a:solidFill>
                  <a:srgbClr val="0808D6"/>
                </a:solidFill>
                <a:latin typeface="+mj-lt"/>
              </a:rPr>
            </a:br>
            <a:r>
              <a:rPr lang="en-US" sz="2000" dirty="0" smtClean="0">
                <a:solidFill>
                  <a:srgbClr val="0808D6"/>
                </a:solidFill>
                <a:latin typeface="+mj-lt"/>
              </a:rPr>
              <a:t>Model</a:t>
            </a:r>
            <a:endParaRPr lang="en-US" sz="2000" dirty="0">
              <a:solidFill>
                <a:srgbClr val="0808D6"/>
              </a:solidFill>
              <a:latin typeface="+mj-lt"/>
            </a:endParaRPr>
          </a:p>
        </p:txBody>
      </p:sp>
      <p:grpSp>
        <p:nvGrpSpPr>
          <p:cNvPr id="196" name="Group 195"/>
          <p:cNvGrpSpPr/>
          <p:nvPr/>
        </p:nvGrpSpPr>
        <p:grpSpPr>
          <a:xfrm>
            <a:off x="6400800" y="4572000"/>
            <a:ext cx="1641268" cy="1642884"/>
            <a:chOff x="868681" y="634591"/>
            <a:chExt cx="2788919" cy="2791664"/>
          </a:xfrm>
          <a:solidFill>
            <a:schemeClr val="bg1">
              <a:lumMod val="10000"/>
            </a:schemeClr>
          </a:solidFill>
        </p:grpSpPr>
        <p:sp>
          <p:nvSpPr>
            <p:cNvPr id="197" name="Oval 196"/>
            <p:cNvSpPr/>
            <p:nvPr/>
          </p:nvSpPr>
          <p:spPr>
            <a:xfrm>
              <a:off x="10972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>
              <a:off x="17830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20116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24688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>
              <a:off x="33832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>
              <a:off x="36118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>
              <a:off x="868681" y="868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13258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>
              <a:off x="17830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>
              <a:off x="22402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/>
            <p:cNvSpPr/>
            <p:nvPr/>
          </p:nvSpPr>
          <p:spPr>
            <a:xfrm>
              <a:off x="26974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29260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31546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10972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13258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>
              <a:off x="17830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2011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22402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26974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3154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3383281" y="1091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>
              <a:off x="36118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/>
            <p:cNvSpPr/>
            <p:nvPr/>
          </p:nvSpPr>
          <p:spPr>
            <a:xfrm>
              <a:off x="868681" y="1325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13258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15544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17830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>
              <a:off x="22402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>
              <a:off x="2468881" y="13176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/>
            <p:cNvSpPr/>
            <p:nvPr/>
          </p:nvSpPr>
          <p:spPr>
            <a:xfrm>
              <a:off x="26974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29260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31546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36118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10972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>
              <a:off x="13258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17830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2011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24688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9260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/>
            <p:cNvSpPr/>
            <p:nvPr/>
          </p:nvSpPr>
          <p:spPr>
            <a:xfrm>
              <a:off x="3154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/>
            <p:cNvSpPr/>
            <p:nvPr/>
          </p:nvSpPr>
          <p:spPr>
            <a:xfrm>
              <a:off x="33832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36118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10972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15544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2011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22402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24688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26974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3154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33832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868681" y="20144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10972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13258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15544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/>
            <p:cNvSpPr/>
            <p:nvPr/>
          </p:nvSpPr>
          <p:spPr>
            <a:xfrm>
              <a:off x="17830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/>
            <p:cNvSpPr/>
            <p:nvPr/>
          </p:nvSpPr>
          <p:spPr>
            <a:xfrm>
              <a:off x="2011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/>
            <p:cNvSpPr/>
            <p:nvPr/>
          </p:nvSpPr>
          <p:spPr>
            <a:xfrm>
              <a:off x="22402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2468881" y="2006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>
              <a:off x="26974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/>
            <p:cNvSpPr/>
            <p:nvPr/>
          </p:nvSpPr>
          <p:spPr>
            <a:xfrm>
              <a:off x="29260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/>
            <p:cNvSpPr/>
            <p:nvPr/>
          </p:nvSpPr>
          <p:spPr>
            <a:xfrm>
              <a:off x="3154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/>
            <p:cNvSpPr/>
            <p:nvPr/>
          </p:nvSpPr>
          <p:spPr>
            <a:xfrm>
              <a:off x="36118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868681" y="2240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10972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/>
            <p:cNvSpPr/>
            <p:nvPr/>
          </p:nvSpPr>
          <p:spPr>
            <a:xfrm>
              <a:off x="13258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17830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/>
            <p:cNvSpPr/>
            <p:nvPr/>
          </p:nvSpPr>
          <p:spPr>
            <a:xfrm>
              <a:off x="2011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/>
            <p:cNvSpPr/>
            <p:nvPr/>
          </p:nvSpPr>
          <p:spPr>
            <a:xfrm>
              <a:off x="22402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/>
            <p:cNvSpPr/>
            <p:nvPr/>
          </p:nvSpPr>
          <p:spPr>
            <a:xfrm>
              <a:off x="24688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26974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/>
            <p:cNvSpPr/>
            <p:nvPr/>
          </p:nvSpPr>
          <p:spPr>
            <a:xfrm>
              <a:off x="3154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33832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/>
            <p:cNvSpPr/>
            <p:nvPr/>
          </p:nvSpPr>
          <p:spPr>
            <a:xfrm>
              <a:off x="13258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/>
            <p:cNvSpPr/>
            <p:nvPr/>
          </p:nvSpPr>
          <p:spPr>
            <a:xfrm>
              <a:off x="15544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/>
            <p:cNvSpPr/>
            <p:nvPr/>
          </p:nvSpPr>
          <p:spPr>
            <a:xfrm>
              <a:off x="17830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/>
            <p:cNvSpPr/>
            <p:nvPr/>
          </p:nvSpPr>
          <p:spPr>
            <a:xfrm>
              <a:off x="2011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24688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/>
            <p:cNvSpPr/>
            <p:nvPr/>
          </p:nvSpPr>
          <p:spPr>
            <a:xfrm>
              <a:off x="26974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Oval 273"/>
            <p:cNvSpPr/>
            <p:nvPr/>
          </p:nvSpPr>
          <p:spPr>
            <a:xfrm>
              <a:off x="29260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/>
            <p:cNvSpPr/>
            <p:nvPr/>
          </p:nvSpPr>
          <p:spPr>
            <a:xfrm>
              <a:off x="3154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/>
            <p:cNvSpPr/>
            <p:nvPr/>
          </p:nvSpPr>
          <p:spPr>
            <a:xfrm>
              <a:off x="33832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/>
            <p:cNvSpPr/>
            <p:nvPr/>
          </p:nvSpPr>
          <p:spPr>
            <a:xfrm>
              <a:off x="36118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/>
            <p:cNvSpPr/>
            <p:nvPr/>
          </p:nvSpPr>
          <p:spPr>
            <a:xfrm>
              <a:off x="868681" y="2697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/>
            <p:cNvSpPr/>
            <p:nvPr/>
          </p:nvSpPr>
          <p:spPr>
            <a:xfrm>
              <a:off x="10972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/>
            <p:cNvSpPr/>
            <p:nvPr/>
          </p:nvSpPr>
          <p:spPr>
            <a:xfrm>
              <a:off x="15544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/>
            <p:cNvSpPr/>
            <p:nvPr/>
          </p:nvSpPr>
          <p:spPr>
            <a:xfrm>
              <a:off x="17830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/>
            <p:cNvSpPr/>
            <p:nvPr/>
          </p:nvSpPr>
          <p:spPr>
            <a:xfrm>
              <a:off x="20116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/>
            <p:cNvSpPr/>
            <p:nvPr/>
          </p:nvSpPr>
          <p:spPr>
            <a:xfrm>
              <a:off x="22402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/>
            <p:nvPr/>
          </p:nvSpPr>
          <p:spPr>
            <a:xfrm>
              <a:off x="24688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/>
          </p:nvSpPr>
          <p:spPr>
            <a:xfrm>
              <a:off x="29260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/>
          </p:nvSpPr>
          <p:spPr>
            <a:xfrm>
              <a:off x="33832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/>
            <p:cNvSpPr/>
            <p:nvPr/>
          </p:nvSpPr>
          <p:spPr>
            <a:xfrm>
              <a:off x="10972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/>
            <p:cNvSpPr/>
            <p:nvPr/>
          </p:nvSpPr>
          <p:spPr>
            <a:xfrm>
              <a:off x="13258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/>
            <p:cNvSpPr/>
            <p:nvPr/>
          </p:nvSpPr>
          <p:spPr>
            <a:xfrm>
              <a:off x="17830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/>
            <p:cNvSpPr/>
            <p:nvPr/>
          </p:nvSpPr>
          <p:spPr>
            <a:xfrm>
              <a:off x="2011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/>
            <p:cNvSpPr/>
            <p:nvPr/>
          </p:nvSpPr>
          <p:spPr>
            <a:xfrm>
              <a:off x="2468881" y="2920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/>
            <p:cNvSpPr/>
            <p:nvPr/>
          </p:nvSpPr>
          <p:spPr>
            <a:xfrm>
              <a:off x="26974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/>
            <p:cNvSpPr/>
            <p:nvPr/>
          </p:nvSpPr>
          <p:spPr>
            <a:xfrm>
              <a:off x="29260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/>
            <p:cNvSpPr/>
            <p:nvPr/>
          </p:nvSpPr>
          <p:spPr>
            <a:xfrm>
              <a:off x="3154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/>
            <p:cNvSpPr/>
            <p:nvPr/>
          </p:nvSpPr>
          <p:spPr>
            <a:xfrm>
              <a:off x="36118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/>
            <p:cNvSpPr/>
            <p:nvPr/>
          </p:nvSpPr>
          <p:spPr>
            <a:xfrm>
              <a:off x="868681" y="3154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/>
            <p:cNvSpPr/>
            <p:nvPr/>
          </p:nvSpPr>
          <p:spPr>
            <a:xfrm>
              <a:off x="15544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/>
            <p:cNvSpPr/>
            <p:nvPr/>
          </p:nvSpPr>
          <p:spPr>
            <a:xfrm>
              <a:off x="17830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Oval 298"/>
            <p:cNvSpPr/>
            <p:nvPr/>
          </p:nvSpPr>
          <p:spPr>
            <a:xfrm>
              <a:off x="2011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Oval 299"/>
            <p:cNvSpPr/>
            <p:nvPr/>
          </p:nvSpPr>
          <p:spPr>
            <a:xfrm>
              <a:off x="22402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Oval 300"/>
            <p:cNvSpPr/>
            <p:nvPr/>
          </p:nvSpPr>
          <p:spPr>
            <a:xfrm>
              <a:off x="24688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Oval 301"/>
            <p:cNvSpPr/>
            <p:nvPr/>
          </p:nvSpPr>
          <p:spPr>
            <a:xfrm>
              <a:off x="29260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Oval 302"/>
            <p:cNvSpPr/>
            <p:nvPr/>
          </p:nvSpPr>
          <p:spPr>
            <a:xfrm>
              <a:off x="3154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Oval 303"/>
            <p:cNvSpPr/>
            <p:nvPr/>
          </p:nvSpPr>
          <p:spPr>
            <a:xfrm>
              <a:off x="33832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Oval 304"/>
            <p:cNvSpPr/>
            <p:nvPr/>
          </p:nvSpPr>
          <p:spPr>
            <a:xfrm>
              <a:off x="36118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Oval 305"/>
            <p:cNvSpPr/>
            <p:nvPr/>
          </p:nvSpPr>
          <p:spPr>
            <a:xfrm>
              <a:off x="10972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Oval 306"/>
            <p:cNvSpPr/>
            <p:nvPr/>
          </p:nvSpPr>
          <p:spPr>
            <a:xfrm>
              <a:off x="13258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/>
            <p:cNvSpPr/>
            <p:nvPr/>
          </p:nvSpPr>
          <p:spPr>
            <a:xfrm>
              <a:off x="20116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/>
            <p:cNvSpPr/>
            <p:nvPr/>
          </p:nvSpPr>
          <p:spPr>
            <a:xfrm>
              <a:off x="24688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/>
            <p:cNvSpPr/>
            <p:nvPr/>
          </p:nvSpPr>
          <p:spPr>
            <a:xfrm>
              <a:off x="26974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310"/>
            <p:cNvSpPr/>
            <p:nvPr/>
          </p:nvSpPr>
          <p:spPr>
            <a:xfrm>
              <a:off x="29260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Oval 311"/>
            <p:cNvSpPr/>
            <p:nvPr/>
          </p:nvSpPr>
          <p:spPr>
            <a:xfrm>
              <a:off x="33832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16" name="Picture 315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685800"/>
            <a:ext cx="2514600" cy="2514600"/>
          </a:xfrm>
          <a:prstGeom prst="rect">
            <a:avLst/>
          </a:prstGeom>
        </p:spPr>
      </p:pic>
      <p:sp>
        <p:nvSpPr>
          <p:cNvPr id="318" name="Rectangle 317"/>
          <p:cNvSpPr/>
          <p:nvPr/>
        </p:nvSpPr>
        <p:spPr>
          <a:xfrm>
            <a:off x="914400" y="804208"/>
            <a:ext cx="4114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 smtClean="0">
                <a:latin typeface="+mj-lt"/>
                <a:sym typeface="Wingdings" pitchFamily="2" charset="2"/>
              </a:rPr>
              <a:t>Example:</a:t>
            </a:r>
          </a:p>
          <a:p>
            <a:r>
              <a:rPr lang="en-US" sz="2400" dirty="0" smtClean="0">
                <a:latin typeface="+mj-lt"/>
                <a:sym typeface="Wingdings" pitchFamily="2" charset="2"/>
              </a:rPr>
              <a:t>Assume </a:t>
            </a:r>
            <a: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discrete gradient </a:t>
            </a:r>
            <a:b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</a:br>
            <a:r>
              <a:rPr lang="en-US" sz="2400" dirty="0" smtClean="0">
                <a:latin typeface="+mj-lt"/>
                <a:sym typeface="Wingdings" pitchFamily="2" charset="2"/>
              </a:rPr>
              <a:t>of image is sparse</a:t>
            </a:r>
          </a:p>
          <a:p>
            <a:endParaRPr lang="en-US" sz="2400" dirty="0" smtClean="0">
              <a:latin typeface="+mj-lt"/>
              <a:sym typeface="Wingdings" pitchFamily="2" charset="2"/>
            </a:endParaRPr>
          </a:p>
          <a:p>
            <a:endParaRPr lang="en-US" sz="2400" dirty="0">
              <a:latin typeface="+mj-lt"/>
              <a:sym typeface="Wingdings" pitchFamily="2" charset="2"/>
            </a:endParaRPr>
          </a:p>
          <a:p>
            <a: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Piecewise constant model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514600" y="2057400"/>
            <a:ext cx="0" cy="457200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99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457200" y="0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Recovery by Total Variation (TV) minimization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914" y="826851"/>
            <a:ext cx="6174486" cy="78638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600200"/>
            <a:ext cx="1600200" cy="1600200"/>
          </a:xfrm>
          <a:prstGeom prst="rect">
            <a:avLst/>
          </a:prstGeom>
        </p:spPr>
      </p:pic>
      <p:sp>
        <p:nvSpPr>
          <p:cNvPr id="151" name="Rectangle 150"/>
          <p:cNvSpPr/>
          <p:nvPr/>
        </p:nvSpPr>
        <p:spPr>
          <a:xfrm>
            <a:off x="457200" y="914400"/>
            <a:ext cx="4114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+mj-lt"/>
                <a:sym typeface="Wingdings" pitchFamily="2" charset="2"/>
              </a:rPr>
              <a:t>TV semi-norm:</a:t>
            </a:r>
            <a:br>
              <a:rPr lang="en-US" sz="2400" dirty="0" smtClean="0">
                <a:latin typeface="+mj-lt"/>
                <a:sym typeface="Wingdings" pitchFamily="2" charset="2"/>
              </a:rPr>
            </a:br>
            <a:r>
              <a:rPr lang="en-US" sz="2400" dirty="0" smtClean="0">
                <a:latin typeface="+mj-lt"/>
                <a:sym typeface="Wingdings" pitchFamily="2" charset="2"/>
              </a:rPr>
              <a:t/>
            </a:r>
            <a:br>
              <a:rPr lang="en-US" sz="2400" dirty="0" smtClean="0">
                <a:latin typeface="+mj-lt"/>
                <a:sym typeface="Wingdings" pitchFamily="2" charset="2"/>
              </a:rPr>
            </a:br>
            <a:r>
              <a:rPr lang="en-US" sz="2400" dirty="0" smtClean="0">
                <a:latin typeface="+mj-lt"/>
                <a:sym typeface="Wingdings" pitchFamily="2" charset="2"/>
              </a:rPr>
              <a:t/>
            </a:r>
            <a:br>
              <a:rPr lang="en-US" sz="2400" dirty="0" smtClean="0">
                <a:latin typeface="+mj-lt"/>
                <a:sym typeface="Wingdings" pitchFamily="2" charset="2"/>
              </a:rPr>
            </a:br>
            <a:r>
              <a:rPr lang="en-US" sz="2400" i="1" dirty="0" smtClean="0">
                <a:latin typeface="+mj-lt"/>
                <a:sym typeface="Wingdings" pitchFamily="2" charset="2"/>
              </a:rPr>
              <a:t>i.e., L1-norm of discrete gradient</a:t>
            </a:r>
            <a:r>
              <a:rPr lang="en-US" sz="2400" i="1" dirty="0">
                <a:latin typeface="+mj-lt"/>
                <a:sym typeface="Wingdings" pitchFamily="2" charset="2"/>
              </a:rPr>
              <a:t> </a:t>
            </a:r>
            <a:r>
              <a:rPr lang="en-US" sz="2400" i="1" dirty="0" smtClean="0">
                <a:latin typeface="+mj-lt"/>
                <a:sym typeface="Wingdings" pitchFamily="2" charset="2"/>
              </a:rPr>
              <a:t>magnitude</a:t>
            </a:r>
          </a:p>
        </p:txBody>
      </p:sp>
      <p:pic>
        <p:nvPicPr>
          <p:cNvPr id="153" name="Picture 15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013" y="1966068"/>
            <a:ext cx="610362" cy="1045845"/>
          </a:xfrm>
          <a:prstGeom prst="rect">
            <a:avLst/>
          </a:prstGeom>
        </p:spPr>
      </p:pic>
      <p:sp>
        <p:nvSpPr>
          <p:cNvPr id="159" name="Rectangle 158"/>
          <p:cNvSpPr/>
          <p:nvPr/>
        </p:nvSpPr>
        <p:spPr>
          <a:xfrm>
            <a:off x="0" y="3331844"/>
            <a:ext cx="9144000" cy="352615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3331844"/>
            <a:ext cx="9144000" cy="352615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457200" y="0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Recovery by Total Variation (TV) minimization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789045"/>
            <a:ext cx="7859649" cy="5760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914" y="826851"/>
            <a:ext cx="6174486" cy="78638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600200"/>
            <a:ext cx="1600200" cy="1600200"/>
          </a:xfrm>
          <a:prstGeom prst="rect">
            <a:avLst/>
          </a:prstGeom>
        </p:spPr>
      </p:pic>
      <p:sp>
        <p:nvSpPr>
          <p:cNvPr id="151" name="Rectangle 150"/>
          <p:cNvSpPr/>
          <p:nvPr/>
        </p:nvSpPr>
        <p:spPr>
          <a:xfrm>
            <a:off x="457200" y="914400"/>
            <a:ext cx="4114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+mj-lt"/>
                <a:sym typeface="Wingdings" pitchFamily="2" charset="2"/>
              </a:rPr>
              <a:t>TV semi-norm:</a:t>
            </a:r>
            <a:br>
              <a:rPr lang="en-US" sz="2400" dirty="0" smtClean="0">
                <a:latin typeface="+mj-lt"/>
                <a:sym typeface="Wingdings" pitchFamily="2" charset="2"/>
              </a:rPr>
            </a:br>
            <a:r>
              <a:rPr lang="en-US" sz="2400" dirty="0" smtClean="0">
                <a:latin typeface="+mj-lt"/>
                <a:sym typeface="Wingdings" pitchFamily="2" charset="2"/>
              </a:rPr>
              <a:t/>
            </a:r>
            <a:br>
              <a:rPr lang="en-US" sz="2400" dirty="0" smtClean="0">
                <a:latin typeface="+mj-lt"/>
                <a:sym typeface="Wingdings" pitchFamily="2" charset="2"/>
              </a:rPr>
            </a:br>
            <a:r>
              <a:rPr lang="en-US" sz="2400" dirty="0" smtClean="0">
                <a:latin typeface="+mj-lt"/>
                <a:sym typeface="Wingdings" pitchFamily="2" charset="2"/>
              </a:rPr>
              <a:t/>
            </a:r>
            <a:br>
              <a:rPr lang="en-US" sz="2400" dirty="0" smtClean="0">
                <a:latin typeface="+mj-lt"/>
                <a:sym typeface="Wingdings" pitchFamily="2" charset="2"/>
              </a:rPr>
            </a:br>
            <a:r>
              <a:rPr lang="en-US" sz="2400" i="1" dirty="0" smtClean="0">
                <a:latin typeface="+mj-lt"/>
                <a:sym typeface="Wingdings" pitchFamily="2" charset="2"/>
              </a:rPr>
              <a:t>i.e., L1-norm of discrete gradient</a:t>
            </a:r>
            <a:r>
              <a:rPr lang="en-US" sz="2400" i="1" dirty="0">
                <a:latin typeface="+mj-lt"/>
                <a:sym typeface="Wingdings" pitchFamily="2" charset="2"/>
              </a:rPr>
              <a:t> </a:t>
            </a:r>
            <a:r>
              <a:rPr lang="en-US" sz="2400" i="1" dirty="0" smtClean="0">
                <a:latin typeface="+mj-lt"/>
                <a:sym typeface="Wingdings" pitchFamily="2" charset="2"/>
              </a:rPr>
              <a:t>magnitude</a:t>
            </a:r>
          </a:p>
        </p:txBody>
      </p:sp>
      <p:pic>
        <p:nvPicPr>
          <p:cNvPr id="153" name="Picture 15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013" y="1966068"/>
            <a:ext cx="610362" cy="104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8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3331844"/>
            <a:ext cx="9144000" cy="352615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457200" y="0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Recovery by Total Variation (TV) minimization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789045"/>
            <a:ext cx="7859649" cy="5760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914" y="826851"/>
            <a:ext cx="6174486" cy="78638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600200"/>
            <a:ext cx="1600200" cy="16002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7086600" y="4757916"/>
            <a:ext cx="1641268" cy="1642884"/>
            <a:chOff x="868681" y="634591"/>
            <a:chExt cx="2788919" cy="2791664"/>
          </a:xfrm>
          <a:solidFill>
            <a:schemeClr val="bg1">
              <a:lumMod val="10000"/>
            </a:schemeClr>
          </a:solidFill>
        </p:grpSpPr>
        <p:sp>
          <p:nvSpPr>
            <p:cNvPr id="24" name="Oval 23"/>
            <p:cNvSpPr/>
            <p:nvPr/>
          </p:nvSpPr>
          <p:spPr>
            <a:xfrm>
              <a:off x="10972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7830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0116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24688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33832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36118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868681" y="868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3258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7830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22402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26974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9260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31546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0972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13258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17830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2011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22402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26974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3154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3383281" y="1091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36118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868681" y="1325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13258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15544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17830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22402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2468881" y="13176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26974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9260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31546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36118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10972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13258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17830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011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24688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29260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3154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33832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36118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10972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15544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2011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22402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24688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26974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3154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33832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868681" y="20144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10972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13258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5544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17830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2011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22402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2468881" y="2006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26974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29260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3154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36118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868681" y="2240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10972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13258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17830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2011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22402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24688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26974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3154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33832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13258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15544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17830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2011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24688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26974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29260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3154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33832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36118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868681" y="2697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10972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15544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17830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20116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22402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24688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29260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33832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10972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13258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17830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2011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2468881" y="2920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26974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29260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3154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36118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868681" y="3154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15544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17830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2011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22402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24688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29260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3154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33832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36118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10972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13258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20116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24688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26974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29260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33832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8" name="Picture 1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5486400"/>
            <a:ext cx="867537" cy="325755"/>
          </a:xfrm>
          <a:prstGeom prst="rect">
            <a:avLst/>
          </a:prstGeom>
        </p:spPr>
      </p:pic>
      <p:sp>
        <p:nvSpPr>
          <p:cNvPr id="149" name="Rectangle 148"/>
          <p:cNvSpPr/>
          <p:nvPr/>
        </p:nvSpPr>
        <p:spPr>
          <a:xfrm>
            <a:off x="7086600" y="6457890"/>
            <a:ext cx="4114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chemeClr val="accent5"/>
                </a:solidFill>
                <a:latin typeface="+mj-lt"/>
                <a:sym typeface="Wingdings" pitchFamily="2" charset="2"/>
              </a:rPr>
              <a:t>Sample locations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457200" y="914400"/>
            <a:ext cx="4114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+mj-lt"/>
                <a:sym typeface="Wingdings" pitchFamily="2" charset="2"/>
              </a:rPr>
              <a:t>TV semi-norm:</a:t>
            </a:r>
            <a:br>
              <a:rPr lang="en-US" sz="2400" dirty="0" smtClean="0">
                <a:latin typeface="+mj-lt"/>
                <a:sym typeface="Wingdings" pitchFamily="2" charset="2"/>
              </a:rPr>
            </a:br>
            <a:r>
              <a:rPr lang="en-US" sz="2400" dirty="0" smtClean="0">
                <a:latin typeface="+mj-lt"/>
                <a:sym typeface="Wingdings" pitchFamily="2" charset="2"/>
              </a:rPr>
              <a:t/>
            </a:r>
            <a:br>
              <a:rPr lang="en-US" sz="2400" dirty="0" smtClean="0">
                <a:latin typeface="+mj-lt"/>
                <a:sym typeface="Wingdings" pitchFamily="2" charset="2"/>
              </a:rPr>
            </a:br>
            <a:r>
              <a:rPr lang="en-US" sz="2400" dirty="0" smtClean="0">
                <a:latin typeface="+mj-lt"/>
                <a:sym typeface="Wingdings" pitchFamily="2" charset="2"/>
              </a:rPr>
              <a:t/>
            </a:r>
            <a:br>
              <a:rPr lang="en-US" sz="2400" dirty="0" smtClean="0">
                <a:latin typeface="+mj-lt"/>
                <a:sym typeface="Wingdings" pitchFamily="2" charset="2"/>
              </a:rPr>
            </a:br>
            <a:r>
              <a:rPr lang="en-US" sz="2400" i="1" dirty="0" smtClean="0">
                <a:latin typeface="+mj-lt"/>
                <a:sym typeface="Wingdings" pitchFamily="2" charset="2"/>
              </a:rPr>
              <a:t>i.e., L1-norm of discrete gradient</a:t>
            </a:r>
            <a:r>
              <a:rPr lang="en-US" sz="2400" i="1" dirty="0">
                <a:latin typeface="+mj-lt"/>
                <a:sym typeface="Wingdings" pitchFamily="2" charset="2"/>
              </a:rPr>
              <a:t> </a:t>
            </a:r>
            <a:r>
              <a:rPr lang="en-US" sz="2400" i="1" dirty="0" smtClean="0">
                <a:latin typeface="+mj-lt"/>
                <a:sym typeface="Wingdings" pitchFamily="2" charset="2"/>
              </a:rPr>
              <a:t>magnitude</a:t>
            </a:r>
          </a:p>
        </p:txBody>
      </p:sp>
      <p:pic>
        <p:nvPicPr>
          <p:cNvPr id="153" name="Picture 1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013" y="1966068"/>
            <a:ext cx="610362" cy="1045845"/>
          </a:xfrm>
          <a:prstGeom prst="rect">
            <a:avLst/>
          </a:prstGeom>
        </p:spPr>
      </p:pic>
      <p:cxnSp>
        <p:nvCxnSpPr>
          <p:cNvPr id="154" name="Straight Arrow Connector 153"/>
          <p:cNvCxnSpPr/>
          <p:nvPr/>
        </p:nvCxnSpPr>
        <p:spPr>
          <a:xfrm>
            <a:off x="5943600" y="4114800"/>
            <a:ext cx="45720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/>
          <p:cNvSpPr/>
          <p:nvPr/>
        </p:nvSpPr>
        <p:spPr>
          <a:xfrm>
            <a:off x="5124450" y="4800600"/>
            <a:ext cx="4114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  <a:latin typeface="+mj-lt"/>
                <a:sym typeface="Wingdings" pitchFamily="2" charset="2"/>
              </a:rPr>
              <a:t>Restricted DFT</a:t>
            </a:r>
          </a:p>
        </p:txBody>
      </p:sp>
    </p:spTree>
    <p:extLst>
      <p:ext uri="{BB962C8B-B14F-4D97-AF65-F5344CB8AC3E}">
        <p14:creationId xmlns:p14="http://schemas.microsoft.com/office/powerpoint/2010/main" val="320932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3331844"/>
            <a:ext cx="9144000" cy="352615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457200" y="0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Recovery by Total Variation (TV) minimization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789045"/>
            <a:ext cx="7859649" cy="5760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914" y="826851"/>
            <a:ext cx="6174486" cy="78638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600200"/>
            <a:ext cx="1600200" cy="16002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7086600" y="4757916"/>
            <a:ext cx="1641268" cy="1642884"/>
            <a:chOff x="868681" y="634591"/>
            <a:chExt cx="2788919" cy="2791664"/>
          </a:xfrm>
          <a:solidFill>
            <a:schemeClr val="bg1">
              <a:lumMod val="10000"/>
            </a:schemeClr>
          </a:solidFill>
        </p:grpSpPr>
        <p:sp>
          <p:nvSpPr>
            <p:cNvPr id="24" name="Oval 23"/>
            <p:cNvSpPr/>
            <p:nvPr/>
          </p:nvSpPr>
          <p:spPr>
            <a:xfrm>
              <a:off x="10972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7830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0116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24688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33832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36118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868681" y="868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3258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7830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22402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26974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9260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31546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0972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13258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17830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2011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22402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26974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3154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3383281" y="1091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36118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868681" y="1325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13258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15544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17830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22402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2468881" y="13176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26974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9260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31546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36118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10972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13258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17830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011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24688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29260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3154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33832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36118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10972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15544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2011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22402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24688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26974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3154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33832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868681" y="20144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10972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13258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5544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17830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2011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22402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2468881" y="2006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26974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29260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3154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36118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868681" y="2240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10972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13258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17830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2011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22402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24688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26974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3154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33832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13258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15544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17830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2011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24688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26974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29260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3154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33832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36118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868681" y="2697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10972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15544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17830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20116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22402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24688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29260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33832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10972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13258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17830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2011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2468881" y="2920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26974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29260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3154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36118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868681" y="3154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15544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17830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2011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22402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24688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29260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3154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33832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36118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10972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13258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20116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24688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26974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29260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33832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8" name="Picture 1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5486400"/>
            <a:ext cx="867537" cy="325755"/>
          </a:xfrm>
          <a:prstGeom prst="rect">
            <a:avLst/>
          </a:prstGeom>
        </p:spPr>
      </p:pic>
      <p:sp>
        <p:nvSpPr>
          <p:cNvPr id="150" name="Rectangle 149"/>
          <p:cNvSpPr/>
          <p:nvPr/>
        </p:nvSpPr>
        <p:spPr>
          <a:xfrm>
            <a:off x="457200" y="4800600"/>
            <a:ext cx="6629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5"/>
                </a:solidFill>
                <a:latin typeface="+mj-lt"/>
                <a:sym typeface="Wingdings" pitchFamily="2" charset="2"/>
              </a:rPr>
              <a:t>Convex </a:t>
            </a:r>
            <a:r>
              <a:rPr lang="en-US" sz="2400" dirty="0">
                <a:solidFill>
                  <a:schemeClr val="accent5"/>
                </a:solidFill>
                <a:latin typeface="+mj-lt"/>
                <a:sym typeface="Wingdings" pitchFamily="2" charset="2"/>
              </a:rPr>
              <a:t>o</a:t>
            </a:r>
            <a:r>
              <a:rPr lang="en-US" sz="2400" dirty="0" smtClean="0">
                <a:solidFill>
                  <a:schemeClr val="accent5"/>
                </a:solidFill>
                <a:latin typeface="+mj-lt"/>
                <a:sym typeface="Wingdings" pitchFamily="2" charset="2"/>
              </a:rPr>
              <a:t>ptimization problem</a:t>
            </a:r>
          </a:p>
          <a:p>
            <a:r>
              <a:rPr lang="en-US" sz="2400" dirty="0" smtClean="0">
                <a:latin typeface="+mj-lt"/>
                <a:sym typeface="Wingdings" pitchFamily="2" charset="2"/>
              </a:rPr>
              <a:t>Fast iterative algorithms: </a:t>
            </a:r>
            <a:br>
              <a:rPr lang="en-US" sz="2400" dirty="0" smtClean="0">
                <a:latin typeface="+mj-lt"/>
                <a:sym typeface="Wingdings" pitchFamily="2" charset="2"/>
              </a:rPr>
            </a:br>
            <a:r>
              <a:rPr lang="en-US" sz="2400" i="1" dirty="0" smtClean="0">
                <a:latin typeface="+mj-lt"/>
                <a:sym typeface="Wingdings" pitchFamily="2" charset="2"/>
              </a:rPr>
              <a:t>ADMM/Split-</a:t>
            </a:r>
            <a:r>
              <a:rPr lang="en-US" sz="2400" i="1" dirty="0" err="1" smtClean="0">
                <a:latin typeface="+mj-lt"/>
                <a:sym typeface="Wingdings" pitchFamily="2" charset="2"/>
              </a:rPr>
              <a:t>Bregman</a:t>
            </a:r>
            <a:r>
              <a:rPr lang="en-US" sz="2400" i="1" dirty="0" smtClean="0">
                <a:latin typeface="+mj-lt"/>
                <a:sym typeface="Wingdings" pitchFamily="2" charset="2"/>
              </a:rPr>
              <a:t>, </a:t>
            </a:r>
            <a:br>
              <a:rPr lang="en-US" sz="2400" i="1" dirty="0" smtClean="0">
                <a:latin typeface="+mj-lt"/>
                <a:sym typeface="Wingdings" pitchFamily="2" charset="2"/>
              </a:rPr>
            </a:br>
            <a:r>
              <a:rPr lang="en-US" sz="2400" i="1" dirty="0" smtClean="0">
                <a:latin typeface="+mj-lt"/>
                <a:sym typeface="Wingdings" pitchFamily="2" charset="2"/>
              </a:rPr>
              <a:t>FISTA, Primal-Dual, etc.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457200" y="914400"/>
            <a:ext cx="4114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+mj-lt"/>
                <a:sym typeface="Wingdings" pitchFamily="2" charset="2"/>
              </a:rPr>
              <a:t>TV semi-norm:</a:t>
            </a:r>
            <a:br>
              <a:rPr lang="en-US" sz="2400" dirty="0" smtClean="0">
                <a:latin typeface="+mj-lt"/>
                <a:sym typeface="Wingdings" pitchFamily="2" charset="2"/>
              </a:rPr>
            </a:br>
            <a:r>
              <a:rPr lang="en-US" sz="2400" dirty="0" smtClean="0">
                <a:latin typeface="+mj-lt"/>
                <a:sym typeface="Wingdings" pitchFamily="2" charset="2"/>
              </a:rPr>
              <a:t/>
            </a:r>
            <a:br>
              <a:rPr lang="en-US" sz="2400" dirty="0" smtClean="0">
                <a:latin typeface="+mj-lt"/>
                <a:sym typeface="Wingdings" pitchFamily="2" charset="2"/>
              </a:rPr>
            </a:br>
            <a:r>
              <a:rPr lang="en-US" sz="2400" dirty="0" smtClean="0">
                <a:latin typeface="+mj-lt"/>
                <a:sym typeface="Wingdings" pitchFamily="2" charset="2"/>
              </a:rPr>
              <a:t/>
            </a:r>
            <a:br>
              <a:rPr lang="en-US" sz="2400" dirty="0" smtClean="0">
                <a:latin typeface="+mj-lt"/>
                <a:sym typeface="Wingdings" pitchFamily="2" charset="2"/>
              </a:rPr>
            </a:br>
            <a:r>
              <a:rPr lang="en-US" sz="2400" i="1" dirty="0" smtClean="0">
                <a:latin typeface="+mj-lt"/>
                <a:sym typeface="Wingdings" pitchFamily="2" charset="2"/>
              </a:rPr>
              <a:t>i.e., L1-norm of discrete gradient</a:t>
            </a:r>
            <a:r>
              <a:rPr lang="en-US" sz="2400" i="1" dirty="0">
                <a:latin typeface="+mj-lt"/>
                <a:sym typeface="Wingdings" pitchFamily="2" charset="2"/>
              </a:rPr>
              <a:t> </a:t>
            </a:r>
            <a:r>
              <a:rPr lang="en-US" sz="2400" i="1" dirty="0" smtClean="0">
                <a:latin typeface="+mj-lt"/>
                <a:sym typeface="Wingdings" pitchFamily="2" charset="2"/>
              </a:rPr>
              <a:t>magnitude</a:t>
            </a:r>
          </a:p>
        </p:txBody>
      </p:sp>
      <p:pic>
        <p:nvPicPr>
          <p:cNvPr id="153" name="Picture 1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013" y="1966068"/>
            <a:ext cx="610362" cy="1045845"/>
          </a:xfrm>
          <a:prstGeom prst="rect">
            <a:avLst/>
          </a:prstGeom>
        </p:spPr>
      </p:pic>
      <p:cxnSp>
        <p:nvCxnSpPr>
          <p:cNvPr id="154" name="Straight Arrow Connector 153"/>
          <p:cNvCxnSpPr/>
          <p:nvPr/>
        </p:nvCxnSpPr>
        <p:spPr>
          <a:xfrm>
            <a:off x="5943600" y="4114800"/>
            <a:ext cx="45720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/>
          <p:cNvSpPr/>
          <p:nvPr/>
        </p:nvSpPr>
        <p:spPr>
          <a:xfrm>
            <a:off x="5124450" y="4800600"/>
            <a:ext cx="4114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  <a:latin typeface="+mj-lt"/>
                <a:sym typeface="Wingdings" pitchFamily="2" charset="2"/>
              </a:rPr>
              <a:t>Restricted DFT</a:t>
            </a:r>
          </a:p>
        </p:txBody>
      </p:sp>
      <p:sp>
        <p:nvSpPr>
          <p:cNvPr id="141" name="Rectangle 140"/>
          <p:cNvSpPr/>
          <p:nvPr/>
        </p:nvSpPr>
        <p:spPr>
          <a:xfrm>
            <a:off x="7086600" y="6457890"/>
            <a:ext cx="4114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chemeClr val="accent5"/>
                </a:solidFill>
                <a:latin typeface="+mj-lt"/>
                <a:sym typeface="Wingdings" pitchFamily="2" charset="2"/>
              </a:rPr>
              <a:t>Sample locations</a:t>
            </a:r>
          </a:p>
        </p:txBody>
      </p:sp>
    </p:spTree>
    <p:extLst>
      <p:ext uri="{BB962C8B-B14F-4D97-AF65-F5344CB8AC3E}">
        <p14:creationId xmlns:p14="http://schemas.microsoft.com/office/powerpoint/2010/main" val="276002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365760" y="24138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Our goal is to develop theory and algorithms 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for compressive </a:t>
            </a:r>
            <a:r>
              <a:rPr lang="en" sz="2800" dirty="0" smtClean="0">
                <a:solidFill>
                  <a:schemeClr val="accent5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off-the-grid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 imaging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98935" y="3492008"/>
            <a:ext cx="8773665" cy="3730252"/>
          </a:xfrm>
        </p:spPr>
        <p:txBody>
          <a:bodyPr wrap="square" tIns="91440" bIns="9144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solidFill>
                  <a:schemeClr val="accent5"/>
                </a:solidFill>
                <a:latin typeface="+mj-lt"/>
              </a:rPr>
              <a:t>Off-the-grid</a:t>
            </a:r>
            <a:r>
              <a:rPr lang="en-US" sz="2400" b="1" dirty="0" smtClean="0">
                <a:solidFill>
                  <a:schemeClr val="accent5"/>
                </a:solidFill>
                <a:latin typeface="+mj-lt"/>
              </a:rPr>
              <a:t> </a:t>
            </a:r>
            <a:r>
              <a:rPr lang="en-US" sz="2400" dirty="0">
                <a:latin typeface="+mj-lt"/>
              </a:rPr>
              <a:t>= Continuous </a:t>
            </a:r>
            <a:r>
              <a:rPr lang="en-US" sz="2400" dirty="0" smtClean="0">
                <a:latin typeface="+mj-lt"/>
              </a:rPr>
              <a:t>domain representation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i="1" dirty="0" smtClean="0">
                <a:solidFill>
                  <a:schemeClr val="accent5"/>
                </a:solidFill>
                <a:latin typeface="+mj-lt"/>
              </a:rPr>
              <a:t>Compressive</a:t>
            </a:r>
            <a:r>
              <a:rPr lang="en-US" sz="2400" dirty="0" smtClean="0">
                <a:solidFill>
                  <a:srgbClr val="06069E"/>
                </a:solidFill>
                <a:latin typeface="+mj-lt"/>
              </a:rPr>
              <a:t> off-the-grid</a:t>
            </a:r>
            <a:r>
              <a:rPr lang="en-US" sz="2400" i="1" dirty="0" smtClean="0">
                <a:solidFill>
                  <a:schemeClr val="accent5"/>
                </a:solidFill>
                <a:latin typeface="+mj-lt"/>
              </a:rPr>
              <a:t> imaging</a:t>
            </a:r>
            <a:r>
              <a:rPr lang="en-US" sz="2400" dirty="0" smtClean="0">
                <a:solidFill>
                  <a:schemeClr val="accent5"/>
                </a:solidFill>
                <a:latin typeface="+mj-lt"/>
              </a:rPr>
              <a:t>:</a:t>
            </a:r>
            <a:r>
              <a:rPr lang="en-US" sz="2400" dirty="0" smtClean="0">
                <a:latin typeface="+mj-lt"/>
              </a:rPr>
              <a:t> </a:t>
            </a:r>
            <a:br>
              <a:rPr lang="en-US" sz="2400" dirty="0" smtClean="0">
                <a:latin typeface="+mj-lt"/>
              </a:rPr>
            </a:br>
            <a:r>
              <a:rPr lang="en-US" sz="2400" dirty="0" smtClean="0">
                <a:latin typeface="+mj-lt"/>
              </a:rPr>
              <a:t>Exploit continuous domain modeling to improve </a:t>
            </a:r>
            <a:br>
              <a:rPr lang="en-US" sz="2400" dirty="0" smtClean="0">
                <a:latin typeface="+mj-lt"/>
              </a:rPr>
            </a:br>
            <a:r>
              <a:rPr lang="en-US" sz="2400" dirty="0" smtClean="0">
                <a:latin typeface="+mj-lt"/>
              </a:rPr>
              <a:t>image recovery from few measurements</a:t>
            </a:r>
          </a:p>
          <a:p>
            <a:pPr lvl="1">
              <a:lnSpc>
                <a:spcPct val="150000"/>
              </a:lnSpc>
            </a:pPr>
            <a:endParaRPr lang="en-US" sz="2400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US" sz="2400" dirty="0" smtClean="0">
              <a:solidFill>
                <a:schemeClr val="accent5"/>
              </a:solidFill>
              <a:latin typeface="+mj-lt"/>
              <a:sym typeface="Wingdings" pitchFamily="2" charset="2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2459725" y="1371600"/>
            <a:ext cx="4884414" cy="2050085"/>
            <a:chOff x="1653220" y="471815"/>
            <a:chExt cx="5683940" cy="2385662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1653220" y="1803035"/>
              <a:ext cx="5678639" cy="105444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/>
            <p:cNvCxnSpPr/>
            <p:nvPr/>
          </p:nvCxnSpPr>
          <p:spPr>
            <a:xfrm flipV="1">
              <a:off x="1653220" y="471815"/>
              <a:ext cx="5683940" cy="107666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266" name="Picture 2" descr="C:\Users\Greg\Dropbox\Presentations\ISBI2015\images\exp\brain_nonoise_smallfilter_orig_jet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0030" y="1418037"/>
              <a:ext cx="469870" cy="469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Users\Greg\Dropbox\Presentations\ISBI2015\images\exp\brain_nonoise_smallfilter_orig_jet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1320" y="1291637"/>
              <a:ext cx="729695" cy="729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:\Users\Greg\Dropbox\Presentations\ISBI2015\images\exp\brain_nonoise_smallfilter_orig_jet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9748" y="1037370"/>
              <a:ext cx="1203049" cy="1203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C:\Users\Greg\Dropbox\Presentations\ISBI2015\images\exp\brain_nonoise_smallfilter_orig_jet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7215" y="596835"/>
              <a:ext cx="2112275" cy="2112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Picture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730" y="2296817"/>
            <a:ext cx="1188997" cy="218747"/>
          </a:xfrm>
          <a:prstGeom prst="rect">
            <a:avLst/>
          </a:prstGeom>
        </p:spPr>
      </p:pic>
      <p:cxnSp>
        <p:nvCxnSpPr>
          <p:cNvPr id="33" name="Elbow Connector 32"/>
          <p:cNvCxnSpPr/>
          <p:nvPr/>
        </p:nvCxnSpPr>
        <p:spPr>
          <a:xfrm>
            <a:off x="1845245" y="2406190"/>
            <a:ext cx="431153" cy="1"/>
          </a:xfrm>
          <a:prstGeom prst="bentConnector3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570537" y="2175357"/>
            <a:ext cx="22605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Few</a:t>
            </a:r>
            <a:b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</a:br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measurements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679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Rectangle 35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365760" y="24138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Example: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cxnSp>
        <p:nvCxnSpPr>
          <p:cNvPr id="713" name="Straight Arrow Connector 712"/>
          <p:cNvCxnSpPr/>
          <p:nvPr/>
        </p:nvCxnSpPr>
        <p:spPr>
          <a:xfrm>
            <a:off x="4034752" y="3200400"/>
            <a:ext cx="1074496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055" y="2514600"/>
            <a:ext cx="1405890" cy="41833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827471"/>
            <a:ext cx="3221789" cy="32030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8800"/>
            <a:ext cx="3200400" cy="3200400"/>
          </a:xfrm>
          <a:prstGeom prst="rect">
            <a:avLst/>
          </a:prstGeom>
        </p:spPr>
      </p:pic>
      <p:sp>
        <p:nvSpPr>
          <p:cNvPr id="354" name="Rectangle 353"/>
          <p:cNvSpPr/>
          <p:nvPr/>
        </p:nvSpPr>
        <p:spPr>
          <a:xfrm>
            <a:off x="457200" y="5029200"/>
            <a:ext cx="3200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25% </a:t>
            </a:r>
            <a:r>
              <a:rPr lang="en-US" sz="2400" dirty="0">
                <a:solidFill>
                  <a:schemeClr val="accent1"/>
                </a:solidFill>
                <a:latin typeface="+mj-lt"/>
                <a:sym typeface="Wingdings" pitchFamily="2" charset="2"/>
              </a:rPr>
              <a:t>R</a:t>
            </a:r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andom </a:t>
            </a:r>
            <a:b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</a:br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Fourier samples</a:t>
            </a:r>
          </a:p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(variable density)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55" name="Rectangle 354"/>
          <p:cNvSpPr/>
          <p:nvPr/>
        </p:nvSpPr>
        <p:spPr>
          <a:xfrm>
            <a:off x="5486400" y="5029200"/>
            <a:ext cx="3200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Rel. Error = 30%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4637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365760" y="24138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Example: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cxnSp>
        <p:nvCxnSpPr>
          <p:cNvPr id="713" name="Straight Arrow Connector 712"/>
          <p:cNvCxnSpPr/>
          <p:nvPr/>
        </p:nvCxnSpPr>
        <p:spPr>
          <a:xfrm>
            <a:off x="4034752" y="3200400"/>
            <a:ext cx="1074496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902" y="2514600"/>
            <a:ext cx="1560195" cy="31546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827471"/>
            <a:ext cx="3221789" cy="32030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8800"/>
            <a:ext cx="3200400" cy="32004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486400" y="5029200"/>
            <a:ext cx="3200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Rel. Error = 5%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57200" y="5029200"/>
            <a:ext cx="3200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25% </a:t>
            </a:r>
            <a:r>
              <a:rPr lang="en-US" sz="2400" dirty="0">
                <a:solidFill>
                  <a:schemeClr val="accent1"/>
                </a:solidFill>
                <a:latin typeface="+mj-lt"/>
                <a:sym typeface="Wingdings" pitchFamily="2" charset="2"/>
              </a:rPr>
              <a:t>R</a:t>
            </a:r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andom </a:t>
            </a:r>
            <a:b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</a:br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Fourier samples</a:t>
            </a:r>
          </a:p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(variable density)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6171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3497179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85167" y="228600"/>
            <a:ext cx="8044433" cy="4210383"/>
          </a:xfrm>
        </p:spPr>
        <p:txBody>
          <a:bodyPr wrap="square" tIns="91440" bIns="91440">
            <a:sp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en-US" sz="2400" i="1" dirty="0" smtClean="0">
                <a:latin typeface="+mj-lt"/>
              </a:rPr>
              <a:t>Theorem [</a:t>
            </a:r>
            <a:r>
              <a:rPr lang="en-US" sz="2400" i="1" dirty="0" err="1" smtClean="0">
                <a:latin typeface="+mj-lt"/>
              </a:rPr>
              <a:t>Krahmer</a:t>
            </a:r>
            <a:r>
              <a:rPr lang="en-US" sz="2400" i="1" dirty="0" smtClean="0">
                <a:latin typeface="+mj-lt"/>
              </a:rPr>
              <a:t> &amp; Ward, 2012]:</a:t>
            </a:r>
            <a:r>
              <a:rPr lang="en-US" sz="2400" dirty="0" smtClean="0">
                <a:latin typeface="+mj-lt"/>
              </a:rPr>
              <a:t/>
            </a:r>
            <a:br>
              <a:rPr lang="en-US" sz="2400" dirty="0" smtClean="0">
                <a:latin typeface="+mj-lt"/>
              </a:rPr>
            </a:br>
            <a:r>
              <a:rPr lang="en-US" sz="2400" dirty="0" smtClean="0">
                <a:latin typeface="+mj-lt"/>
              </a:rPr>
              <a:t>If </a:t>
            </a:r>
            <a:r>
              <a:rPr lang="en-US" sz="2400" i="1" dirty="0" smtClean="0">
                <a:latin typeface="+mj-lt"/>
              </a:rPr>
              <a:t>                </a:t>
            </a:r>
            <a:r>
              <a:rPr lang="en-US" sz="2400" dirty="0" smtClean="0">
                <a:latin typeface="+mj-lt"/>
              </a:rPr>
              <a:t>     has </a:t>
            </a:r>
            <a:r>
              <a:rPr lang="en-US" sz="2400" b="1" i="1" dirty="0" smtClean="0">
                <a:solidFill>
                  <a:schemeClr val="accent5"/>
                </a:solidFill>
                <a:latin typeface="+mj-lt"/>
              </a:rPr>
              <a:t>s</a:t>
            </a:r>
            <a:r>
              <a:rPr lang="en-US" sz="2400" dirty="0" smtClean="0">
                <a:solidFill>
                  <a:schemeClr val="accent5"/>
                </a:solidFill>
                <a:latin typeface="+mj-lt"/>
              </a:rPr>
              <a:t>-sparse gradient</a:t>
            </a:r>
            <a:r>
              <a:rPr lang="en-US" sz="2400" dirty="0" smtClean="0">
                <a:latin typeface="+mj-lt"/>
              </a:rPr>
              <a:t>, then </a:t>
            </a:r>
            <a:r>
              <a:rPr lang="en-US" sz="2400" b="1" dirty="0" smtClean="0">
                <a:latin typeface="+mj-lt"/>
              </a:rPr>
              <a:t>f</a:t>
            </a:r>
            <a:r>
              <a:rPr lang="en-US" sz="2400" dirty="0" smtClean="0">
                <a:latin typeface="+mj-lt"/>
              </a:rPr>
              <a:t> is the unique solution to (</a:t>
            </a:r>
            <a:r>
              <a:rPr lang="en-US" sz="2400" b="1" dirty="0" smtClean="0">
                <a:latin typeface="+mj-lt"/>
              </a:rPr>
              <a:t>TV</a:t>
            </a:r>
            <a:r>
              <a:rPr lang="en-US" sz="2400" dirty="0" smtClean="0">
                <a:latin typeface="+mj-lt"/>
              </a:rPr>
              <a:t>-min) with high probability provided the </a:t>
            </a:r>
            <a:r>
              <a:rPr lang="en-US" sz="2400" dirty="0" smtClean="0">
                <a:solidFill>
                  <a:schemeClr val="accent4"/>
                </a:solidFill>
                <a:latin typeface="+mj-lt"/>
              </a:rPr>
              <a:t>number of random</a:t>
            </a:r>
            <a:r>
              <a:rPr lang="en-US" sz="2400" baseline="30000" dirty="0" smtClean="0">
                <a:solidFill>
                  <a:schemeClr val="accent4"/>
                </a:solidFill>
                <a:latin typeface="+mj-lt"/>
              </a:rPr>
              <a:t>*</a:t>
            </a:r>
            <a:r>
              <a:rPr lang="en-US" sz="2400" dirty="0" smtClean="0">
                <a:solidFill>
                  <a:schemeClr val="accent4"/>
                </a:solidFill>
                <a:latin typeface="+mj-lt"/>
              </a:rPr>
              <a:t> Fourier samples </a:t>
            </a:r>
            <a:r>
              <a:rPr lang="en-US" sz="2400" b="1" dirty="0" smtClean="0">
                <a:solidFill>
                  <a:schemeClr val="accent4"/>
                </a:solidFill>
                <a:latin typeface="+mj-lt"/>
              </a:rPr>
              <a:t>m</a:t>
            </a:r>
            <a:r>
              <a:rPr lang="en-US" sz="2400" dirty="0" smtClean="0">
                <a:solidFill>
                  <a:schemeClr val="accent4"/>
                </a:solidFill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satisfies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2400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US" sz="2400" dirty="0" smtClean="0">
              <a:solidFill>
                <a:schemeClr val="accent5"/>
              </a:solidFill>
              <a:latin typeface="+mj-lt"/>
              <a:sym typeface="Wingdings" pitchFamily="2" charset="2"/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799" y="2743200"/>
            <a:ext cx="2969514" cy="3657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645" y="1023582"/>
            <a:ext cx="1300734" cy="2994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886200"/>
            <a:ext cx="2743200" cy="27432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57200" y="3461084"/>
            <a:ext cx="2973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>
                <a:solidFill>
                  <a:schemeClr val="accent4"/>
                </a:solidFill>
                <a:latin typeface="+mj-lt"/>
              </a:rPr>
              <a:t>* </a:t>
            </a:r>
            <a:r>
              <a:rPr lang="en-US" dirty="0" smtClean="0">
                <a:solidFill>
                  <a:schemeClr val="accent4"/>
                </a:solidFill>
                <a:latin typeface="+mj-lt"/>
              </a:rPr>
              <a:t>Variable density sampling</a:t>
            </a:r>
            <a:endParaRPr lang="en-US" dirty="0">
              <a:latin typeface="+mj-l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388620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5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200" dirty="0" smtClean="0"/>
              <a:t>Summary of </a:t>
            </a:r>
            <a:br>
              <a:rPr lang="en-US" sz="3200" dirty="0" smtClean="0"/>
            </a:br>
            <a:r>
              <a:rPr lang="en-US" sz="3200" dirty="0" smtClean="0">
                <a:latin typeface="Pokemon GB" pitchFamily="2" charset="0"/>
              </a:rPr>
              <a:t>DISCRETE PARADIGM</a:t>
            </a:r>
            <a:endParaRPr lang="en-US" sz="3200" dirty="0">
              <a:latin typeface="Pokemon GB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+mj-lt"/>
              </a:rPr>
              <a:t>Approximate </a:t>
            </a:r>
            <a:br>
              <a:rPr lang="en-US" sz="2800" dirty="0" smtClean="0">
                <a:latin typeface="+mj-lt"/>
              </a:rPr>
            </a:br>
            <a:endParaRPr lang="en-US" sz="2800" dirty="0" smtClean="0">
              <a:latin typeface="+mj-lt"/>
            </a:endParaRPr>
          </a:p>
          <a:p>
            <a:r>
              <a:rPr lang="en-US" sz="2800" dirty="0" smtClean="0">
                <a:solidFill>
                  <a:schemeClr val="accent5"/>
                </a:solidFill>
                <a:latin typeface="+mj-lt"/>
              </a:rPr>
              <a:t>Fully sampled: </a:t>
            </a:r>
            <a:r>
              <a:rPr lang="en-US" sz="2800" dirty="0" smtClean="0">
                <a:latin typeface="+mj-lt"/>
              </a:rPr>
              <a:t/>
            </a:r>
            <a:br>
              <a:rPr lang="en-US" sz="2800" dirty="0" smtClean="0">
                <a:latin typeface="+mj-lt"/>
              </a:rPr>
            </a:br>
            <a:r>
              <a:rPr lang="en-US" sz="2800" dirty="0" smtClean="0">
                <a:latin typeface="+mj-lt"/>
              </a:rPr>
              <a:t>Fast reconstruction by </a:t>
            </a:r>
            <a:br>
              <a:rPr lang="en-US" sz="2800" dirty="0" smtClean="0">
                <a:latin typeface="+mj-lt"/>
              </a:rPr>
            </a:br>
            <a:endParaRPr lang="en-US" sz="2800" dirty="0" smtClean="0">
              <a:latin typeface="+mj-lt"/>
            </a:endParaRPr>
          </a:p>
          <a:p>
            <a:r>
              <a:rPr lang="en-US" sz="2800" dirty="0" smtClean="0">
                <a:solidFill>
                  <a:schemeClr val="accent5"/>
                </a:solidFill>
                <a:latin typeface="+mj-lt"/>
              </a:rPr>
              <a:t>Under-sampled (</a:t>
            </a:r>
            <a:r>
              <a:rPr lang="en-US" sz="2800" i="1" dirty="0" smtClean="0">
                <a:solidFill>
                  <a:schemeClr val="accent5"/>
                </a:solidFill>
                <a:latin typeface="+mj-lt"/>
              </a:rPr>
              <a:t>Compressed sensing</a:t>
            </a:r>
            <a:r>
              <a:rPr lang="en-US" sz="2800" dirty="0" smtClean="0">
                <a:solidFill>
                  <a:schemeClr val="accent5"/>
                </a:solidFill>
                <a:latin typeface="+mj-lt"/>
              </a:rPr>
              <a:t>):</a:t>
            </a:r>
            <a:r>
              <a:rPr lang="en-US" sz="2800" dirty="0" smtClean="0">
                <a:latin typeface="+mj-lt"/>
              </a:rPr>
              <a:t/>
            </a:r>
            <a:br>
              <a:rPr lang="en-US" sz="2800" dirty="0" smtClean="0">
                <a:latin typeface="+mj-lt"/>
              </a:rPr>
            </a:br>
            <a:r>
              <a:rPr lang="en-US" sz="2800" dirty="0" smtClean="0">
                <a:latin typeface="+mj-lt"/>
              </a:rPr>
              <a:t>Exploit sparse models &amp; convex optimization</a:t>
            </a:r>
          </a:p>
          <a:p>
            <a:pPr lvl="1"/>
            <a:r>
              <a:rPr lang="en-US" dirty="0" smtClean="0">
                <a:latin typeface="+mj-lt"/>
              </a:rPr>
              <a:t>E.g. TV-minimization</a:t>
            </a:r>
          </a:p>
          <a:p>
            <a:pPr lvl="1"/>
            <a:r>
              <a:rPr lang="en-US" dirty="0" smtClean="0">
                <a:latin typeface="+mj-lt"/>
              </a:rPr>
              <a:t>Recovery guarantees 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579" y="1682885"/>
            <a:ext cx="2184273" cy="3291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740" y="2942082"/>
            <a:ext cx="1405890" cy="41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2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200" dirty="0" smtClean="0"/>
              <a:t>Summary of </a:t>
            </a:r>
            <a:br>
              <a:rPr lang="en-US" sz="3200" dirty="0" smtClean="0"/>
            </a:br>
            <a:r>
              <a:rPr lang="en-US" sz="3200" dirty="0" smtClean="0">
                <a:latin typeface="Pokemon GB" pitchFamily="2" charset="0"/>
              </a:rPr>
              <a:t>DISCRETE PARADIGM</a:t>
            </a:r>
            <a:endParaRPr lang="en-US" sz="3200" dirty="0">
              <a:latin typeface="Pokemon GB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+mj-lt"/>
              </a:rPr>
              <a:t>Approximate </a:t>
            </a:r>
            <a:br>
              <a:rPr lang="en-US" sz="2800" dirty="0" smtClean="0">
                <a:latin typeface="+mj-lt"/>
              </a:rPr>
            </a:br>
            <a:endParaRPr lang="en-US" sz="2800" dirty="0" smtClean="0">
              <a:latin typeface="+mj-lt"/>
            </a:endParaRPr>
          </a:p>
          <a:p>
            <a:r>
              <a:rPr lang="en-US" sz="2800" dirty="0" smtClean="0">
                <a:solidFill>
                  <a:schemeClr val="accent5"/>
                </a:solidFill>
                <a:latin typeface="+mj-lt"/>
              </a:rPr>
              <a:t>Fully sampled: </a:t>
            </a:r>
            <a:r>
              <a:rPr lang="en-US" sz="2800" dirty="0" smtClean="0">
                <a:latin typeface="+mj-lt"/>
              </a:rPr>
              <a:t/>
            </a:r>
            <a:br>
              <a:rPr lang="en-US" sz="2800" dirty="0" smtClean="0">
                <a:latin typeface="+mj-lt"/>
              </a:rPr>
            </a:br>
            <a:r>
              <a:rPr lang="en-US" sz="2800" dirty="0" smtClean="0">
                <a:latin typeface="+mj-lt"/>
              </a:rPr>
              <a:t>Fast reconstruction by </a:t>
            </a:r>
            <a:br>
              <a:rPr lang="en-US" sz="2800" dirty="0" smtClean="0">
                <a:latin typeface="+mj-lt"/>
              </a:rPr>
            </a:br>
            <a:endParaRPr lang="en-US" sz="2800" dirty="0" smtClean="0">
              <a:latin typeface="+mj-lt"/>
            </a:endParaRPr>
          </a:p>
          <a:p>
            <a:r>
              <a:rPr lang="en-US" sz="2800" dirty="0" smtClean="0">
                <a:solidFill>
                  <a:schemeClr val="accent5"/>
                </a:solidFill>
                <a:latin typeface="+mj-lt"/>
              </a:rPr>
              <a:t>Under-sampled (</a:t>
            </a:r>
            <a:r>
              <a:rPr lang="en-US" sz="2800" i="1" dirty="0" smtClean="0">
                <a:solidFill>
                  <a:schemeClr val="accent5"/>
                </a:solidFill>
                <a:latin typeface="+mj-lt"/>
              </a:rPr>
              <a:t>Compressed sensing</a:t>
            </a:r>
            <a:r>
              <a:rPr lang="en-US" sz="2800" dirty="0" smtClean="0">
                <a:solidFill>
                  <a:schemeClr val="accent5"/>
                </a:solidFill>
                <a:latin typeface="+mj-lt"/>
              </a:rPr>
              <a:t>):</a:t>
            </a:r>
            <a:r>
              <a:rPr lang="en-US" sz="2800" dirty="0" smtClean="0">
                <a:latin typeface="+mj-lt"/>
              </a:rPr>
              <a:t/>
            </a:r>
            <a:br>
              <a:rPr lang="en-US" sz="2800" dirty="0" smtClean="0">
                <a:latin typeface="+mj-lt"/>
              </a:rPr>
            </a:br>
            <a:r>
              <a:rPr lang="en-US" sz="2800" dirty="0" smtClean="0">
                <a:latin typeface="+mj-lt"/>
              </a:rPr>
              <a:t>Exploit sparse models &amp; convex optimization</a:t>
            </a:r>
          </a:p>
          <a:p>
            <a:pPr lvl="1"/>
            <a:r>
              <a:rPr lang="en-US" dirty="0" smtClean="0">
                <a:latin typeface="+mj-lt"/>
              </a:rPr>
              <a:t>E.g. TV-minimization</a:t>
            </a:r>
          </a:p>
          <a:p>
            <a:pPr lvl="1"/>
            <a:r>
              <a:rPr lang="en-US" dirty="0" smtClean="0">
                <a:latin typeface="+mj-lt"/>
              </a:rPr>
              <a:t>Recovery guarantees 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579" y="1682885"/>
            <a:ext cx="2184273" cy="3291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740" y="2942082"/>
            <a:ext cx="1405890" cy="418338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457200" y="1371600"/>
            <a:ext cx="5029200" cy="9144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8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051561"/>
            <a:ext cx="3169918" cy="237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4"/>
          <p:cNvSpPr txBox="1">
            <a:spLocks/>
          </p:cNvSpPr>
          <p:nvPr/>
        </p:nvSpPr>
        <p:spPr>
          <a:xfrm>
            <a:off x="457200" y="0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solidFill>
                  <a:srgbClr val="FF0000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Problem: 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The DFT Destroys Sparsity!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4438" y="753894"/>
            <a:ext cx="17764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Continuous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1028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051561"/>
            <a:ext cx="3169918" cy="237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4"/>
          <p:cNvSpPr txBox="1">
            <a:spLocks/>
          </p:cNvSpPr>
          <p:nvPr/>
        </p:nvSpPr>
        <p:spPr>
          <a:xfrm>
            <a:off x="457200" y="0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solidFill>
                  <a:srgbClr val="FF0000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Problem: 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The DFT Destroys Sparsity!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4438" y="753894"/>
            <a:ext cx="17764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Continuous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417" name="Straight Arrow Connector 416"/>
          <p:cNvCxnSpPr/>
          <p:nvPr/>
        </p:nvCxnSpPr>
        <p:spPr>
          <a:xfrm>
            <a:off x="1600200" y="3200400"/>
            <a:ext cx="0" cy="6858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768" y="3352800"/>
            <a:ext cx="277749" cy="336042"/>
          </a:xfrm>
          <a:prstGeom prst="rect">
            <a:avLst/>
          </a:prstGeom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3886200"/>
            <a:ext cx="2779295" cy="1955800"/>
          </a:xfrm>
          <a:prstGeom prst="rect">
            <a:avLst/>
          </a:prstGeom>
          <a:solidFill>
            <a:schemeClr val="bg2"/>
          </a:solidFill>
          <a:extLst/>
        </p:spPr>
      </p:pic>
      <p:sp>
        <p:nvSpPr>
          <p:cNvPr id="28" name="Rectangle 27"/>
          <p:cNvSpPr/>
          <p:nvPr/>
        </p:nvSpPr>
        <p:spPr>
          <a:xfrm>
            <a:off x="457200" y="5943600"/>
            <a:ext cx="24112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Exact Derivative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028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4800600" y="685800"/>
            <a:ext cx="4343400" cy="61722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051561"/>
            <a:ext cx="3169918" cy="237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4"/>
          <p:cNvSpPr txBox="1">
            <a:spLocks/>
          </p:cNvSpPr>
          <p:nvPr/>
        </p:nvSpPr>
        <p:spPr>
          <a:xfrm>
            <a:off x="457200" y="0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solidFill>
                  <a:srgbClr val="FF0000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Problem: 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The DFT Destroys Sparsity!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4438" y="753894"/>
            <a:ext cx="17764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Continuous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23" name="Picture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064" y="1658566"/>
            <a:ext cx="492621" cy="383598"/>
          </a:xfrm>
          <a:prstGeom prst="rect">
            <a:avLst/>
          </a:prstGeom>
        </p:spPr>
      </p:pic>
      <p:sp>
        <p:nvSpPr>
          <p:cNvPr id="370" name="Rectangle 369"/>
          <p:cNvSpPr/>
          <p:nvPr/>
        </p:nvSpPr>
        <p:spPr>
          <a:xfrm>
            <a:off x="6426875" y="870624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accent1"/>
                </a:solidFill>
                <a:latin typeface="Pokemon GB" pitchFamily="2" charset="0"/>
                <a:sym typeface="Wingdings" pitchFamily="2" charset="2"/>
              </a:rPr>
              <a:t>DISCRETE</a:t>
            </a:r>
            <a:endParaRPr lang="en-US" dirty="0">
              <a:solidFill>
                <a:schemeClr val="accent1"/>
              </a:solidFill>
              <a:latin typeface="Pokemon GB" pitchFamily="2" charset="0"/>
            </a:endParaRPr>
          </a:p>
        </p:txBody>
      </p:sp>
      <p:cxnSp>
        <p:nvCxnSpPr>
          <p:cNvPr id="374" name="Straight Arrow Connector 373"/>
          <p:cNvCxnSpPr/>
          <p:nvPr/>
        </p:nvCxnSpPr>
        <p:spPr>
          <a:xfrm>
            <a:off x="2874523" y="2286000"/>
            <a:ext cx="783077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45482" y="1051562"/>
            <a:ext cx="3169918" cy="237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1" name="Straight Arrow Connector 400"/>
          <p:cNvCxnSpPr/>
          <p:nvPr/>
        </p:nvCxnSpPr>
        <p:spPr>
          <a:xfrm>
            <a:off x="4800600" y="2286000"/>
            <a:ext cx="1011677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4" name="Rectangle 403"/>
          <p:cNvSpPr/>
          <p:nvPr/>
        </p:nvSpPr>
        <p:spPr>
          <a:xfrm>
            <a:off x="3657600" y="1828800"/>
            <a:ext cx="1143000" cy="9144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+mj-lt"/>
              </a:rPr>
              <a:t>Sample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10" name="Picture 40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605" y="1629383"/>
            <a:ext cx="1093470" cy="325374"/>
          </a:xfrm>
          <a:prstGeom prst="rect">
            <a:avLst/>
          </a:prstGeom>
        </p:spPr>
      </p:pic>
      <p:cxnSp>
        <p:nvCxnSpPr>
          <p:cNvPr id="417" name="Straight Arrow Connector 416"/>
          <p:cNvCxnSpPr/>
          <p:nvPr/>
        </p:nvCxnSpPr>
        <p:spPr>
          <a:xfrm>
            <a:off x="1600200" y="3200400"/>
            <a:ext cx="0" cy="6858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768" y="3352800"/>
            <a:ext cx="277749" cy="336042"/>
          </a:xfrm>
          <a:prstGeom prst="rect">
            <a:avLst/>
          </a:prstGeom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3886200"/>
            <a:ext cx="2779295" cy="1955800"/>
          </a:xfrm>
          <a:prstGeom prst="rect">
            <a:avLst/>
          </a:prstGeom>
          <a:solidFill>
            <a:schemeClr val="bg2"/>
          </a:solidFill>
          <a:extLst/>
        </p:spPr>
      </p:pic>
      <p:sp>
        <p:nvSpPr>
          <p:cNvPr id="28" name="Rectangle 27"/>
          <p:cNvSpPr/>
          <p:nvPr/>
        </p:nvSpPr>
        <p:spPr>
          <a:xfrm>
            <a:off x="457200" y="5943600"/>
            <a:ext cx="24112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Exact Derivative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894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4800600" y="685800"/>
            <a:ext cx="4343400" cy="61722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051561"/>
            <a:ext cx="3169918" cy="237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4"/>
          <p:cNvSpPr txBox="1">
            <a:spLocks/>
          </p:cNvSpPr>
          <p:nvPr/>
        </p:nvSpPr>
        <p:spPr>
          <a:xfrm>
            <a:off x="457200" y="0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solidFill>
                  <a:srgbClr val="FF0000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Problem: 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The DFT Destroys Sparsity!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4438" y="753894"/>
            <a:ext cx="17764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Continuous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23" name="Picture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064" y="1658566"/>
            <a:ext cx="492621" cy="383598"/>
          </a:xfrm>
          <a:prstGeom prst="rect">
            <a:avLst/>
          </a:prstGeom>
        </p:spPr>
      </p:pic>
      <p:sp>
        <p:nvSpPr>
          <p:cNvPr id="370" name="Rectangle 369"/>
          <p:cNvSpPr/>
          <p:nvPr/>
        </p:nvSpPr>
        <p:spPr>
          <a:xfrm>
            <a:off x="6426875" y="870624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accent1"/>
                </a:solidFill>
                <a:latin typeface="Pokemon GB" pitchFamily="2" charset="0"/>
                <a:sym typeface="Wingdings" pitchFamily="2" charset="2"/>
              </a:rPr>
              <a:t>DISCRETE</a:t>
            </a:r>
            <a:endParaRPr lang="en-US" dirty="0">
              <a:solidFill>
                <a:schemeClr val="accent1"/>
              </a:solidFill>
              <a:latin typeface="Pokemon GB" pitchFamily="2" charset="0"/>
            </a:endParaRPr>
          </a:p>
        </p:txBody>
      </p:sp>
      <p:cxnSp>
        <p:nvCxnSpPr>
          <p:cNvPr id="374" name="Straight Arrow Connector 373"/>
          <p:cNvCxnSpPr/>
          <p:nvPr/>
        </p:nvCxnSpPr>
        <p:spPr>
          <a:xfrm>
            <a:off x="2874523" y="2286000"/>
            <a:ext cx="783077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45482" y="1051562"/>
            <a:ext cx="3169918" cy="237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1" name="Straight Arrow Connector 400"/>
          <p:cNvCxnSpPr/>
          <p:nvPr/>
        </p:nvCxnSpPr>
        <p:spPr>
          <a:xfrm>
            <a:off x="4800600" y="2286000"/>
            <a:ext cx="1011677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4" name="Rectangle 403"/>
          <p:cNvSpPr/>
          <p:nvPr/>
        </p:nvSpPr>
        <p:spPr>
          <a:xfrm>
            <a:off x="3657600" y="1828800"/>
            <a:ext cx="1143000" cy="9144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+mj-lt"/>
              </a:rPr>
              <a:t>Sample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10" name="Picture 40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605" y="1629383"/>
            <a:ext cx="1093470" cy="325374"/>
          </a:xfrm>
          <a:prstGeom prst="rect">
            <a:avLst/>
          </a:prstGeom>
        </p:spPr>
      </p:pic>
      <p:cxnSp>
        <p:nvCxnSpPr>
          <p:cNvPr id="417" name="Straight Arrow Connector 416"/>
          <p:cNvCxnSpPr/>
          <p:nvPr/>
        </p:nvCxnSpPr>
        <p:spPr>
          <a:xfrm>
            <a:off x="1600200" y="3200400"/>
            <a:ext cx="0" cy="6858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768" y="3352800"/>
            <a:ext cx="277749" cy="336042"/>
          </a:xfrm>
          <a:prstGeom prst="rect">
            <a:avLst/>
          </a:prstGeom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3886200"/>
            <a:ext cx="2779295" cy="1955800"/>
          </a:xfrm>
          <a:prstGeom prst="rect">
            <a:avLst/>
          </a:prstGeom>
          <a:solidFill>
            <a:schemeClr val="bg2"/>
          </a:solidFill>
          <a:extLst/>
        </p:spPr>
      </p:pic>
      <p:sp>
        <p:nvSpPr>
          <p:cNvPr id="28" name="Rectangle 27"/>
          <p:cNvSpPr/>
          <p:nvPr/>
        </p:nvSpPr>
        <p:spPr>
          <a:xfrm>
            <a:off x="457200" y="5943600"/>
            <a:ext cx="24112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Exact Derivative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131324" y="3886200"/>
            <a:ext cx="22669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+mj-lt"/>
                <a:sym typeface="Wingdings" pitchFamily="2" charset="2"/>
              </a:rPr>
              <a:t>Gibb’s Ringing!</a:t>
            </a:r>
            <a:endParaRPr lang="en-US" sz="2400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7543800" y="2971800"/>
            <a:ext cx="685800" cy="914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6990347" y="2418348"/>
            <a:ext cx="6858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6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4800600" y="685800"/>
            <a:ext cx="4343400" cy="61722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051561"/>
            <a:ext cx="3169918" cy="237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4"/>
          <p:cNvSpPr txBox="1">
            <a:spLocks/>
          </p:cNvSpPr>
          <p:nvPr/>
        </p:nvSpPr>
        <p:spPr>
          <a:xfrm>
            <a:off x="457200" y="0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solidFill>
                  <a:srgbClr val="FF0000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Problem: 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The DFT Destroys Sparsity!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4438" y="753894"/>
            <a:ext cx="17764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Continuous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23" name="Picture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064" y="1658566"/>
            <a:ext cx="492621" cy="383598"/>
          </a:xfrm>
          <a:prstGeom prst="rect">
            <a:avLst/>
          </a:prstGeom>
        </p:spPr>
      </p:pic>
      <p:sp>
        <p:nvSpPr>
          <p:cNvPr id="370" name="Rectangle 369"/>
          <p:cNvSpPr/>
          <p:nvPr/>
        </p:nvSpPr>
        <p:spPr>
          <a:xfrm>
            <a:off x="6426875" y="870624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accent1"/>
                </a:solidFill>
                <a:latin typeface="Pokemon GB" pitchFamily="2" charset="0"/>
                <a:sym typeface="Wingdings" pitchFamily="2" charset="2"/>
              </a:rPr>
              <a:t>DISCRETE</a:t>
            </a:r>
            <a:endParaRPr lang="en-US" dirty="0">
              <a:solidFill>
                <a:schemeClr val="accent1"/>
              </a:solidFill>
              <a:latin typeface="Pokemon GB" pitchFamily="2" charset="0"/>
            </a:endParaRPr>
          </a:p>
        </p:txBody>
      </p:sp>
      <p:cxnSp>
        <p:nvCxnSpPr>
          <p:cNvPr id="374" name="Straight Arrow Connector 373"/>
          <p:cNvCxnSpPr/>
          <p:nvPr/>
        </p:nvCxnSpPr>
        <p:spPr>
          <a:xfrm>
            <a:off x="2874523" y="2286000"/>
            <a:ext cx="783077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9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45482" y="1051562"/>
            <a:ext cx="3169918" cy="237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50832" y="3657600"/>
            <a:ext cx="3429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1" name="Straight Arrow Connector 400"/>
          <p:cNvCxnSpPr/>
          <p:nvPr/>
        </p:nvCxnSpPr>
        <p:spPr>
          <a:xfrm>
            <a:off x="4800600" y="2286000"/>
            <a:ext cx="1011677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4" name="Rectangle 403"/>
          <p:cNvSpPr/>
          <p:nvPr/>
        </p:nvSpPr>
        <p:spPr>
          <a:xfrm>
            <a:off x="3657600" y="1828800"/>
            <a:ext cx="1143000" cy="9144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+mj-lt"/>
              </a:rPr>
              <a:t>Sample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10" name="Picture 40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605" y="1629383"/>
            <a:ext cx="1093470" cy="325374"/>
          </a:xfrm>
          <a:prstGeom prst="rect">
            <a:avLst/>
          </a:prstGeom>
        </p:spPr>
      </p:pic>
      <p:sp>
        <p:nvSpPr>
          <p:cNvPr id="412" name="Rectangle 411"/>
          <p:cNvSpPr/>
          <p:nvPr/>
        </p:nvSpPr>
        <p:spPr>
          <a:xfrm>
            <a:off x="5257800" y="6172200"/>
            <a:ext cx="36728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1"/>
                </a:solidFill>
                <a:latin typeface="Pokemon GB" pitchFamily="2" charset="0"/>
                <a:sym typeface="Wingdings" pitchFamily="2" charset="2"/>
              </a:rPr>
              <a:t>FINITE DIFFERENCE</a:t>
            </a:r>
            <a:endParaRPr lang="en-US" sz="1600" dirty="0">
              <a:solidFill>
                <a:schemeClr val="accent1"/>
              </a:solidFill>
              <a:latin typeface="Pokemon GB" pitchFamily="2" charset="0"/>
            </a:endParaRPr>
          </a:p>
        </p:txBody>
      </p:sp>
      <p:cxnSp>
        <p:nvCxnSpPr>
          <p:cNvPr id="417" name="Straight Arrow Connector 416"/>
          <p:cNvCxnSpPr/>
          <p:nvPr/>
        </p:nvCxnSpPr>
        <p:spPr>
          <a:xfrm>
            <a:off x="1600200" y="3200400"/>
            <a:ext cx="0" cy="6858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768" y="3352800"/>
            <a:ext cx="277749" cy="336042"/>
          </a:xfrm>
          <a:prstGeom prst="rect">
            <a:avLst/>
          </a:prstGeom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3886200"/>
            <a:ext cx="2779295" cy="1955800"/>
          </a:xfrm>
          <a:prstGeom prst="rect">
            <a:avLst/>
          </a:prstGeom>
          <a:solidFill>
            <a:schemeClr val="bg2"/>
          </a:solidFill>
          <a:extLst/>
        </p:spPr>
      </p:pic>
      <p:cxnSp>
        <p:nvCxnSpPr>
          <p:cNvPr id="24" name="Straight Arrow Connector 23"/>
          <p:cNvCxnSpPr/>
          <p:nvPr/>
        </p:nvCxnSpPr>
        <p:spPr>
          <a:xfrm>
            <a:off x="7399421" y="3236494"/>
            <a:ext cx="0" cy="64970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35" y="3327970"/>
            <a:ext cx="294894" cy="315468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57200" y="5943600"/>
            <a:ext cx="24112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Exact Derivative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556986" y="5325978"/>
            <a:ext cx="18101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+mj-lt"/>
                <a:sym typeface="Wingdings" pitchFamily="2" charset="2"/>
              </a:rPr>
              <a:t>Not Sparse!</a:t>
            </a:r>
            <a:endParaRPr lang="en-US" sz="24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793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43200" y="1371600"/>
            <a:ext cx="3048000" cy="2438400"/>
          </a:xfrm>
          <a:prstGeom prst="rect">
            <a:avLst/>
          </a:prstGeom>
        </p:spPr>
      </p:pic>
      <p:sp>
        <p:nvSpPr>
          <p:cNvPr id="5" name="Title 4"/>
          <p:cNvSpPr txBox="1">
            <a:spLocks/>
          </p:cNvSpPr>
          <p:nvPr/>
        </p:nvSpPr>
        <p:spPr>
          <a:xfrm>
            <a:off x="457200" y="228600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Motivation: MRI Reconstruction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351" name="Rectangle 350"/>
          <p:cNvSpPr/>
          <p:nvPr/>
        </p:nvSpPr>
        <p:spPr>
          <a:xfrm>
            <a:off x="544064" y="3657600"/>
            <a:ext cx="7914135" cy="13716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2" name="Content Placeholder 2"/>
          <p:cNvSpPr>
            <a:spLocks noGrp="1"/>
          </p:cNvSpPr>
          <p:nvPr>
            <p:ph idx="1"/>
          </p:nvPr>
        </p:nvSpPr>
        <p:spPr>
          <a:xfrm>
            <a:off x="228600" y="3697676"/>
            <a:ext cx="9230865" cy="1292662"/>
          </a:xfrm>
        </p:spPr>
        <p:txBody>
          <a:bodyPr wrap="square" tIns="91440" bIns="91440">
            <a:sp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en-US" sz="2400" dirty="0" smtClean="0">
                <a:solidFill>
                  <a:schemeClr val="accent5"/>
                </a:solidFill>
                <a:latin typeface="+mj-lt"/>
              </a:rPr>
              <a:t>Main Problem: </a:t>
            </a:r>
            <a:r>
              <a:rPr lang="en-US" sz="2400" dirty="0" smtClean="0">
                <a:latin typeface="+mj-lt"/>
              </a:rPr>
              <a:t/>
            </a:r>
            <a:br>
              <a:rPr lang="en-US" sz="2400" dirty="0" smtClean="0">
                <a:latin typeface="+mj-lt"/>
              </a:rPr>
            </a:br>
            <a:r>
              <a:rPr lang="en-US" sz="2400" dirty="0" smtClean="0">
                <a:latin typeface="+mj-lt"/>
              </a:rPr>
              <a:t>Reconstruct image from Fourier domain samples</a:t>
            </a:r>
          </a:p>
        </p:txBody>
      </p:sp>
      <p:pic>
        <p:nvPicPr>
          <p:cNvPr id="35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925" y="1063125"/>
            <a:ext cx="2137275" cy="213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5" name="Picture 2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20925" y="1063125"/>
            <a:ext cx="2137275" cy="2137275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6" name="Straight Arrow Connector 355"/>
          <p:cNvCxnSpPr/>
          <p:nvPr/>
        </p:nvCxnSpPr>
        <p:spPr>
          <a:xfrm>
            <a:off x="2743200" y="2434725"/>
            <a:ext cx="914400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7" name="Picture 3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063125"/>
            <a:ext cx="492621" cy="383598"/>
          </a:xfrm>
          <a:prstGeom prst="rect">
            <a:avLst/>
          </a:prstGeom>
        </p:spPr>
      </p:pic>
      <p:grpSp>
        <p:nvGrpSpPr>
          <p:cNvPr id="358" name="Group 357"/>
          <p:cNvGrpSpPr/>
          <p:nvPr/>
        </p:nvGrpSpPr>
        <p:grpSpPr>
          <a:xfrm>
            <a:off x="6549525" y="1291725"/>
            <a:ext cx="1641268" cy="1644499"/>
            <a:chOff x="868681" y="634591"/>
            <a:chExt cx="2788919" cy="2794409"/>
          </a:xfrm>
          <a:solidFill>
            <a:schemeClr val="bg1">
              <a:lumMod val="10000"/>
            </a:schemeClr>
          </a:solidFill>
        </p:grpSpPr>
        <p:sp>
          <p:nvSpPr>
            <p:cNvPr id="359" name="Oval 358"/>
            <p:cNvSpPr/>
            <p:nvPr/>
          </p:nvSpPr>
          <p:spPr>
            <a:xfrm>
              <a:off x="868681" y="6428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/>
            <p:cNvSpPr/>
            <p:nvPr/>
          </p:nvSpPr>
          <p:spPr>
            <a:xfrm>
              <a:off x="10972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/>
            <p:cNvSpPr/>
            <p:nvPr/>
          </p:nvSpPr>
          <p:spPr>
            <a:xfrm>
              <a:off x="13258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/>
            <p:cNvSpPr/>
            <p:nvPr/>
          </p:nvSpPr>
          <p:spPr>
            <a:xfrm>
              <a:off x="15544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/>
            <p:cNvSpPr/>
            <p:nvPr/>
          </p:nvSpPr>
          <p:spPr>
            <a:xfrm>
              <a:off x="17830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/>
            <p:cNvSpPr/>
            <p:nvPr/>
          </p:nvSpPr>
          <p:spPr>
            <a:xfrm>
              <a:off x="20116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/>
            <p:cNvSpPr/>
            <p:nvPr/>
          </p:nvSpPr>
          <p:spPr>
            <a:xfrm>
              <a:off x="22402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/>
            <p:cNvSpPr/>
            <p:nvPr/>
          </p:nvSpPr>
          <p:spPr>
            <a:xfrm>
              <a:off x="24688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/>
            <p:nvPr/>
          </p:nvSpPr>
          <p:spPr>
            <a:xfrm>
              <a:off x="26974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/>
          </p:nvSpPr>
          <p:spPr>
            <a:xfrm>
              <a:off x="29260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/>
          </p:nvSpPr>
          <p:spPr>
            <a:xfrm>
              <a:off x="31546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/>
            <p:cNvSpPr/>
            <p:nvPr/>
          </p:nvSpPr>
          <p:spPr>
            <a:xfrm>
              <a:off x="33832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/>
            <p:cNvSpPr/>
            <p:nvPr/>
          </p:nvSpPr>
          <p:spPr>
            <a:xfrm>
              <a:off x="36118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/>
            <p:cNvSpPr/>
            <p:nvPr/>
          </p:nvSpPr>
          <p:spPr>
            <a:xfrm>
              <a:off x="868681" y="868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/>
            <p:cNvSpPr/>
            <p:nvPr/>
          </p:nvSpPr>
          <p:spPr>
            <a:xfrm>
              <a:off x="10972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/>
            <p:cNvSpPr/>
            <p:nvPr/>
          </p:nvSpPr>
          <p:spPr>
            <a:xfrm>
              <a:off x="13258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/>
            <p:cNvSpPr/>
            <p:nvPr/>
          </p:nvSpPr>
          <p:spPr>
            <a:xfrm>
              <a:off x="15544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/>
            <p:cNvSpPr/>
            <p:nvPr/>
          </p:nvSpPr>
          <p:spPr>
            <a:xfrm>
              <a:off x="17830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/>
            <p:cNvSpPr/>
            <p:nvPr/>
          </p:nvSpPr>
          <p:spPr>
            <a:xfrm>
              <a:off x="20116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/>
            <p:cNvSpPr/>
            <p:nvPr/>
          </p:nvSpPr>
          <p:spPr>
            <a:xfrm>
              <a:off x="22402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/>
            <p:cNvSpPr/>
            <p:nvPr/>
          </p:nvSpPr>
          <p:spPr>
            <a:xfrm>
              <a:off x="2468881" y="860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/>
            <p:cNvSpPr/>
            <p:nvPr/>
          </p:nvSpPr>
          <p:spPr>
            <a:xfrm>
              <a:off x="26974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/>
            <p:cNvSpPr/>
            <p:nvPr/>
          </p:nvSpPr>
          <p:spPr>
            <a:xfrm>
              <a:off x="29260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/>
            <p:cNvSpPr/>
            <p:nvPr/>
          </p:nvSpPr>
          <p:spPr>
            <a:xfrm>
              <a:off x="31546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/>
            <p:cNvSpPr/>
            <p:nvPr/>
          </p:nvSpPr>
          <p:spPr>
            <a:xfrm>
              <a:off x="3383281" y="860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/>
            <p:cNvSpPr/>
            <p:nvPr/>
          </p:nvSpPr>
          <p:spPr>
            <a:xfrm>
              <a:off x="36118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/>
            <p:cNvSpPr/>
            <p:nvPr/>
          </p:nvSpPr>
          <p:spPr>
            <a:xfrm>
              <a:off x="868681" y="11000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/>
            <p:cNvSpPr/>
            <p:nvPr/>
          </p:nvSpPr>
          <p:spPr>
            <a:xfrm>
              <a:off x="10972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9" name="Oval 728"/>
            <p:cNvSpPr/>
            <p:nvPr/>
          </p:nvSpPr>
          <p:spPr>
            <a:xfrm>
              <a:off x="13258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0" name="Oval 729"/>
            <p:cNvSpPr/>
            <p:nvPr/>
          </p:nvSpPr>
          <p:spPr>
            <a:xfrm>
              <a:off x="15544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/>
            <p:cNvSpPr/>
            <p:nvPr/>
          </p:nvSpPr>
          <p:spPr>
            <a:xfrm>
              <a:off x="17830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/>
            <p:cNvSpPr/>
            <p:nvPr/>
          </p:nvSpPr>
          <p:spPr>
            <a:xfrm>
              <a:off x="2011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/>
            <p:cNvSpPr/>
            <p:nvPr/>
          </p:nvSpPr>
          <p:spPr>
            <a:xfrm>
              <a:off x="22402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/>
            <p:cNvSpPr/>
            <p:nvPr/>
          </p:nvSpPr>
          <p:spPr>
            <a:xfrm>
              <a:off x="2468881" y="1091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/>
            <p:cNvSpPr/>
            <p:nvPr/>
          </p:nvSpPr>
          <p:spPr>
            <a:xfrm>
              <a:off x="26974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/>
            <p:cNvSpPr/>
            <p:nvPr/>
          </p:nvSpPr>
          <p:spPr>
            <a:xfrm>
              <a:off x="29260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/>
            <p:cNvSpPr/>
            <p:nvPr/>
          </p:nvSpPr>
          <p:spPr>
            <a:xfrm>
              <a:off x="3154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/>
            <p:cNvSpPr/>
            <p:nvPr/>
          </p:nvSpPr>
          <p:spPr>
            <a:xfrm>
              <a:off x="3383281" y="1091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/>
            <p:cNvSpPr/>
            <p:nvPr/>
          </p:nvSpPr>
          <p:spPr>
            <a:xfrm>
              <a:off x="36118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/>
            <p:cNvSpPr/>
            <p:nvPr/>
          </p:nvSpPr>
          <p:spPr>
            <a:xfrm>
              <a:off x="868681" y="1325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/>
            <p:cNvSpPr/>
            <p:nvPr/>
          </p:nvSpPr>
          <p:spPr>
            <a:xfrm>
              <a:off x="10972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/>
            <p:cNvSpPr/>
            <p:nvPr/>
          </p:nvSpPr>
          <p:spPr>
            <a:xfrm>
              <a:off x="13258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/>
            <p:cNvSpPr/>
            <p:nvPr/>
          </p:nvSpPr>
          <p:spPr>
            <a:xfrm>
              <a:off x="15544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/>
            <p:cNvSpPr/>
            <p:nvPr/>
          </p:nvSpPr>
          <p:spPr>
            <a:xfrm>
              <a:off x="17830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/>
            <p:cNvSpPr/>
            <p:nvPr/>
          </p:nvSpPr>
          <p:spPr>
            <a:xfrm>
              <a:off x="20116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/>
            <p:cNvSpPr/>
            <p:nvPr/>
          </p:nvSpPr>
          <p:spPr>
            <a:xfrm>
              <a:off x="22402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/>
            <p:cNvSpPr/>
            <p:nvPr/>
          </p:nvSpPr>
          <p:spPr>
            <a:xfrm>
              <a:off x="2468881" y="13176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/>
            <p:cNvSpPr/>
            <p:nvPr/>
          </p:nvSpPr>
          <p:spPr>
            <a:xfrm>
              <a:off x="26974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/>
            <p:cNvSpPr/>
            <p:nvPr/>
          </p:nvSpPr>
          <p:spPr>
            <a:xfrm>
              <a:off x="29260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0" name="Oval 749"/>
            <p:cNvSpPr/>
            <p:nvPr/>
          </p:nvSpPr>
          <p:spPr>
            <a:xfrm>
              <a:off x="31546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1" name="Oval 750"/>
            <p:cNvSpPr/>
            <p:nvPr/>
          </p:nvSpPr>
          <p:spPr>
            <a:xfrm>
              <a:off x="3383281" y="13176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/>
            <p:cNvSpPr/>
            <p:nvPr/>
          </p:nvSpPr>
          <p:spPr>
            <a:xfrm>
              <a:off x="36118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/>
            <p:cNvSpPr/>
            <p:nvPr/>
          </p:nvSpPr>
          <p:spPr>
            <a:xfrm>
              <a:off x="868681" y="15572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/>
            <p:cNvSpPr/>
            <p:nvPr/>
          </p:nvSpPr>
          <p:spPr>
            <a:xfrm>
              <a:off x="10972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/>
            <p:cNvSpPr/>
            <p:nvPr/>
          </p:nvSpPr>
          <p:spPr>
            <a:xfrm>
              <a:off x="13258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/>
            <p:cNvSpPr/>
            <p:nvPr/>
          </p:nvSpPr>
          <p:spPr>
            <a:xfrm>
              <a:off x="15544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/>
            <p:cNvSpPr/>
            <p:nvPr/>
          </p:nvSpPr>
          <p:spPr>
            <a:xfrm>
              <a:off x="17830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/>
            <p:cNvSpPr/>
            <p:nvPr/>
          </p:nvSpPr>
          <p:spPr>
            <a:xfrm>
              <a:off x="2011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/>
            <p:cNvSpPr/>
            <p:nvPr/>
          </p:nvSpPr>
          <p:spPr>
            <a:xfrm>
              <a:off x="22402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/>
            <p:cNvSpPr/>
            <p:nvPr/>
          </p:nvSpPr>
          <p:spPr>
            <a:xfrm>
              <a:off x="24688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/>
            <p:cNvSpPr/>
            <p:nvPr/>
          </p:nvSpPr>
          <p:spPr>
            <a:xfrm>
              <a:off x="26974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/>
            <p:cNvSpPr/>
            <p:nvPr/>
          </p:nvSpPr>
          <p:spPr>
            <a:xfrm>
              <a:off x="29260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/>
            <p:cNvSpPr/>
            <p:nvPr/>
          </p:nvSpPr>
          <p:spPr>
            <a:xfrm>
              <a:off x="3154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/>
            <p:cNvSpPr/>
            <p:nvPr/>
          </p:nvSpPr>
          <p:spPr>
            <a:xfrm>
              <a:off x="33832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/>
            <p:cNvSpPr/>
            <p:nvPr/>
          </p:nvSpPr>
          <p:spPr>
            <a:xfrm>
              <a:off x="36118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/>
            <p:cNvSpPr/>
            <p:nvPr/>
          </p:nvSpPr>
          <p:spPr>
            <a:xfrm>
              <a:off x="868681" y="1783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/>
            <p:cNvSpPr/>
            <p:nvPr/>
          </p:nvSpPr>
          <p:spPr>
            <a:xfrm>
              <a:off x="10972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/>
            <p:cNvSpPr/>
            <p:nvPr/>
          </p:nvSpPr>
          <p:spPr>
            <a:xfrm>
              <a:off x="13258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/>
            <p:cNvSpPr/>
            <p:nvPr/>
          </p:nvSpPr>
          <p:spPr>
            <a:xfrm>
              <a:off x="15544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/>
            <p:cNvSpPr/>
            <p:nvPr/>
          </p:nvSpPr>
          <p:spPr>
            <a:xfrm>
              <a:off x="17830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1" name="Oval 770"/>
            <p:cNvSpPr/>
            <p:nvPr/>
          </p:nvSpPr>
          <p:spPr>
            <a:xfrm>
              <a:off x="2011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2" name="Oval 771"/>
            <p:cNvSpPr/>
            <p:nvPr/>
          </p:nvSpPr>
          <p:spPr>
            <a:xfrm>
              <a:off x="22402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3" name="Oval 772"/>
            <p:cNvSpPr/>
            <p:nvPr/>
          </p:nvSpPr>
          <p:spPr>
            <a:xfrm>
              <a:off x="24688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4" name="Oval 773"/>
            <p:cNvSpPr/>
            <p:nvPr/>
          </p:nvSpPr>
          <p:spPr>
            <a:xfrm>
              <a:off x="26974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5" name="Oval 774"/>
            <p:cNvSpPr/>
            <p:nvPr/>
          </p:nvSpPr>
          <p:spPr>
            <a:xfrm>
              <a:off x="29260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6" name="Oval 775"/>
            <p:cNvSpPr/>
            <p:nvPr/>
          </p:nvSpPr>
          <p:spPr>
            <a:xfrm>
              <a:off x="3154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7" name="Oval 776"/>
            <p:cNvSpPr/>
            <p:nvPr/>
          </p:nvSpPr>
          <p:spPr>
            <a:xfrm>
              <a:off x="33832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8" name="Oval 777"/>
            <p:cNvSpPr/>
            <p:nvPr/>
          </p:nvSpPr>
          <p:spPr>
            <a:xfrm>
              <a:off x="36118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9" name="Oval 778"/>
            <p:cNvSpPr/>
            <p:nvPr/>
          </p:nvSpPr>
          <p:spPr>
            <a:xfrm>
              <a:off x="868681" y="20144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0" name="Oval 779"/>
            <p:cNvSpPr/>
            <p:nvPr/>
          </p:nvSpPr>
          <p:spPr>
            <a:xfrm>
              <a:off x="10972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1" name="Oval 780"/>
            <p:cNvSpPr/>
            <p:nvPr/>
          </p:nvSpPr>
          <p:spPr>
            <a:xfrm>
              <a:off x="13258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2" name="Oval 781"/>
            <p:cNvSpPr/>
            <p:nvPr/>
          </p:nvSpPr>
          <p:spPr>
            <a:xfrm>
              <a:off x="15544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3" name="Oval 782"/>
            <p:cNvSpPr/>
            <p:nvPr/>
          </p:nvSpPr>
          <p:spPr>
            <a:xfrm>
              <a:off x="17830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4" name="Oval 783"/>
            <p:cNvSpPr/>
            <p:nvPr/>
          </p:nvSpPr>
          <p:spPr>
            <a:xfrm>
              <a:off x="2011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5" name="Oval 784"/>
            <p:cNvSpPr/>
            <p:nvPr/>
          </p:nvSpPr>
          <p:spPr>
            <a:xfrm>
              <a:off x="22402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6" name="Oval 785"/>
            <p:cNvSpPr/>
            <p:nvPr/>
          </p:nvSpPr>
          <p:spPr>
            <a:xfrm>
              <a:off x="2468881" y="2006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7" name="Oval 786"/>
            <p:cNvSpPr/>
            <p:nvPr/>
          </p:nvSpPr>
          <p:spPr>
            <a:xfrm>
              <a:off x="26974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8" name="Oval 787"/>
            <p:cNvSpPr/>
            <p:nvPr/>
          </p:nvSpPr>
          <p:spPr>
            <a:xfrm>
              <a:off x="29260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9" name="Oval 788"/>
            <p:cNvSpPr/>
            <p:nvPr/>
          </p:nvSpPr>
          <p:spPr>
            <a:xfrm>
              <a:off x="3154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0" name="Oval 789"/>
            <p:cNvSpPr/>
            <p:nvPr/>
          </p:nvSpPr>
          <p:spPr>
            <a:xfrm>
              <a:off x="3383281" y="2006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1" name="Oval 790"/>
            <p:cNvSpPr/>
            <p:nvPr/>
          </p:nvSpPr>
          <p:spPr>
            <a:xfrm>
              <a:off x="36118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2" name="Oval 791"/>
            <p:cNvSpPr/>
            <p:nvPr/>
          </p:nvSpPr>
          <p:spPr>
            <a:xfrm>
              <a:off x="868681" y="2240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3" name="Oval 792"/>
            <p:cNvSpPr/>
            <p:nvPr/>
          </p:nvSpPr>
          <p:spPr>
            <a:xfrm>
              <a:off x="10972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4" name="Oval 793"/>
            <p:cNvSpPr/>
            <p:nvPr/>
          </p:nvSpPr>
          <p:spPr>
            <a:xfrm>
              <a:off x="13258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5" name="Oval 794"/>
            <p:cNvSpPr/>
            <p:nvPr/>
          </p:nvSpPr>
          <p:spPr>
            <a:xfrm>
              <a:off x="15544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6" name="Oval 795"/>
            <p:cNvSpPr/>
            <p:nvPr/>
          </p:nvSpPr>
          <p:spPr>
            <a:xfrm>
              <a:off x="17830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7" name="Oval 796"/>
            <p:cNvSpPr/>
            <p:nvPr/>
          </p:nvSpPr>
          <p:spPr>
            <a:xfrm>
              <a:off x="2011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8" name="Oval 797"/>
            <p:cNvSpPr/>
            <p:nvPr/>
          </p:nvSpPr>
          <p:spPr>
            <a:xfrm>
              <a:off x="22402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9" name="Oval 798"/>
            <p:cNvSpPr/>
            <p:nvPr/>
          </p:nvSpPr>
          <p:spPr>
            <a:xfrm>
              <a:off x="24688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0" name="Oval 799"/>
            <p:cNvSpPr/>
            <p:nvPr/>
          </p:nvSpPr>
          <p:spPr>
            <a:xfrm>
              <a:off x="26974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1" name="Oval 800"/>
            <p:cNvSpPr/>
            <p:nvPr/>
          </p:nvSpPr>
          <p:spPr>
            <a:xfrm>
              <a:off x="29260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2" name="Oval 801"/>
            <p:cNvSpPr/>
            <p:nvPr/>
          </p:nvSpPr>
          <p:spPr>
            <a:xfrm>
              <a:off x="3154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3" name="Oval 802"/>
            <p:cNvSpPr/>
            <p:nvPr/>
          </p:nvSpPr>
          <p:spPr>
            <a:xfrm>
              <a:off x="33832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4" name="Oval 803"/>
            <p:cNvSpPr/>
            <p:nvPr/>
          </p:nvSpPr>
          <p:spPr>
            <a:xfrm>
              <a:off x="36118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5" name="Oval 804"/>
            <p:cNvSpPr/>
            <p:nvPr/>
          </p:nvSpPr>
          <p:spPr>
            <a:xfrm>
              <a:off x="868681" y="24716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6" name="Oval 805"/>
            <p:cNvSpPr/>
            <p:nvPr/>
          </p:nvSpPr>
          <p:spPr>
            <a:xfrm>
              <a:off x="10972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7" name="Oval 806"/>
            <p:cNvSpPr/>
            <p:nvPr/>
          </p:nvSpPr>
          <p:spPr>
            <a:xfrm>
              <a:off x="13258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8" name="Oval 807"/>
            <p:cNvSpPr/>
            <p:nvPr/>
          </p:nvSpPr>
          <p:spPr>
            <a:xfrm>
              <a:off x="15544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9" name="Oval 808"/>
            <p:cNvSpPr/>
            <p:nvPr/>
          </p:nvSpPr>
          <p:spPr>
            <a:xfrm>
              <a:off x="17830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0" name="Oval 809"/>
            <p:cNvSpPr/>
            <p:nvPr/>
          </p:nvSpPr>
          <p:spPr>
            <a:xfrm>
              <a:off x="2011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1" name="Oval 810"/>
            <p:cNvSpPr/>
            <p:nvPr/>
          </p:nvSpPr>
          <p:spPr>
            <a:xfrm>
              <a:off x="22402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2" name="Oval 811"/>
            <p:cNvSpPr/>
            <p:nvPr/>
          </p:nvSpPr>
          <p:spPr>
            <a:xfrm>
              <a:off x="24688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3" name="Oval 812"/>
            <p:cNvSpPr/>
            <p:nvPr/>
          </p:nvSpPr>
          <p:spPr>
            <a:xfrm>
              <a:off x="26974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4" name="Oval 813"/>
            <p:cNvSpPr/>
            <p:nvPr/>
          </p:nvSpPr>
          <p:spPr>
            <a:xfrm>
              <a:off x="29260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5" name="Oval 814"/>
            <p:cNvSpPr/>
            <p:nvPr/>
          </p:nvSpPr>
          <p:spPr>
            <a:xfrm>
              <a:off x="3154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6" name="Oval 815"/>
            <p:cNvSpPr/>
            <p:nvPr/>
          </p:nvSpPr>
          <p:spPr>
            <a:xfrm>
              <a:off x="33832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7" name="Oval 816"/>
            <p:cNvSpPr/>
            <p:nvPr/>
          </p:nvSpPr>
          <p:spPr>
            <a:xfrm>
              <a:off x="36118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8" name="Oval 817"/>
            <p:cNvSpPr/>
            <p:nvPr/>
          </p:nvSpPr>
          <p:spPr>
            <a:xfrm>
              <a:off x="868681" y="2697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9" name="Oval 818"/>
            <p:cNvSpPr/>
            <p:nvPr/>
          </p:nvSpPr>
          <p:spPr>
            <a:xfrm>
              <a:off x="10972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0" name="Oval 819"/>
            <p:cNvSpPr/>
            <p:nvPr/>
          </p:nvSpPr>
          <p:spPr>
            <a:xfrm>
              <a:off x="13258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1" name="Oval 820"/>
            <p:cNvSpPr/>
            <p:nvPr/>
          </p:nvSpPr>
          <p:spPr>
            <a:xfrm>
              <a:off x="15544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2" name="Oval 821"/>
            <p:cNvSpPr/>
            <p:nvPr/>
          </p:nvSpPr>
          <p:spPr>
            <a:xfrm>
              <a:off x="17830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3" name="Oval 822"/>
            <p:cNvSpPr/>
            <p:nvPr/>
          </p:nvSpPr>
          <p:spPr>
            <a:xfrm>
              <a:off x="20116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4" name="Oval 823"/>
            <p:cNvSpPr/>
            <p:nvPr/>
          </p:nvSpPr>
          <p:spPr>
            <a:xfrm>
              <a:off x="22402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5" name="Oval 824"/>
            <p:cNvSpPr/>
            <p:nvPr/>
          </p:nvSpPr>
          <p:spPr>
            <a:xfrm>
              <a:off x="24688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6" name="Oval 825"/>
            <p:cNvSpPr/>
            <p:nvPr/>
          </p:nvSpPr>
          <p:spPr>
            <a:xfrm>
              <a:off x="26974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7" name="Oval 826"/>
            <p:cNvSpPr/>
            <p:nvPr/>
          </p:nvSpPr>
          <p:spPr>
            <a:xfrm>
              <a:off x="29260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8" name="Oval 827"/>
            <p:cNvSpPr/>
            <p:nvPr/>
          </p:nvSpPr>
          <p:spPr>
            <a:xfrm>
              <a:off x="31546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9" name="Oval 828"/>
            <p:cNvSpPr/>
            <p:nvPr/>
          </p:nvSpPr>
          <p:spPr>
            <a:xfrm>
              <a:off x="33832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0" name="Oval 829"/>
            <p:cNvSpPr/>
            <p:nvPr/>
          </p:nvSpPr>
          <p:spPr>
            <a:xfrm>
              <a:off x="36118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1" name="Oval 830"/>
            <p:cNvSpPr/>
            <p:nvPr/>
          </p:nvSpPr>
          <p:spPr>
            <a:xfrm>
              <a:off x="868681" y="29288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2" name="Oval 831"/>
            <p:cNvSpPr/>
            <p:nvPr/>
          </p:nvSpPr>
          <p:spPr>
            <a:xfrm>
              <a:off x="10972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3" name="Oval 832"/>
            <p:cNvSpPr/>
            <p:nvPr/>
          </p:nvSpPr>
          <p:spPr>
            <a:xfrm>
              <a:off x="13258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4" name="Oval 833"/>
            <p:cNvSpPr/>
            <p:nvPr/>
          </p:nvSpPr>
          <p:spPr>
            <a:xfrm>
              <a:off x="15544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/>
            <p:cNvSpPr/>
            <p:nvPr/>
          </p:nvSpPr>
          <p:spPr>
            <a:xfrm>
              <a:off x="17830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/>
            <p:cNvSpPr/>
            <p:nvPr/>
          </p:nvSpPr>
          <p:spPr>
            <a:xfrm>
              <a:off x="2011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/>
            <p:cNvSpPr/>
            <p:nvPr/>
          </p:nvSpPr>
          <p:spPr>
            <a:xfrm>
              <a:off x="22402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/>
            <p:cNvSpPr/>
            <p:nvPr/>
          </p:nvSpPr>
          <p:spPr>
            <a:xfrm>
              <a:off x="2468881" y="2920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/>
            <p:cNvSpPr/>
            <p:nvPr/>
          </p:nvSpPr>
          <p:spPr>
            <a:xfrm>
              <a:off x="26974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/>
            <p:cNvSpPr/>
            <p:nvPr/>
          </p:nvSpPr>
          <p:spPr>
            <a:xfrm>
              <a:off x="29260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/>
            <p:cNvSpPr/>
            <p:nvPr/>
          </p:nvSpPr>
          <p:spPr>
            <a:xfrm>
              <a:off x="3154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/>
            <p:cNvSpPr/>
            <p:nvPr/>
          </p:nvSpPr>
          <p:spPr>
            <a:xfrm>
              <a:off x="3383281" y="2920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/>
            <p:cNvSpPr/>
            <p:nvPr/>
          </p:nvSpPr>
          <p:spPr>
            <a:xfrm>
              <a:off x="36118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/>
            <p:cNvSpPr/>
            <p:nvPr/>
          </p:nvSpPr>
          <p:spPr>
            <a:xfrm>
              <a:off x="868681" y="3154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/>
            <p:cNvSpPr/>
            <p:nvPr/>
          </p:nvSpPr>
          <p:spPr>
            <a:xfrm>
              <a:off x="10972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/>
            <p:cNvSpPr/>
            <p:nvPr/>
          </p:nvSpPr>
          <p:spPr>
            <a:xfrm>
              <a:off x="13258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/>
            <p:cNvSpPr/>
            <p:nvPr/>
          </p:nvSpPr>
          <p:spPr>
            <a:xfrm>
              <a:off x="15544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/>
            <p:cNvSpPr/>
            <p:nvPr/>
          </p:nvSpPr>
          <p:spPr>
            <a:xfrm>
              <a:off x="17830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/>
            <p:cNvSpPr/>
            <p:nvPr/>
          </p:nvSpPr>
          <p:spPr>
            <a:xfrm>
              <a:off x="2011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/>
            <p:cNvSpPr/>
            <p:nvPr/>
          </p:nvSpPr>
          <p:spPr>
            <a:xfrm>
              <a:off x="22402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/>
            <p:cNvSpPr/>
            <p:nvPr/>
          </p:nvSpPr>
          <p:spPr>
            <a:xfrm>
              <a:off x="24688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/>
            <p:cNvSpPr/>
            <p:nvPr/>
          </p:nvSpPr>
          <p:spPr>
            <a:xfrm>
              <a:off x="26974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/>
            <p:cNvSpPr/>
            <p:nvPr/>
          </p:nvSpPr>
          <p:spPr>
            <a:xfrm>
              <a:off x="29260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/>
            <p:cNvSpPr/>
            <p:nvPr/>
          </p:nvSpPr>
          <p:spPr>
            <a:xfrm>
              <a:off x="3154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/>
            <p:cNvSpPr/>
            <p:nvPr/>
          </p:nvSpPr>
          <p:spPr>
            <a:xfrm>
              <a:off x="33832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/>
            <p:cNvSpPr/>
            <p:nvPr/>
          </p:nvSpPr>
          <p:spPr>
            <a:xfrm>
              <a:off x="36118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/>
            <p:cNvSpPr/>
            <p:nvPr/>
          </p:nvSpPr>
          <p:spPr>
            <a:xfrm>
              <a:off x="868681" y="3383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8" name="Oval 857"/>
            <p:cNvSpPr/>
            <p:nvPr/>
          </p:nvSpPr>
          <p:spPr>
            <a:xfrm>
              <a:off x="10972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9" name="Oval 858"/>
            <p:cNvSpPr/>
            <p:nvPr/>
          </p:nvSpPr>
          <p:spPr>
            <a:xfrm>
              <a:off x="13258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0" name="Oval 859"/>
            <p:cNvSpPr/>
            <p:nvPr/>
          </p:nvSpPr>
          <p:spPr>
            <a:xfrm>
              <a:off x="15544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1" name="Oval 860"/>
            <p:cNvSpPr/>
            <p:nvPr/>
          </p:nvSpPr>
          <p:spPr>
            <a:xfrm>
              <a:off x="17830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2" name="Oval 861"/>
            <p:cNvSpPr/>
            <p:nvPr/>
          </p:nvSpPr>
          <p:spPr>
            <a:xfrm>
              <a:off x="20116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3" name="Oval 862"/>
            <p:cNvSpPr/>
            <p:nvPr/>
          </p:nvSpPr>
          <p:spPr>
            <a:xfrm>
              <a:off x="22402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4" name="Oval 863"/>
            <p:cNvSpPr/>
            <p:nvPr/>
          </p:nvSpPr>
          <p:spPr>
            <a:xfrm>
              <a:off x="24688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5" name="Oval 864"/>
            <p:cNvSpPr/>
            <p:nvPr/>
          </p:nvSpPr>
          <p:spPr>
            <a:xfrm>
              <a:off x="26974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6" name="Oval 865"/>
            <p:cNvSpPr/>
            <p:nvPr/>
          </p:nvSpPr>
          <p:spPr>
            <a:xfrm>
              <a:off x="29260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7" name="Oval 866"/>
            <p:cNvSpPr/>
            <p:nvPr/>
          </p:nvSpPr>
          <p:spPr>
            <a:xfrm>
              <a:off x="31546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8" name="Oval 867"/>
            <p:cNvSpPr/>
            <p:nvPr/>
          </p:nvSpPr>
          <p:spPr>
            <a:xfrm>
              <a:off x="33832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9" name="Oval 868"/>
            <p:cNvSpPr/>
            <p:nvPr/>
          </p:nvSpPr>
          <p:spPr>
            <a:xfrm>
              <a:off x="36118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70" name="Straight Arrow Connector 869"/>
          <p:cNvCxnSpPr/>
          <p:nvPr/>
        </p:nvCxnSpPr>
        <p:spPr>
          <a:xfrm>
            <a:off x="5486400" y="2434725"/>
            <a:ext cx="914400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28600" y="5257800"/>
            <a:ext cx="9372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400" i="1" dirty="0" smtClean="0">
                <a:solidFill>
                  <a:schemeClr val="accent1"/>
                </a:solidFill>
                <a:latin typeface="+mj-lt"/>
              </a:rPr>
              <a:t>Related</a:t>
            </a: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: Computed Tomography</a:t>
            </a:r>
            <a:r>
              <a:rPr lang="en-US" sz="2400" dirty="0">
                <a:solidFill>
                  <a:schemeClr val="accent1"/>
                </a:solidFill>
                <a:latin typeface="+mj-lt"/>
              </a:rPr>
              <a:t>, </a:t>
            </a: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Florescence Microscopy</a:t>
            </a:r>
            <a:endParaRPr lang="en-US" sz="2400" dirty="0">
              <a:solidFill>
                <a:schemeClr val="accent1"/>
              </a:solidFill>
              <a:latin typeface="+mj-lt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6264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457200" y="0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solidFill>
                  <a:srgbClr val="FF0000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Consequence: 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TV fails in super-resolution setting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8600" y="1828800"/>
            <a:ext cx="8567073" cy="336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229515" y="1221967"/>
            <a:ext cx="913485" cy="1141758"/>
            <a:chOff x="309070" y="1221967"/>
            <a:chExt cx="913485" cy="1141758"/>
          </a:xfrm>
        </p:grpSpPr>
        <p:pic>
          <p:nvPicPr>
            <p:cNvPr id="13" name="Picture 12" descr="C:\Users\Greg\Dropbox\Papers\superresolution\images\SL_nonoise_sampmask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070" y="1450240"/>
              <a:ext cx="913485" cy="91348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765812" y="1221967"/>
              <a:ext cx="452338" cy="594107"/>
            </a:xfrm>
            <a:prstGeom prst="rect">
              <a:avLst/>
            </a:prstGeom>
          </p:spPr>
          <p:txBody>
            <a:bodyPr wrap="none" lIns="91425" tIns="91425" rIns="91425" bIns="91425" rtlCol="0" anchor="t" anchorCtr="0">
              <a:spAutoFit/>
            </a:bodyPr>
            <a:lstStyle/>
            <a:p>
              <a:pPr>
                <a:lnSpc>
                  <a:spcPct val="150000"/>
                </a:lnSpc>
                <a:buClr>
                  <a:srgbClr val="21383A"/>
                </a:buClr>
              </a:pPr>
              <a:r>
                <a:rPr lang="en-US" sz="2000" b="1" dirty="0" smtClean="0">
                  <a:solidFill>
                    <a:srgbClr val="F9F9F9"/>
                  </a:solidFill>
                  <a:ea typeface="Roboto Light" pitchFamily="2" charset="0"/>
                  <a:cs typeface="Open Sans Condensed" pitchFamily="34" charset="0"/>
                </a:rPr>
                <a:t>x8</a:t>
              </a:r>
            </a:p>
          </p:txBody>
        </p:sp>
      </p:grpSp>
      <p:sp>
        <p:nvSpPr>
          <p:cNvPr id="20" name="Rectangle 19"/>
          <p:cNvSpPr/>
          <p:nvPr/>
        </p:nvSpPr>
        <p:spPr>
          <a:xfrm>
            <a:off x="4572000" y="1371600"/>
            <a:ext cx="2520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+mj-lt"/>
                <a:sym typeface="Wingdings" pitchFamily="2" charset="2"/>
              </a:rPr>
              <a:t>Ringing Artifacts</a:t>
            </a:r>
            <a:endParaRPr lang="en-US" sz="2400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343400" y="3200400"/>
            <a:ext cx="0" cy="685800"/>
          </a:xfrm>
          <a:prstGeom prst="straightConnector1">
            <a:avLst/>
          </a:prstGeom>
          <a:ln w="571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081345" y="3147848"/>
            <a:ext cx="0" cy="685800"/>
          </a:xfrm>
          <a:prstGeom prst="straightConnector1">
            <a:avLst/>
          </a:prstGeom>
          <a:ln w="571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9229" y="914400"/>
            <a:ext cx="1003771" cy="594107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000" b="0" dirty="0" smtClean="0">
                <a:solidFill>
                  <a:schemeClr val="tx1"/>
                </a:solidFill>
                <a:latin typeface="+mj-lt"/>
                <a:ea typeface="Open Sans Semibold" pitchFamily="34" charset="0"/>
                <a:cs typeface="Open Sans Semibold" pitchFamily="34" charset="0"/>
              </a:rPr>
              <a:t>Fourier</a:t>
            </a:r>
          </a:p>
        </p:txBody>
      </p:sp>
    </p:spTree>
    <p:extLst>
      <p:ext uri="{BB962C8B-B14F-4D97-AF65-F5344CB8AC3E}">
        <p14:creationId xmlns:p14="http://schemas.microsoft.com/office/powerpoint/2010/main" val="322861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70335" y="685800"/>
            <a:ext cx="8773665" cy="6494085"/>
          </a:xfrm>
        </p:spPr>
        <p:txBody>
          <a:bodyPr wrap="square" tIns="91440" bIns="91440">
            <a:spAutoFit/>
          </a:bodyPr>
          <a:lstStyle/>
          <a:p>
            <a:pPr>
              <a:lnSpc>
                <a:spcPct val="150000"/>
              </a:lnSpc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 smtClean="0">
                <a:solidFill>
                  <a:schemeClr val="accent5"/>
                </a:solidFill>
                <a:latin typeface="+mj-lt"/>
                <a:sym typeface="Wingdings" pitchFamily="2" charset="2"/>
              </a:rPr>
              <a:t>Challenges: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  <a:sym typeface="Wingdings" pitchFamily="2" charset="2"/>
              </a:rPr>
              <a:t>Continuous domain </a:t>
            </a:r>
            <a:r>
              <a:rPr lang="en-US" sz="2400" dirty="0" err="1" smtClean="0">
                <a:latin typeface="+mj-lt"/>
                <a:sym typeface="Wingdings" pitchFamily="2" charset="2"/>
              </a:rPr>
              <a:t>sparsity</a:t>
            </a:r>
            <a:r>
              <a:rPr lang="en-US" sz="2400" dirty="0" smtClean="0">
                <a:latin typeface="+mj-lt"/>
                <a:sym typeface="Wingdings" pitchFamily="2" charset="2"/>
              </a:rPr>
              <a:t>       Discrete domain </a:t>
            </a:r>
            <a:r>
              <a:rPr lang="en-US" sz="2400" dirty="0" err="1" smtClean="0">
                <a:latin typeface="+mj-lt"/>
                <a:sym typeface="Wingdings" pitchFamily="2" charset="2"/>
              </a:rPr>
              <a:t>sparsity</a:t>
            </a:r>
            <a:endParaRPr lang="en-US" sz="2400" dirty="0">
              <a:latin typeface="+mj-lt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sz="2400" dirty="0" smtClean="0">
              <a:latin typeface="+mj-lt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+mj-lt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sz="2400" dirty="0" smtClean="0">
              <a:latin typeface="+mj-lt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  <a:sym typeface="Wingdings" pitchFamily="2" charset="2"/>
              </a:rPr>
              <a:t>What are the </a:t>
            </a:r>
            <a: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continuous domain </a:t>
            </a:r>
            <a:r>
              <a:rPr lang="en-US" sz="2400" dirty="0" smtClean="0">
                <a:latin typeface="+mj-lt"/>
                <a:sym typeface="Wingdings" pitchFamily="2" charset="2"/>
              </a:rPr>
              <a:t>analogs of</a:t>
            </a:r>
            <a: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sparsity</a:t>
            </a:r>
            <a:r>
              <a:rPr lang="en-US" sz="2400" dirty="0" smtClean="0">
                <a:latin typeface="+mj-lt"/>
                <a:sym typeface="Wingdings" pitchFamily="2" charset="2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  <a:sym typeface="Wingdings" pitchFamily="2" charset="2"/>
              </a:rPr>
              <a:t>Can we pose recovery as a </a:t>
            </a:r>
            <a: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convex optimization </a:t>
            </a:r>
            <a:r>
              <a:rPr lang="en-US" sz="2400" dirty="0" smtClean="0">
                <a:latin typeface="+mj-lt"/>
                <a:sym typeface="Wingdings" pitchFamily="2" charset="2"/>
              </a:rPr>
              <a:t>problem?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  <a:sym typeface="Wingdings" pitchFamily="2" charset="2"/>
              </a:rPr>
              <a:t>Can we give </a:t>
            </a:r>
            <a: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recovery guarantees</a:t>
            </a:r>
            <a:r>
              <a:rPr lang="en-US" sz="2400" dirty="0" smtClean="0">
                <a:latin typeface="+mj-lt"/>
                <a:sym typeface="Wingdings" pitchFamily="2" charset="2"/>
              </a:rPr>
              <a:t>, </a:t>
            </a:r>
            <a:r>
              <a:rPr lang="en-US" sz="2400" i="1" dirty="0" smtClean="0">
                <a:latin typeface="+mj-lt"/>
                <a:sym typeface="Wingdings" pitchFamily="2" charset="2"/>
              </a:rPr>
              <a:t>a la </a:t>
            </a:r>
            <a:r>
              <a:rPr lang="en-US" sz="2400" dirty="0" smtClean="0">
                <a:latin typeface="+mj-lt"/>
                <a:sym typeface="Wingdings" pitchFamily="2" charset="2"/>
              </a:rPr>
              <a:t>TV-minimization?</a:t>
            </a:r>
            <a:endParaRPr lang="en-US" sz="2400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US" sz="2400" dirty="0" smtClean="0">
              <a:latin typeface="+mj-lt"/>
              <a:sym typeface="Wingdings" pitchFamily="2" charset="2"/>
            </a:endParaRPr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365760" y="320040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Can we move beyond the 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latin typeface="Pokemon GB" pitchFamily="2" charset="0"/>
                <a:ea typeface="Roboto Medium" pitchFamily="2" charset="0"/>
                <a:cs typeface="Arial" pitchFamily="34" charset="0"/>
              </a:rPr>
              <a:t>DISCRETE PARADIGM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/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in Compressive Imaging?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216" y="2253365"/>
            <a:ext cx="313944" cy="3749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818485"/>
            <a:ext cx="1524915" cy="15249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818485"/>
            <a:ext cx="1524915" cy="152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0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176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>
            <a:noAutofit/>
          </a:bodyPr>
          <a:lstStyle/>
          <a:p>
            <a:r>
              <a:rPr lang="en-US" sz="4800" dirty="0" smtClean="0"/>
              <a:t>New </a:t>
            </a:r>
            <a:br>
              <a:rPr lang="en-US" sz="4800" dirty="0" smtClean="0"/>
            </a:br>
            <a:r>
              <a:rPr lang="en-US" sz="4800" i="1" dirty="0" smtClean="0"/>
              <a:t>Off-the-Grid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/>
              <a:t>Imaging</a:t>
            </a:r>
            <a:br>
              <a:rPr lang="en-US" sz="4800" dirty="0" smtClean="0"/>
            </a:br>
            <a:r>
              <a:rPr lang="en-US" sz="4800" dirty="0" smtClean="0"/>
              <a:t>Framework:</a:t>
            </a:r>
            <a:br>
              <a:rPr lang="en-US" sz="4800" dirty="0" smtClean="0"/>
            </a:br>
            <a:r>
              <a:rPr lang="en-US" sz="4800" i="1" dirty="0" smtClean="0">
                <a:solidFill>
                  <a:srgbClr val="0808D6"/>
                </a:solidFill>
              </a:rPr>
              <a:t>Theory</a:t>
            </a:r>
            <a:endParaRPr lang="en-US" sz="4800" i="1" dirty="0">
              <a:solidFill>
                <a:srgbClr val="0808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85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4"/>
          <p:cNvSpPr txBox="1">
            <a:spLocks/>
          </p:cNvSpPr>
          <p:nvPr/>
        </p:nvSpPr>
        <p:spPr>
          <a:xfrm>
            <a:off x="365760" y="24138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Classical Off-the-Grid Method: </a:t>
            </a:r>
            <a:r>
              <a:rPr lang="en" sz="28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Prony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 (1795)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15298" y="3638139"/>
            <a:ext cx="20537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+mj-lt"/>
              </a:rPr>
              <a:t>U</a:t>
            </a:r>
            <a:r>
              <a:rPr lang="en-US" sz="2400" dirty="0" smtClean="0">
                <a:solidFill>
                  <a:srgbClr val="0070C0"/>
                </a:solidFill>
                <a:latin typeface="+mj-lt"/>
              </a:rPr>
              <a:t>niform  </a:t>
            </a:r>
            <a:br>
              <a:rPr lang="en-US" sz="2400" dirty="0" smtClean="0">
                <a:solidFill>
                  <a:srgbClr val="0070C0"/>
                </a:solidFill>
                <a:latin typeface="+mj-lt"/>
              </a:rPr>
            </a:br>
            <a:r>
              <a:rPr lang="en-US" sz="2400" dirty="0" smtClean="0">
                <a:solidFill>
                  <a:srgbClr val="0070C0"/>
                </a:solidFill>
                <a:latin typeface="+mj-lt"/>
              </a:rPr>
              <a:t>time samples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602" y="1187177"/>
            <a:ext cx="548640" cy="3040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930" y="1143000"/>
            <a:ext cx="617220" cy="381762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>
            <a:off x="3791075" y="2652956"/>
            <a:ext cx="1389915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768928" y="3657600"/>
            <a:ext cx="18149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Off-the-grid</a:t>
            </a:r>
            <a:endParaRPr lang="en-US" sz="2400" dirty="0">
              <a:latin typeface="+mj-lt"/>
            </a:endParaRPr>
          </a:p>
          <a:p>
            <a:r>
              <a:rPr lang="en-US" sz="2400" dirty="0" smtClean="0">
                <a:latin typeface="+mj-lt"/>
              </a:rPr>
              <a:t>frequencies</a:t>
            </a:r>
          </a:p>
        </p:txBody>
      </p:sp>
      <p:pic>
        <p:nvPicPr>
          <p:cNvPr id="29" name="Picture 28"/>
          <p:cNvPicPr>
            <a:picLocks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600200"/>
            <a:ext cx="2351314" cy="182880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1213208" y="1600200"/>
            <a:ext cx="2293326" cy="1828800"/>
            <a:chOff x="3513128" y="3640194"/>
            <a:chExt cx="2057400" cy="1600200"/>
          </a:xfrm>
        </p:grpSpPr>
        <p:pic>
          <p:nvPicPr>
            <p:cNvPr id="39" name="Picture 38"/>
            <p:cNvPicPr>
              <a:picLocks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3128" y="3640194"/>
              <a:ext cx="2057400" cy="1600200"/>
            </a:xfrm>
            <a:prstGeom prst="rect">
              <a:avLst/>
            </a:prstGeom>
          </p:spPr>
        </p:pic>
        <p:cxnSp>
          <p:nvCxnSpPr>
            <p:cNvPr id="40" name="Straight Connector 39"/>
            <p:cNvCxnSpPr/>
            <p:nvPr/>
          </p:nvCxnSpPr>
          <p:spPr>
            <a:xfrm flipV="1">
              <a:off x="3880710" y="4030477"/>
              <a:ext cx="0" cy="414385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4071758" y="4464717"/>
              <a:ext cx="0" cy="96454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4264760" y="4030477"/>
              <a:ext cx="0" cy="44265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4418380" y="4457356"/>
              <a:ext cx="0" cy="168002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4568762" y="4433121"/>
              <a:ext cx="14023" cy="24236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4725620" y="4259786"/>
              <a:ext cx="0" cy="185075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4879240" y="4464716"/>
              <a:ext cx="0" cy="27954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5109670" y="4309244"/>
              <a:ext cx="2350" cy="142864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5301695" y="4464716"/>
              <a:ext cx="0" cy="467149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365760" y="4920500"/>
            <a:ext cx="8549640" cy="2411942"/>
          </a:xfrm>
        </p:spPr>
        <p:txBody>
          <a:bodyPr wrap="square" tIns="91440" bIns="91440">
            <a:spAutoFit/>
          </a:bodyPr>
          <a:lstStyle/>
          <a:p>
            <a:pPr marL="3429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+mj-lt"/>
                <a:sym typeface="Wingdings" pitchFamily="2" charset="2"/>
              </a:rPr>
              <a:t>Robust variants: </a:t>
            </a:r>
            <a:br>
              <a:rPr lang="en-US" sz="2400" dirty="0" smtClean="0">
                <a:latin typeface="+mj-lt"/>
                <a:sym typeface="Wingdings" pitchFamily="2" charset="2"/>
              </a:rPr>
            </a:br>
            <a:r>
              <a:rPr lang="en-US" sz="2400" dirty="0" err="1" smtClean="0">
                <a:latin typeface="+mj-lt"/>
                <a:sym typeface="Wingdings" pitchFamily="2" charset="2"/>
              </a:rPr>
              <a:t>Pisarenko</a:t>
            </a:r>
            <a:r>
              <a:rPr lang="en-US" sz="2400" dirty="0" smtClean="0">
                <a:latin typeface="+mj-lt"/>
                <a:sym typeface="Wingdings" pitchFamily="2" charset="2"/>
              </a:rPr>
              <a:t> (1973), MUSIC (1986), ESPRIT (1989), </a:t>
            </a:r>
            <a:br>
              <a:rPr lang="en-US" sz="2400" dirty="0" smtClean="0">
                <a:latin typeface="+mj-lt"/>
                <a:sym typeface="Wingdings" pitchFamily="2" charset="2"/>
              </a:rPr>
            </a:br>
            <a:r>
              <a:rPr lang="en-US" sz="2400" dirty="0" smtClean="0">
                <a:latin typeface="+mj-lt"/>
                <a:sym typeface="Wingdings" pitchFamily="2" charset="2"/>
              </a:rPr>
              <a:t>Matrix pencil (1990) . . . Atomic norm (2011)</a:t>
            </a:r>
            <a:endParaRPr lang="en-US" sz="2400" i="1" dirty="0">
              <a:latin typeface="+mj-lt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sz="2400" dirty="0" smtClean="0">
              <a:solidFill>
                <a:schemeClr val="accent5"/>
              </a:solidFill>
              <a:latin typeface="+mj-lt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0896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4"/>
          <p:cNvSpPr txBox="1">
            <a:spLocks/>
          </p:cNvSpPr>
          <p:nvPr/>
        </p:nvSpPr>
        <p:spPr>
          <a:xfrm>
            <a:off x="365760" y="24138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Main inspiration: </a:t>
            </a:r>
            <a:r>
              <a:rPr lang="en" sz="28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Finite-Rate-of-Innovation (FRI)</a:t>
            </a:r>
            <a:br>
              <a:rPr lang="en" sz="28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                                                    </a:t>
            </a:r>
            <a:r>
              <a:rPr lang="en" sz="2800" i="1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[Vetterli et al., 2002]</a:t>
            </a:r>
          </a:p>
        </p:txBody>
      </p:sp>
      <p:pic>
        <p:nvPicPr>
          <p:cNvPr id="17" name="Picture 16"/>
          <p:cNvPicPr>
            <a:picLocks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558" y="1693727"/>
            <a:ext cx="2499957" cy="1944412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1560767" y="2376006"/>
            <a:ext cx="0" cy="25558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792911" y="2451577"/>
            <a:ext cx="0" cy="20413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027429" y="1990231"/>
            <a:ext cx="0" cy="67570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2214093" y="2646773"/>
            <a:ext cx="0" cy="20413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396823" y="1990231"/>
            <a:ext cx="0" cy="65654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2587422" y="2631590"/>
            <a:ext cx="0" cy="15559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2774086" y="1990231"/>
            <a:ext cx="0" cy="66548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3054083" y="2484798"/>
            <a:ext cx="0" cy="15559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3287413" y="2376006"/>
            <a:ext cx="0" cy="27970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15298" y="3638139"/>
            <a:ext cx="24176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+mj-lt"/>
              </a:rPr>
              <a:t>U</a:t>
            </a:r>
            <a:r>
              <a:rPr lang="en-US" sz="2400" dirty="0" smtClean="0">
                <a:solidFill>
                  <a:srgbClr val="0070C0"/>
                </a:solidFill>
                <a:latin typeface="+mj-lt"/>
              </a:rPr>
              <a:t>niform  </a:t>
            </a:r>
            <a:br>
              <a:rPr lang="en-US" sz="2400" dirty="0" smtClean="0">
                <a:solidFill>
                  <a:srgbClr val="0070C0"/>
                </a:solidFill>
                <a:latin typeface="+mj-lt"/>
              </a:rPr>
            </a:br>
            <a:r>
              <a:rPr lang="en-US" sz="2400" dirty="0" smtClean="0">
                <a:solidFill>
                  <a:srgbClr val="0070C0"/>
                </a:solidFill>
                <a:latin typeface="+mj-lt"/>
              </a:rPr>
              <a:t>Fourier samples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45" name="Picture 4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367" y="1297535"/>
            <a:ext cx="468630" cy="381762"/>
          </a:xfrm>
          <a:prstGeom prst="rect">
            <a:avLst/>
          </a:prstGeom>
        </p:spPr>
      </p:pic>
      <p:pic>
        <p:nvPicPr>
          <p:cNvPr id="30" name="Picture 29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486" y="1706231"/>
            <a:ext cx="2499959" cy="194441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930" y="1375259"/>
            <a:ext cx="507492" cy="304038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>
            <a:off x="3791075" y="2652956"/>
            <a:ext cx="1389915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768928" y="3711866"/>
            <a:ext cx="1792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Off-the-grid</a:t>
            </a:r>
          </a:p>
          <a:p>
            <a:r>
              <a:rPr lang="en-US" sz="2400" dirty="0" smtClean="0">
                <a:latin typeface="+mj-lt"/>
              </a:rPr>
              <a:t>PWC signal</a:t>
            </a:r>
            <a:endParaRPr lang="en-US" sz="2400" dirty="0">
              <a:latin typeface="+mj-lt"/>
            </a:endParaRPr>
          </a:p>
        </p:txBody>
      </p:sp>
      <p:sp>
        <p:nvSpPr>
          <p:cNvPr id="46" name="Content Placeholder 2"/>
          <p:cNvSpPr>
            <a:spLocks noGrp="1"/>
          </p:cNvSpPr>
          <p:nvPr>
            <p:ph idx="1"/>
          </p:nvPr>
        </p:nvSpPr>
        <p:spPr>
          <a:xfrm>
            <a:off x="365760" y="4920500"/>
            <a:ext cx="8229601" cy="1920526"/>
          </a:xfrm>
        </p:spPr>
        <p:txBody>
          <a:bodyPr wrap="square" tIns="91440" bIns="91440">
            <a:spAutoFit/>
          </a:bodyPr>
          <a:lstStyle/>
          <a:p>
            <a:pPr marL="3429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>
                <a:latin typeface="+mj-lt"/>
                <a:sym typeface="Wingdings" pitchFamily="2" charset="2"/>
              </a:rPr>
              <a:t>Recent extension to 2-D images: </a:t>
            </a:r>
            <a:br>
              <a:rPr lang="en-US" sz="2400" dirty="0">
                <a:latin typeface="+mj-lt"/>
                <a:sym typeface="Wingdings" pitchFamily="2" charset="2"/>
              </a:rPr>
            </a:br>
            <a:r>
              <a:rPr lang="en-US" sz="2400" i="1" dirty="0" smtClean="0">
                <a:latin typeface="+mj-lt"/>
                <a:sym typeface="Wingdings" pitchFamily="2" charset="2"/>
              </a:rPr>
              <a:t>Pan, </a:t>
            </a:r>
            <a:r>
              <a:rPr lang="en-US" sz="2400" i="1" dirty="0" err="1" smtClean="0">
                <a:latin typeface="+mj-lt"/>
                <a:sym typeface="Wingdings" pitchFamily="2" charset="2"/>
              </a:rPr>
              <a:t>Blu</a:t>
            </a:r>
            <a:r>
              <a:rPr lang="en-US" sz="2400" i="1" dirty="0" smtClean="0">
                <a:latin typeface="+mj-lt"/>
                <a:sym typeface="Wingdings" pitchFamily="2" charset="2"/>
              </a:rPr>
              <a:t>, &amp; </a:t>
            </a:r>
            <a:r>
              <a:rPr lang="en-US" sz="2400" i="1" dirty="0" err="1" smtClean="0">
                <a:latin typeface="+mj-lt"/>
                <a:sym typeface="Wingdings" pitchFamily="2" charset="2"/>
              </a:rPr>
              <a:t>Dragotti</a:t>
            </a:r>
            <a:r>
              <a:rPr lang="en-US" sz="2400" i="1" dirty="0" smtClean="0">
                <a:latin typeface="+mj-lt"/>
                <a:sym typeface="Wingdings" pitchFamily="2" charset="2"/>
              </a:rPr>
              <a:t> (2014</a:t>
            </a:r>
            <a:r>
              <a:rPr lang="en-US" sz="2400" i="1" dirty="0">
                <a:latin typeface="+mj-lt"/>
                <a:sym typeface="Wingdings" pitchFamily="2" charset="2"/>
              </a:rPr>
              <a:t>), “Sampling Curves with FRI</a:t>
            </a:r>
            <a:r>
              <a:rPr lang="en-US" sz="2400" i="1" dirty="0" smtClean="0">
                <a:latin typeface="+mj-lt"/>
                <a:sym typeface="Wingdings" pitchFamily="2" charset="2"/>
              </a:rPr>
              <a:t>”.</a:t>
            </a:r>
            <a:endParaRPr lang="en-US" sz="2400" i="1" dirty="0">
              <a:latin typeface="+mj-lt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sz="2400" dirty="0" smtClean="0">
              <a:solidFill>
                <a:schemeClr val="accent5"/>
              </a:solidFill>
              <a:latin typeface="+mj-lt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6486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820010"/>
            <a:ext cx="9144000" cy="4037989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57" y="915315"/>
            <a:ext cx="2057400" cy="1600200"/>
          </a:xfrm>
          <a:prstGeom prst="rect">
            <a:avLst/>
          </a:prstGeom>
        </p:spPr>
      </p:pic>
      <p:grpSp>
        <p:nvGrpSpPr>
          <p:cNvPr id="122" name="Group 121"/>
          <p:cNvGrpSpPr/>
          <p:nvPr/>
        </p:nvGrpSpPr>
        <p:grpSpPr>
          <a:xfrm>
            <a:off x="2621926" y="870079"/>
            <a:ext cx="2900507" cy="1600200"/>
            <a:chOff x="2660382" y="1202642"/>
            <a:chExt cx="2900507" cy="1600200"/>
          </a:xfrm>
        </p:grpSpPr>
        <p:pic>
          <p:nvPicPr>
            <p:cNvPr id="3" name="Picture 2"/>
            <p:cNvPicPr>
              <a:picLocks/>
            </p:cNvPicPr>
            <p:nvPr/>
          </p:nvPicPr>
          <p:blipFill>
            <a:blip r:embed="rId1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3489" y="1202642"/>
              <a:ext cx="2057400" cy="1600200"/>
            </a:xfrm>
            <a:prstGeom prst="rect">
              <a:avLst/>
            </a:prstGeom>
          </p:spPr>
        </p:pic>
        <p:cxnSp>
          <p:nvCxnSpPr>
            <p:cNvPr id="16" name="Straight Arrow Connector 15"/>
            <p:cNvCxnSpPr/>
            <p:nvPr/>
          </p:nvCxnSpPr>
          <p:spPr>
            <a:xfrm>
              <a:off x="2660382" y="2017026"/>
              <a:ext cx="689485" cy="2759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550" y="1496831"/>
              <a:ext cx="266938" cy="322962"/>
            </a:xfrm>
            <a:prstGeom prst="rect">
              <a:avLst/>
            </a:prstGeom>
          </p:spPr>
        </p:pic>
      </p:grpSp>
      <p:pic>
        <p:nvPicPr>
          <p:cNvPr id="35" name="Picture 3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07" y="2106122"/>
            <a:ext cx="456146" cy="273277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791607" y="5915533"/>
            <a:ext cx="6469981" cy="480060"/>
            <a:chOff x="791607" y="5915533"/>
            <a:chExt cx="6469981" cy="480060"/>
          </a:xfrm>
        </p:grpSpPr>
        <p:pic>
          <p:nvPicPr>
            <p:cNvPr id="30" name="Picture 29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071" y="5915533"/>
              <a:ext cx="2993517" cy="480060"/>
            </a:xfrm>
            <a:prstGeom prst="rect">
              <a:avLst/>
            </a:prstGeom>
          </p:spPr>
        </p:pic>
        <p:sp>
          <p:nvSpPr>
            <p:cNvPr id="87" name="TextBox 86"/>
            <p:cNvSpPr txBox="1"/>
            <p:nvPr/>
          </p:nvSpPr>
          <p:spPr>
            <a:xfrm>
              <a:off x="791607" y="5924730"/>
              <a:ext cx="35847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Annihilation Relation:</a:t>
              </a:r>
              <a:endParaRPr lang="en-US" sz="2400" dirty="0">
                <a:latin typeface="+mj-lt"/>
              </a:endParaRPr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347450" y="411100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+mj-lt"/>
              </a:rPr>
              <a:t>s</a:t>
            </a: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patial domain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129" name="Group 128"/>
          <p:cNvGrpSpPr/>
          <p:nvPr/>
        </p:nvGrpSpPr>
        <p:grpSpPr>
          <a:xfrm>
            <a:off x="4657142" y="384050"/>
            <a:ext cx="4135883" cy="2435960"/>
            <a:chOff x="4657142" y="752655"/>
            <a:chExt cx="4135883" cy="2435960"/>
          </a:xfrm>
        </p:grpSpPr>
        <p:grpSp>
          <p:nvGrpSpPr>
            <p:cNvPr id="123" name="Group 122"/>
            <p:cNvGrpSpPr/>
            <p:nvPr/>
          </p:nvGrpSpPr>
          <p:grpSpPr>
            <a:xfrm>
              <a:off x="4657142" y="752655"/>
              <a:ext cx="4135883" cy="2061864"/>
              <a:chOff x="4657142" y="752655"/>
              <a:chExt cx="4135883" cy="2061864"/>
            </a:xfrm>
          </p:grpSpPr>
          <p:pic>
            <p:nvPicPr>
              <p:cNvPr id="8" name="Picture 7"/>
              <p:cNvPicPr>
                <a:picLocks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2645" y="1202642"/>
                <a:ext cx="2057400" cy="1611877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89673" y="1939671"/>
                <a:ext cx="150314" cy="143482"/>
              </a:xfrm>
              <a:prstGeom prst="rect">
                <a:avLst/>
              </a:prstGeom>
            </p:spPr>
          </p:pic>
          <p:pic>
            <p:nvPicPr>
              <p:cNvPr id="79" name="Picture 78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5260" y="1827894"/>
                <a:ext cx="687765" cy="304982"/>
              </a:xfrm>
              <a:prstGeom prst="rect">
                <a:avLst/>
              </a:prstGeom>
            </p:spPr>
          </p:pic>
          <p:sp>
            <p:nvSpPr>
              <p:cNvPr id="88" name="TextBox 87"/>
              <p:cNvSpPr txBox="1"/>
              <p:nvPr/>
            </p:nvSpPr>
            <p:spPr>
              <a:xfrm>
                <a:off x="4657142" y="752655"/>
                <a:ext cx="20954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j-lt"/>
                  </a:rPr>
                  <a:t>m</a:t>
                </a:r>
                <a:r>
                  <a:rPr lang="en-US" sz="2400" dirty="0" smtClean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j-lt"/>
                  </a:rPr>
                  <a:t>ultiplication</a:t>
                </a:r>
                <a:endPara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</a:endParaRPr>
              </a:p>
            </p:txBody>
          </p:sp>
        </p:grpSp>
        <p:sp>
          <p:nvSpPr>
            <p:cNvPr id="125" name="TextBox 124"/>
            <p:cNvSpPr txBox="1"/>
            <p:nvPr/>
          </p:nvSpPr>
          <p:spPr>
            <a:xfrm>
              <a:off x="5652800" y="2788505"/>
              <a:ext cx="25731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  <a:latin typeface="+mj-lt"/>
                </a:rPr>
                <a:t>annihilating function</a:t>
              </a:r>
              <a:endParaRPr lang="en-US" sz="2000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4855145" y="3162910"/>
            <a:ext cx="3937880" cy="2372548"/>
            <a:chOff x="4855145" y="3236975"/>
            <a:chExt cx="3937880" cy="2372548"/>
          </a:xfrm>
        </p:grpSpPr>
        <p:grpSp>
          <p:nvGrpSpPr>
            <p:cNvPr id="131" name="Group 130"/>
            <p:cNvGrpSpPr/>
            <p:nvPr/>
          </p:nvGrpSpPr>
          <p:grpSpPr>
            <a:xfrm>
              <a:off x="4855145" y="3236975"/>
              <a:ext cx="3937880" cy="2372548"/>
              <a:chOff x="4855145" y="3236975"/>
              <a:chExt cx="3937880" cy="2372548"/>
            </a:xfrm>
          </p:grpSpPr>
          <p:pic>
            <p:nvPicPr>
              <p:cNvPr id="6" name="Picture 5"/>
              <p:cNvPicPr>
                <a:picLocks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2645" y="3648474"/>
                <a:ext cx="2057400" cy="1600200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7340" y="4309355"/>
                <a:ext cx="195029" cy="201754"/>
              </a:xfrm>
              <a:prstGeom prst="rect">
                <a:avLst/>
              </a:prstGeom>
            </p:spPr>
          </p:pic>
          <p:sp>
            <p:nvSpPr>
              <p:cNvPr id="70" name="TextBox 69"/>
              <p:cNvSpPr txBox="1"/>
              <p:nvPr/>
            </p:nvSpPr>
            <p:spPr>
              <a:xfrm>
                <a:off x="5877336" y="5209413"/>
                <a:ext cx="21451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  <a:latin typeface="+mj-lt"/>
                  </a:rPr>
                  <a:t>a</a:t>
                </a:r>
                <a:r>
                  <a:rPr lang="en-US" sz="2000" dirty="0" smtClean="0">
                    <a:solidFill>
                      <a:srgbClr val="FF0000"/>
                    </a:solidFill>
                    <a:latin typeface="+mj-lt"/>
                  </a:rPr>
                  <a:t>nnihilating filter</a:t>
                </a:r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pic>
            <p:nvPicPr>
              <p:cNvPr id="82" name="Picture 81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5261" y="4259786"/>
                <a:ext cx="687764" cy="304981"/>
              </a:xfrm>
              <a:prstGeom prst="rect">
                <a:avLst/>
              </a:prstGeom>
            </p:spPr>
          </p:pic>
          <p:sp>
            <p:nvSpPr>
              <p:cNvPr id="89" name="TextBox 88"/>
              <p:cNvSpPr txBox="1"/>
              <p:nvPr/>
            </p:nvSpPr>
            <p:spPr>
              <a:xfrm>
                <a:off x="4855145" y="3236975"/>
                <a:ext cx="18181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j-lt"/>
                  </a:rPr>
                  <a:t>convolution</a:t>
                </a:r>
                <a:endPara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</a:endParaRPr>
              </a:p>
            </p:txBody>
          </p:sp>
        </p:grpSp>
        <p:pic>
          <p:nvPicPr>
            <p:cNvPr id="128" name="Picture 12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9467" y="3698927"/>
              <a:ext cx="426915" cy="332045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128000" y="2127320"/>
            <a:ext cx="2540852" cy="3011342"/>
            <a:chOff x="128000" y="2127320"/>
            <a:chExt cx="2540852" cy="3011342"/>
          </a:xfrm>
        </p:grpSpPr>
        <p:sp>
          <p:nvSpPr>
            <p:cNvPr id="113" name="Arc 112"/>
            <p:cNvSpPr/>
            <p:nvPr/>
          </p:nvSpPr>
          <p:spPr>
            <a:xfrm flipH="1">
              <a:off x="128000" y="2127320"/>
              <a:ext cx="987550" cy="1126352"/>
            </a:xfrm>
            <a:prstGeom prst="arc">
              <a:avLst>
                <a:gd name="adj1" fmla="val 18619541"/>
                <a:gd name="adj2" fmla="val 4072307"/>
              </a:avLst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385855" y="3112744"/>
              <a:ext cx="22829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accent1"/>
                  </a:solidFill>
                  <a:latin typeface="+mj-lt"/>
                </a:rPr>
                <a:t>Fourier domain</a:t>
              </a:r>
              <a:endParaRPr lang="en-US" sz="2400" dirty="0">
                <a:solidFill>
                  <a:schemeClr val="accent1"/>
                </a:solidFill>
                <a:latin typeface="+mj-lt"/>
              </a:endParaRPr>
            </a:p>
          </p:txBody>
        </p:sp>
        <p:pic>
          <p:nvPicPr>
            <p:cNvPr id="62" name="Picture 61"/>
            <p:cNvPicPr>
              <a:picLocks/>
            </p:cNvPicPr>
            <p:nvPr/>
          </p:nvPicPr>
          <p:blipFill>
            <a:blip r:embed="rId25" cstate="print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201" y="3538462"/>
              <a:ext cx="2057400" cy="1600200"/>
            </a:xfrm>
            <a:prstGeom prst="rect">
              <a:avLst/>
            </a:prstGeom>
          </p:spPr>
        </p:pic>
        <p:cxnSp>
          <p:nvCxnSpPr>
            <p:cNvPr id="63" name="Straight Connector 62"/>
            <p:cNvCxnSpPr/>
            <p:nvPr/>
          </p:nvCxnSpPr>
          <p:spPr>
            <a:xfrm flipV="1">
              <a:off x="769905" y="4108368"/>
              <a:ext cx="0" cy="210339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960953" y="4170561"/>
              <a:ext cx="0" cy="16800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1153955" y="3790885"/>
              <a:ext cx="0" cy="556087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1307575" y="4331202"/>
              <a:ext cx="0" cy="16800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1457957" y="3790885"/>
              <a:ext cx="0" cy="540318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1614815" y="4318707"/>
              <a:ext cx="0" cy="12805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1768435" y="3790885"/>
              <a:ext cx="0" cy="547676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V="1">
              <a:off x="1998865" y="4197901"/>
              <a:ext cx="0" cy="12805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V="1">
              <a:off x="2190890" y="4108368"/>
              <a:ext cx="0" cy="230193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665" y="3556431"/>
              <a:ext cx="468630" cy="381762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2514600" y="3538462"/>
            <a:ext cx="3055928" cy="1640662"/>
            <a:chOff x="2514600" y="3538462"/>
            <a:chExt cx="3055928" cy="1640662"/>
          </a:xfrm>
        </p:grpSpPr>
        <p:grpSp>
          <p:nvGrpSpPr>
            <p:cNvPr id="36" name="Group 35"/>
            <p:cNvGrpSpPr/>
            <p:nvPr/>
          </p:nvGrpSpPr>
          <p:grpSpPr>
            <a:xfrm>
              <a:off x="2649917" y="3538462"/>
              <a:ext cx="2920611" cy="1640662"/>
              <a:chOff x="2649917" y="3538462"/>
              <a:chExt cx="2920611" cy="1640662"/>
            </a:xfrm>
          </p:grpSpPr>
          <p:cxnSp>
            <p:nvCxnSpPr>
              <p:cNvPr id="21" name="Straight Arrow Connector 20"/>
              <p:cNvCxnSpPr/>
              <p:nvPr/>
            </p:nvCxnSpPr>
            <p:spPr>
              <a:xfrm>
                <a:off x="2649917" y="4371551"/>
                <a:ext cx="689485" cy="2759"/>
              </a:xfrm>
              <a:prstGeom prst="straightConnector1">
                <a:avLst/>
              </a:prstGeom>
              <a:ln w="571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>
              <a:xfrm>
                <a:off x="3513128" y="3538462"/>
                <a:ext cx="2057400" cy="1640662"/>
                <a:chOff x="3513128" y="3538462"/>
                <a:chExt cx="2057400" cy="1640662"/>
              </a:xfrm>
            </p:grpSpPr>
            <p:grpSp>
              <p:nvGrpSpPr>
                <p:cNvPr id="85" name="Group 84"/>
                <p:cNvGrpSpPr/>
                <p:nvPr/>
              </p:nvGrpSpPr>
              <p:grpSpPr>
                <a:xfrm>
                  <a:off x="3513128" y="3538462"/>
                  <a:ext cx="2057400" cy="1640662"/>
                  <a:chOff x="3513128" y="3640194"/>
                  <a:chExt cx="2057400" cy="1600200"/>
                </a:xfrm>
              </p:grpSpPr>
              <p:pic>
                <p:nvPicPr>
                  <p:cNvPr id="86" name="Picture 85"/>
                  <p:cNvPicPr>
                    <a:picLocks/>
                  </p:cNvPicPr>
                  <p:nvPr/>
                </p:nvPicPr>
                <p:blipFill>
                  <a:blip r:embed="rId28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29">
                            <a14:imgEffect>
                              <a14:artisticPhotocopy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13128" y="3640194"/>
                    <a:ext cx="2057400" cy="1600200"/>
                  </a:xfrm>
                  <a:prstGeom prst="rect">
                    <a:avLst/>
                  </a:prstGeom>
                </p:spPr>
              </p:pic>
              <p:cxnSp>
                <p:nvCxnSpPr>
                  <p:cNvPr id="93" name="Straight Connector 92"/>
                  <p:cNvCxnSpPr/>
                  <p:nvPr/>
                </p:nvCxnSpPr>
                <p:spPr>
                  <a:xfrm flipV="1">
                    <a:off x="3880710" y="4030477"/>
                    <a:ext cx="0" cy="414385"/>
                  </a:xfrm>
                  <a:prstGeom prst="line">
                    <a:avLst/>
                  </a:prstGeom>
                  <a:ln w="3810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/>
                  <p:cNvCxnSpPr/>
                  <p:nvPr/>
                </p:nvCxnSpPr>
                <p:spPr>
                  <a:xfrm>
                    <a:off x="4071758" y="4464717"/>
                    <a:ext cx="0" cy="96454"/>
                  </a:xfrm>
                  <a:prstGeom prst="line">
                    <a:avLst/>
                  </a:prstGeom>
                  <a:ln w="3810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/>
                  <p:cNvCxnSpPr/>
                  <p:nvPr/>
                </p:nvCxnSpPr>
                <p:spPr>
                  <a:xfrm flipV="1">
                    <a:off x="4264760" y="4030477"/>
                    <a:ext cx="0" cy="442651"/>
                  </a:xfrm>
                  <a:prstGeom prst="line">
                    <a:avLst/>
                  </a:prstGeom>
                  <a:ln w="3810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/>
                  <p:cNvCxnSpPr/>
                  <p:nvPr/>
                </p:nvCxnSpPr>
                <p:spPr>
                  <a:xfrm flipV="1">
                    <a:off x="4418380" y="4457356"/>
                    <a:ext cx="0" cy="168002"/>
                  </a:xfrm>
                  <a:prstGeom prst="line">
                    <a:avLst/>
                  </a:prstGeom>
                  <a:ln w="3810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/>
                  <p:cNvCxnSpPr/>
                  <p:nvPr/>
                </p:nvCxnSpPr>
                <p:spPr>
                  <a:xfrm flipV="1">
                    <a:off x="4568762" y="4433121"/>
                    <a:ext cx="14023" cy="24236"/>
                  </a:xfrm>
                  <a:prstGeom prst="line">
                    <a:avLst/>
                  </a:prstGeom>
                  <a:ln w="3810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/>
                  <p:cNvCxnSpPr/>
                  <p:nvPr/>
                </p:nvCxnSpPr>
                <p:spPr>
                  <a:xfrm>
                    <a:off x="4725620" y="4259786"/>
                    <a:ext cx="0" cy="185075"/>
                  </a:xfrm>
                  <a:prstGeom prst="line">
                    <a:avLst/>
                  </a:prstGeom>
                  <a:ln w="3810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/>
                  <p:cNvCxnSpPr/>
                  <p:nvPr/>
                </p:nvCxnSpPr>
                <p:spPr>
                  <a:xfrm>
                    <a:off x="4879240" y="4464716"/>
                    <a:ext cx="0" cy="279541"/>
                  </a:xfrm>
                  <a:prstGeom prst="line">
                    <a:avLst/>
                  </a:prstGeom>
                  <a:ln w="3810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/>
                  <p:cNvCxnSpPr/>
                  <p:nvPr/>
                </p:nvCxnSpPr>
                <p:spPr>
                  <a:xfrm flipV="1">
                    <a:off x="5109670" y="4183342"/>
                    <a:ext cx="0" cy="268764"/>
                  </a:xfrm>
                  <a:prstGeom prst="line">
                    <a:avLst/>
                  </a:prstGeom>
                  <a:ln w="3810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/>
                  <p:cNvCxnSpPr/>
                  <p:nvPr/>
                </p:nvCxnSpPr>
                <p:spPr>
                  <a:xfrm>
                    <a:off x="5301695" y="4464716"/>
                    <a:ext cx="0" cy="467149"/>
                  </a:xfrm>
                  <a:prstGeom prst="line">
                    <a:avLst/>
                  </a:prstGeom>
                  <a:ln w="3810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24" name="Picture 23"/>
                <p:cNvPicPr>
                  <a:picLocks noChangeAspect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3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21479" y="3638367"/>
                  <a:ext cx="413550" cy="3308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2" name="Picture 7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4600" y="3869747"/>
              <a:ext cx="981456" cy="3547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880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820010"/>
            <a:ext cx="9144000" cy="4037989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57" y="915315"/>
            <a:ext cx="2057400" cy="1600200"/>
          </a:xfrm>
          <a:prstGeom prst="rect">
            <a:avLst/>
          </a:prstGeom>
        </p:spPr>
      </p:pic>
      <p:grpSp>
        <p:nvGrpSpPr>
          <p:cNvPr id="122" name="Group 121"/>
          <p:cNvGrpSpPr/>
          <p:nvPr/>
        </p:nvGrpSpPr>
        <p:grpSpPr>
          <a:xfrm>
            <a:off x="2621926" y="870079"/>
            <a:ext cx="2900507" cy="1600200"/>
            <a:chOff x="2660382" y="1202642"/>
            <a:chExt cx="2900507" cy="1600200"/>
          </a:xfrm>
        </p:grpSpPr>
        <p:pic>
          <p:nvPicPr>
            <p:cNvPr id="3" name="Picture 2"/>
            <p:cNvPicPr>
              <a:picLocks/>
            </p:cNvPicPr>
            <p:nvPr/>
          </p:nvPicPr>
          <p:blipFill>
            <a:blip r:embed="rId1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3489" y="1202642"/>
              <a:ext cx="2057400" cy="1600200"/>
            </a:xfrm>
            <a:prstGeom prst="rect">
              <a:avLst/>
            </a:prstGeom>
          </p:spPr>
        </p:pic>
        <p:cxnSp>
          <p:nvCxnSpPr>
            <p:cNvPr id="16" name="Straight Arrow Connector 15"/>
            <p:cNvCxnSpPr/>
            <p:nvPr/>
          </p:nvCxnSpPr>
          <p:spPr>
            <a:xfrm>
              <a:off x="2660382" y="2017026"/>
              <a:ext cx="689485" cy="2759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550" y="1496831"/>
              <a:ext cx="266938" cy="322962"/>
            </a:xfrm>
            <a:prstGeom prst="rect">
              <a:avLst/>
            </a:prstGeom>
          </p:spPr>
        </p:pic>
      </p:grpSp>
      <p:cxnSp>
        <p:nvCxnSpPr>
          <p:cNvPr id="21" name="Straight Arrow Connector 20"/>
          <p:cNvCxnSpPr/>
          <p:nvPr/>
        </p:nvCxnSpPr>
        <p:spPr>
          <a:xfrm>
            <a:off x="2649917" y="4371551"/>
            <a:ext cx="689485" cy="2759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07" y="2106122"/>
            <a:ext cx="456146" cy="273277"/>
          </a:xfrm>
          <a:prstGeom prst="rect">
            <a:avLst/>
          </a:prstGeom>
        </p:spPr>
      </p:pic>
      <p:grpSp>
        <p:nvGrpSpPr>
          <p:cNvPr id="129" name="Group 128"/>
          <p:cNvGrpSpPr/>
          <p:nvPr/>
        </p:nvGrpSpPr>
        <p:grpSpPr>
          <a:xfrm>
            <a:off x="5652800" y="834037"/>
            <a:ext cx="3140225" cy="1985973"/>
            <a:chOff x="5652800" y="1202642"/>
            <a:chExt cx="3140225" cy="1985973"/>
          </a:xfrm>
        </p:grpSpPr>
        <p:grpSp>
          <p:nvGrpSpPr>
            <p:cNvPr id="123" name="Group 122"/>
            <p:cNvGrpSpPr/>
            <p:nvPr/>
          </p:nvGrpSpPr>
          <p:grpSpPr>
            <a:xfrm>
              <a:off x="5689673" y="1202642"/>
              <a:ext cx="3103352" cy="1611877"/>
              <a:chOff x="5689673" y="1202642"/>
              <a:chExt cx="3103352" cy="1611877"/>
            </a:xfrm>
          </p:grpSpPr>
          <p:pic>
            <p:nvPicPr>
              <p:cNvPr id="8" name="Picture 7"/>
              <p:cNvPicPr>
                <a:picLocks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2645" y="1202642"/>
                <a:ext cx="2057400" cy="1611877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89673" y="1939671"/>
                <a:ext cx="150314" cy="143482"/>
              </a:xfrm>
              <a:prstGeom prst="rect">
                <a:avLst/>
              </a:prstGeom>
            </p:spPr>
          </p:pic>
          <p:pic>
            <p:nvPicPr>
              <p:cNvPr id="79" name="Picture 78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5260" y="1827894"/>
                <a:ext cx="687765" cy="304982"/>
              </a:xfrm>
              <a:prstGeom prst="rect">
                <a:avLst/>
              </a:prstGeom>
            </p:spPr>
          </p:pic>
        </p:grpSp>
        <p:sp>
          <p:nvSpPr>
            <p:cNvPr id="125" name="TextBox 124"/>
            <p:cNvSpPr txBox="1"/>
            <p:nvPr/>
          </p:nvSpPr>
          <p:spPr>
            <a:xfrm>
              <a:off x="5652800" y="2788505"/>
              <a:ext cx="25731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  <a:latin typeface="+mj-lt"/>
                </a:rPr>
                <a:t>annihilating function</a:t>
              </a:r>
              <a:endParaRPr lang="en-US" sz="2000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5647340" y="3574409"/>
            <a:ext cx="3145685" cy="1961049"/>
            <a:chOff x="5647340" y="3648474"/>
            <a:chExt cx="3145685" cy="1961049"/>
          </a:xfrm>
        </p:grpSpPr>
        <p:pic>
          <p:nvPicPr>
            <p:cNvPr id="6" name="Picture 5"/>
            <p:cNvPicPr>
              <a:picLocks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2645" y="3648474"/>
              <a:ext cx="2057400" cy="160020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340" y="4309355"/>
              <a:ext cx="195029" cy="201754"/>
            </a:xfrm>
            <a:prstGeom prst="rect">
              <a:avLst/>
            </a:prstGeom>
          </p:spPr>
        </p:pic>
        <p:sp>
          <p:nvSpPr>
            <p:cNvPr id="70" name="TextBox 69"/>
            <p:cNvSpPr txBox="1"/>
            <p:nvPr/>
          </p:nvSpPr>
          <p:spPr>
            <a:xfrm>
              <a:off x="5877336" y="5209413"/>
              <a:ext cx="21451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+mj-lt"/>
                </a:rPr>
                <a:t>a</a:t>
              </a:r>
              <a:r>
                <a:rPr lang="en-US" sz="2000" dirty="0" smtClean="0">
                  <a:solidFill>
                    <a:srgbClr val="FF0000"/>
                  </a:solidFill>
                  <a:latin typeface="+mj-lt"/>
                </a:rPr>
                <a:t>nnihilating filter</a:t>
              </a:r>
              <a:endParaRPr lang="en-US" sz="2000" dirty="0">
                <a:solidFill>
                  <a:srgbClr val="FF0000"/>
                </a:solidFill>
                <a:latin typeface="+mj-lt"/>
              </a:endParaRPr>
            </a:p>
          </p:txBody>
        </p:sp>
        <p:pic>
          <p:nvPicPr>
            <p:cNvPr id="82" name="Picture 8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5261" y="4259786"/>
              <a:ext cx="687764" cy="304981"/>
            </a:xfrm>
            <a:prstGeom prst="rect">
              <a:avLst/>
            </a:prstGeom>
          </p:spPr>
        </p:pic>
      </p:grpSp>
      <p:pic>
        <p:nvPicPr>
          <p:cNvPr id="62" name="Picture 61"/>
          <p:cNvPicPr>
            <a:picLocks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01" y="3538462"/>
            <a:ext cx="2057400" cy="1600200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 flipV="1">
            <a:off x="769905" y="4108368"/>
            <a:ext cx="0" cy="21033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960953" y="4170561"/>
            <a:ext cx="0" cy="16800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1153955" y="3790885"/>
            <a:ext cx="0" cy="55608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1307575" y="4331202"/>
            <a:ext cx="0" cy="16800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1457957" y="3790885"/>
            <a:ext cx="0" cy="54031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1614815" y="4318707"/>
            <a:ext cx="0" cy="12805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1768435" y="3790885"/>
            <a:ext cx="0" cy="54767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1998865" y="4197901"/>
            <a:ext cx="0" cy="12805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2190890" y="4108368"/>
            <a:ext cx="0" cy="23019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65" y="3556431"/>
            <a:ext cx="468630" cy="381762"/>
          </a:xfrm>
          <a:prstGeom prst="rect">
            <a:avLst/>
          </a:prstGeom>
        </p:spPr>
      </p:pic>
      <p:grpSp>
        <p:nvGrpSpPr>
          <p:cNvPr id="85" name="Group 84"/>
          <p:cNvGrpSpPr/>
          <p:nvPr/>
        </p:nvGrpSpPr>
        <p:grpSpPr>
          <a:xfrm>
            <a:off x="3513128" y="3538462"/>
            <a:ext cx="2057400" cy="1640662"/>
            <a:chOff x="3513128" y="3640194"/>
            <a:chExt cx="2057400" cy="1600200"/>
          </a:xfrm>
        </p:grpSpPr>
        <p:pic>
          <p:nvPicPr>
            <p:cNvPr id="86" name="Picture 85"/>
            <p:cNvPicPr>
              <a:picLocks/>
            </p:cNvPicPr>
            <p:nvPr/>
          </p:nvPicPr>
          <p:blipFill>
            <a:blip r:embed="rId23" cstate="print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3128" y="3640194"/>
              <a:ext cx="2057400" cy="1600200"/>
            </a:xfrm>
            <a:prstGeom prst="rect">
              <a:avLst/>
            </a:prstGeom>
          </p:spPr>
        </p:pic>
        <p:cxnSp>
          <p:nvCxnSpPr>
            <p:cNvPr id="93" name="Straight Connector 92"/>
            <p:cNvCxnSpPr/>
            <p:nvPr/>
          </p:nvCxnSpPr>
          <p:spPr>
            <a:xfrm flipV="1">
              <a:off x="3880710" y="4030477"/>
              <a:ext cx="0" cy="414385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4071758" y="4464717"/>
              <a:ext cx="0" cy="96454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4264760" y="4030477"/>
              <a:ext cx="0" cy="44265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V="1">
              <a:off x="4418380" y="4457356"/>
              <a:ext cx="0" cy="168002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V="1">
              <a:off x="4568762" y="4433121"/>
              <a:ext cx="14023" cy="24236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4725620" y="4259786"/>
              <a:ext cx="0" cy="185075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4879240" y="4464716"/>
              <a:ext cx="0" cy="27954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V="1">
              <a:off x="5109670" y="4183342"/>
              <a:ext cx="0" cy="268764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5301695" y="4464716"/>
              <a:ext cx="0" cy="467149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3184559" y="4807896"/>
            <a:ext cx="5264583" cy="1455124"/>
            <a:chOff x="3934371" y="5228151"/>
            <a:chExt cx="5264583" cy="1455124"/>
          </a:xfrm>
        </p:grpSpPr>
        <p:sp>
          <p:nvSpPr>
            <p:cNvPr id="72" name="Arc 71"/>
            <p:cNvSpPr/>
            <p:nvPr/>
          </p:nvSpPr>
          <p:spPr>
            <a:xfrm rot="16200000" flipH="1">
              <a:off x="5153565" y="5158750"/>
              <a:ext cx="987550" cy="1126352"/>
            </a:xfrm>
            <a:prstGeom prst="arc">
              <a:avLst>
                <a:gd name="adj1" fmla="val 17818017"/>
                <a:gd name="adj2" fmla="val 4072307"/>
              </a:avLst>
            </a:prstGeom>
            <a:ln w="5715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934371" y="6221610"/>
              <a:ext cx="52645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70C0"/>
                  </a:solidFill>
                  <a:latin typeface="+mj-lt"/>
                </a:rPr>
                <a:t>Stage 1: </a:t>
              </a:r>
              <a:r>
                <a:rPr lang="en-US" sz="2400" dirty="0" smtClean="0">
                  <a:solidFill>
                    <a:srgbClr val="0070C0"/>
                  </a:solidFill>
                  <a:latin typeface="+mj-lt"/>
                </a:rPr>
                <a:t>solve linear system for </a:t>
              </a:r>
              <a:r>
                <a:rPr lang="en-US" sz="2400" dirty="0" smtClean="0">
                  <a:solidFill>
                    <a:srgbClr val="FF0000"/>
                  </a:solidFill>
                  <a:latin typeface="+mj-lt"/>
                </a:rPr>
                <a:t>filter</a:t>
              </a:r>
              <a:endParaRPr lang="en-US" sz="2400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301628" y="1475071"/>
            <a:ext cx="2372304" cy="2166796"/>
            <a:chOff x="6301628" y="1475071"/>
            <a:chExt cx="2372304" cy="2166796"/>
          </a:xfrm>
        </p:grpSpPr>
        <p:sp>
          <p:nvSpPr>
            <p:cNvPr id="83" name="Arc 82"/>
            <p:cNvSpPr/>
            <p:nvPr/>
          </p:nvSpPr>
          <p:spPr>
            <a:xfrm rot="10800000" flipH="1">
              <a:off x="7686382" y="2515515"/>
              <a:ext cx="987550" cy="1126352"/>
            </a:xfrm>
            <a:prstGeom prst="arc">
              <a:avLst>
                <a:gd name="adj1" fmla="val 18619541"/>
                <a:gd name="adj2" fmla="val 4072307"/>
              </a:avLst>
            </a:prstGeom>
            <a:ln w="5715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6301628" y="1475071"/>
              <a:ext cx="257526" cy="257526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6673271" y="1475071"/>
              <a:ext cx="257526" cy="257526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7344161" y="1491934"/>
              <a:ext cx="257526" cy="257526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6930797" y="1475071"/>
              <a:ext cx="257526" cy="257526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82346" y="155738"/>
            <a:ext cx="8535438" cy="987550"/>
            <a:chOff x="482346" y="155738"/>
            <a:chExt cx="8535438" cy="987550"/>
          </a:xfrm>
        </p:grpSpPr>
        <p:sp>
          <p:nvSpPr>
            <p:cNvPr id="92" name="TextBox 91"/>
            <p:cNvSpPr txBox="1"/>
            <p:nvPr/>
          </p:nvSpPr>
          <p:spPr>
            <a:xfrm>
              <a:off x="482346" y="433927"/>
              <a:ext cx="18036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+mj-lt"/>
                </a:rPr>
                <a:t>recover signal</a:t>
              </a:r>
              <a:endParaRPr lang="en-US" sz="2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97" name="Arc 96"/>
            <p:cNvSpPr/>
            <p:nvPr/>
          </p:nvSpPr>
          <p:spPr>
            <a:xfrm rot="5754131" flipH="1">
              <a:off x="1936478" y="86337"/>
              <a:ext cx="987550" cy="1126352"/>
            </a:xfrm>
            <a:prstGeom prst="arc">
              <a:avLst>
                <a:gd name="adj1" fmla="val 18619541"/>
                <a:gd name="adj2" fmla="val 4072307"/>
              </a:avLst>
            </a:prstGeom>
            <a:ln w="5715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2847505" y="187847"/>
              <a:ext cx="61702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70C0"/>
                  </a:solidFill>
                  <a:latin typeface="+mj-lt"/>
                </a:rPr>
                <a:t>Stage 2: </a:t>
              </a:r>
              <a:r>
                <a:rPr lang="en-US" sz="2400" dirty="0" smtClean="0">
                  <a:solidFill>
                    <a:srgbClr val="0070C0"/>
                  </a:solidFill>
                  <a:latin typeface="+mj-lt"/>
                </a:rPr>
                <a:t>solve linear system for </a:t>
              </a:r>
              <a:r>
                <a:rPr lang="en-US" sz="2400" dirty="0" smtClean="0">
                  <a:solidFill>
                    <a:schemeClr val="accent5">
                      <a:lumMod val="75000"/>
                    </a:schemeClr>
                  </a:solidFill>
                  <a:latin typeface="+mj-lt"/>
                </a:rPr>
                <a:t>amplitudes</a:t>
              </a:r>
              <a:endParaRPr lang="en-US" sz="2400" dirty="0">
                <a:solidFill>
                  <a:schemeClr val="accent5">
                    <a:lumMod val="75000"/>
                  </a:schemeClr>
                </a:solidFill>
                <a:latin typeface="+mj-lt"/>
              </a:endParaRPr>
            </a:p>
          </p:txBody>
        </p:sp>
      </p:grpSp>
      <p:pic>
        <p:nvPicPr>
          <p:cNvPr id="87" name="Picture 8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869747"/>
            <a:ext cx="981456" cy="35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7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820010"/>
            <a:ext cx="9144000" cy="4037989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57" y="915315"/>
            <a:ext cx="2057400" cy="1600200"/>
          </a:xfrm>
          <a:prstGeom prst="rect">
            <a:avLst/>
          </a:prstGeom>
        </p:spPr>
      </p:pic>
      <p:grpSp>
        <p:nvGrpSpPr>
          <p:cNvPr id="122" name="Group 121"/>
          <p:cNvGrpSpPr/>
          <p:nvPr/>
        </p:nvGrpSpPr>
        <p:grpSpPr>
          <a:xfrm>
            <a:off x="2621926" y="870079"/>
            <a:ext cx="2900507" cy="1600200"/>
            <a:chOff x="2660382" y="1202642"/>
            <a:chExt cx="2900507" cy="1600200"/>
          </a:xfrm>
        </p:grpSpPr>
        <p:pic>
          <p:nvPicPr>
            <p:cNvPr id="3" name="Picture 2"/>
            <p:cNvPicPr>
              <a:picLocks/>
            </p:cNvPicPr>
            <p:nvPr/>
          </p:nvPicPr>
          <p:blipFill>
            <a:blip r:embed="rId1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3489" y="1202642"/>
              <a:ext cx="2057400" cy="1600200"/>
            </a:xfrm>
            <a:prstGeom prst="rect">
              <a:avLst/>
            </a:prstGeom>
          </p:spPr>
        </p:pic>
        <p:cxnSp>
          <p:nvCxnSpPr>
            <p:cNvPr id="16" name="Straight Arrow Connector 15"/>
            <p:cNvCxnSpPr/>
            <p:nvPr/>
          </p:nvCxnSpPr>
          <p:spPr>
            <a:xfrm>
              <a:off x="2660382" y="2017026"/>
              <a:ext cx="689485" cy="2759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550" y="1496831"/>
              <a:ext cx="266938" cy="322962"/>
            </a:xfrm>
            <a:prstGeom prst="rect">
              <a:avLst/>
            </a:prstGeom>
          </p:spPr>
        </p:pic>
      </p:grpSp>
      <p:pic>
        <p:nvPicPr>
          <p:cNvPr id="35" name="Picture 3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07" y="2106122"/>
            <a:ext cx="456146" cy="273277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791607" y="5915533"/>
            <a:ext cx="6469981" cy="480060"/>
            <a:chOff x="791607" y="5915533"/>
            <a:chExt cx="6469981" cy="480060"/>
          </a:xfrm>
        </p:grpSpPr>
        <p:pic>
          <p:nvPicPr>
            <p:cNvPr id="30" name="Picture 29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071" y="5915533"/>
              <a:ext cx="2993517" cy="480060"/>
            </a:xfrm>
            <a:prstGeom prst="rect">
              <a:avLst/>
            </a:prstGeom>
          </p:spPr>
        </p:pic>
        <p:sp>
          <p:nvSpPr>
            <p:cNvPr id="87" name="TextBox 86"/>
            <p:cNvSpPr txBox="1"/>
            <p:nvPr/>
          </p:nvSpPr>
          <p:spPr>
            <a:xfrm>
              <a:off x="791607" y="5924730"/>
              <a:ext cx="35847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Annihilation Relation:</a:t>
              </a:r>
              <a:endParaRPr lang="en-US" sz="2400" dirty="0">
                <a:latin typeface="+mj-lt"/>
              </a:endParaRPr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347450" y="411100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+mj-lt"/>
              </a:rPr>
              <a:t>s</a:t>
            </a: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patial domain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129" name="Group 128"/>
          <p:cNvGrpSpPr/>
          <p:nvPr/>
        </p:nvGrpSpPr>
        <p:grpSpPr>
          <a:xfrm>
            <a:off x="4657142" y="384050"/>
            <a:ext cx="4135883" cy="2435960"/>
            <a:chOff x="4657142" y="752655"/>
            <a:chExt cx="4135883" cy="2435960"/>
          </a:xfrm>
        </p:grpSpPr>
        <p:grpSp>
          <p:nvGrpSpPr>
            <p:cNvPr id="123" name="Group 122"/>
            <p:cNvGrpSpPr/>
            <p:nvPr/>
          </p:nvGrpSpPr>
          <p:grpSpPr>
            <a:xfrm>
              <a:off x="4657142" y="752655"/>
              <a:ext cx="4135883" cy="2061864"/>
              <a:chOff x="4657142" y="752655"/>
              <a:chExt cx="4135883" cy="2061864"/>
            </a:xfrm>
          </p:grpSpPr>
          <p:pic>
            <p:nvPicPr>
              <p:cNvPr id="8" name="Picture 7"/>
              <p:cNvPicPr>
                <a:picLocks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2645" y="1202642"/>
                <a:ext cx="2057400" cy="1611877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89673" y="1939671"/>
                <a:ext cx="150314" cy="143482"/>
              </a:xfrm>
              <a:prstGeom prst="rect">
                <a:avLst/>
              </a:prstGeom>
            </p:spPr>
          </p:pic>
          <p:pic>
            <p:nvPicPr>
              <p:cNvPr id="79" name="Picture 78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5260" y="1827894"/>
                <a:ext cx="687765" cy="304982"/>
              </a:xfrm>
              <a:prstGeom prst="rect">
                <a:avLst/>
              </a:prstGeom>
            </p:spPr>
          </p:pic>
          <p:sp>
            <p:nvSpPr>
              <p:cNvPr id="88" name="TextBox 87"/>
              <p:cNvSpPr txBox="1"/>
              <p:nvPr/>
            </p:nvSpPr>
            <p:spPr>
              <a:xfrm>
                <a:off x="4657142" y="752655"/>
                <a:ext cx="20954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j-lt"/>
                  </a:rPr>
                  <a:t>m</a:t>
                </a:r>
                <a:r>
                  <a:rPr lang="en-US" sz="2400" dirty="0" smtClean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j-lt"/>
                  </a:rPr>
                  <a:t>ultiplication</a:t>
                </a:r>
                <a:endPara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</a:endParaRPr>
              </a:p>
            </p:txBody>
          </p:sp>
        </p:grpSp>
        <p:sp>
          <p:nvSpPr>
            <p:cNvPr id="125" name="TextBox 124"/>
            <p:cNvSpPr txBox="1"/>
            <p:nvPr/>
          </p:nvSpPr>
          <p:spPr>
            <a:xfrm>
              <a:off x="5652800" y="2788505"/>
              <a:ext cx="25731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  <a:latin typeface="+mj-lt"/>
                </a:rPr>
                <a:t>annihilating function</a:t>
              </a:r>
              <a:endParaRPr lang="en-US" sz="2000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4855145" y="3162910"/>
            <a:ext cx="3937880" cy="2372548"/>
            <a:chOff x="4855145" y="3236975"/>
            <a:chExt cx="3937880" cy="2372548"/>
          </a:xfrm>
        </p:grpSpPr>
        <p:grpSp>
          <p:nvGrpSpPr>
            <p:cNvPr id="131" name="Group 130"/>
            <p:cNvGrpSpPr/>
            <p:nvPr/>
          </p:nvGrpSpPr>
          <p:grpSpPr>
            <a:xfrm>
              <a:off x="4855145" y="3236975"/>
              <a:ext cx="3937880" cy="2372548"/>
              <a:chOff x="4855145" y="3236975"/>
              <a:chExt cx="3937880" cy="2372548"/>
            </a:xfrm>
          </p:grpSpPr>
          <p:pic>
            <p:nvPicPr>
              <p:cNvPr id="6" name="Picture 5"/>
              <p:cNvPicPr>
                <a:picLocks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2645" y="3648474"/>
                <a:ext cx="2057400" cy="1600200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7340" y="4309355"/>
                <a:ext cx="195029" cy="201754"/>
              </a:xfrm>
              <a:prstGeom prst="rect">
                <a:avLst/>
              </a:prstGeom>
            </p:spPr>
          </p:pic>
          <p:sp>
            <p:nvSpPr>
              <p:cNvPr id="70" name="TextBox 69"/>
              <p:cNvSpPr txBox="1"/>
              <p:nvPr/>
            </p:nvSpPr>
            <p:spPr>
              <a:xfrm>
                <a:off x="5877336" y="5209413"/>
                <a:ext cx="21451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  <a:latin typeface="+mj-lt"/>
                  </a:rPr>
                  <a:t>a</a:t>
                </a:r>
                <a:r>
                  <a:rPr lang="en-US" sz="2000" dirty="0" smtClean="0">
                    <a:solidFill>
                      <a:srgbClr val="FF0000"/>
                    </a:solidFill>
                    <a:latin typeface="+mj-lt"/>
                  </a:rPr>
                  <a:t>nnihilating filter</a:t>
                </a:r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pic>
            <p:nvPicPr>
              <p:cNvPr id="82" name="Picture 81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5261" y="4259786"/>
                <a:ext cx="687764" cy="304981"/>
              </a:xfrm>
              <a:prstGeom prst="rect">
                <a:avLst/>
              </a:prstGeom>
            </p:spPr>
          </p:pic>
          <p:sp>
            <p:nvSpPr>
              <p:cNvPr id="89" name="TextBox 88"/>
              <p:cNvSpPr txBox="1"/>
              <p:nvPr/>
            </p:nvSpPr>
            <p:spPr>
              <a:xfrm>
                <a:off x="4855145" y="3236975"/>
                <a:ext cx="18181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j-lt"/>
                  </a:rPr>
                  <a:t>convolution</a:t>
                </a:r>
                <a:endPara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</a:endParaRPr>
              </a:p>
            </p:txBody>
          </p:sp>
        </p:grpSp>
        <p:pic>
          <p:nvPicPr>
            <p:cNvPr id="128" name="Picture 12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9467" y="3698927"/>
              <a:ext cx="426915" cy="332045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128000" y="2127320"/>
            <a:ext cx="2540852" cy="3011342"/>
            <a:chOff x="128000" y="2127320"/>
            <a:chExt cx="2540852" cy="3011342"/>
          </a:xfrm>
        </p:grpSpPr>
        <p:sp>
          <p:nvSpPr>
            <p:cNvPr id="113" name="Arc 112"/>
            <p:cNvSpPr/>
            <p:nvPr/>
          </p:nvSpPr>
          <p:spPr>
            <a:xfrm flipH="1">
              <a:off x="128000" y="2127320"/>
              <a:ext cx="987550" cy="1126352"/>
            </a:xfrm>
            <a:prstGeom prst="arc">
              <a:avLst>
                <a:gd name="adj1" fmla="val 18619541"/>
                <a:gd name="adj2" fmla="val 4072307"/>
              </a:avLst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385855" y="3112744"/>
              <a:ext cx="22829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accent1"/>
                  </a:solidFill>
                  <a:latin typeface="+mj-lt"/>
                </a:rPr>
                <a:t>Fourier domain</a:t>
              </a:r>
              <a:endParaRPr lang="en-US" sz="2400" dirty="0">
                <a:solidFill>
                  <a:schemeClr val="accent1"/>
                </a:solidFill>
                <a:latin typeface="+mj-lt"/>
              </a:endParaRPr>
            </a:p>
          </p:txBody>
        </p:sp>
        <p:pic>
          <p:nvPicPr>
            <p:cNvPr id="62" name="Picture 61"/>
            <p:cNvPicPr>
              <a:picLocks/>
            </p:cNvPicPr>
            <p:nvPr/>
          </p:nvPicPr>
          <p:blipFill>
            <a:blip r:embed="rId25" cstate="print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201" y="3538462"/>
              <a:ext cx="2057400" cy="1600200"/>
            </a:xfrm>
            <a:prstGeom prst="rect">
              <a:avLst/>
            </a:prstGeom>
          </p:spPr>
        </p:pic>
        <p:cxnSp>
          <p:nvCxnSpPr>
            <p:cNvPr id="63" name="Straight Connector 62"/>
            <p:cNvCxnSpPr/>
            <p:nvPr/>
          </p:nvCxnSpPr>
          <p:spPr>
            <a:xfrm flipV="1">
              <a:off x="769905" y="4108368"/>
              <a:ext cx="0" cy="210339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960953" y="4170561"/>
              <a:ext cx="0" cy="16800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1153955" y="3790885"/>
              <a:ext cx="0" cy="556087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1307575" y="4331202"/>
              <a:ext cx="0" cy="16800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1457957" y="3790885"/>
              <a:ext cx="0" cy="540318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1614815" y="4318707"/>
              <a:ext cx="0" cy="12805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1768435" y="3790885"/>
              <a:ext cx="0" cy="547676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V="1">
              <a:off x="1998865" y="4197901"/>
              <a:ext cx="0" cy="12805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V="1">
              <a:off x="2190890" y="4108368"/>
              <a:ext cx="0" cy="230193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665" y="3556431"/>
              <a:ext cx="468630" cy="381762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2629811" y="3538462"/>
            <a:ext cx="2940717" cy="1640662"/>
            <a:chOff x="2629811" y="3538462"/>
            <a:chExt cx="2940717" cy="1640662"/>
          </a:xfrm>
        </p:grpSpPr>
        <p:grpSp>
          <p:nvGrpSpPr>
            <p:cNvPr id="126" name="Group 125"/>
            <p:cNvGrpSpPr/>
            <p:nvPr/>
          </p:nvGrpSpPr>
          <p:grpSpPr>
            <a:xfrm>
              <a:off x="2629811" y="3956412"/>
              <a:ext cx="729695" cy="417898"/>
              <a:chOff x="2629811" y="4030477"/>
              <a:chExt cx="729695" cy="417898"/>
            </a:xfrm>
          </p:grpSpPr>
          <p:cxnSp>
            <p:nvCxnSpPr>
              <p:cNvPr id="21" name="Straight Arrow Connector 20"/>
              <p:cNvCxnSpPr/>
              <p:nvPr/>
            </p:nvCxnSpPr>
            <p:spPr>
              <a:xfrm>
                <a:off x="2649917" y="4445616"/>
                <a:ext cx="689485" cy="2759"/>
              </a:xfrm>
              <a:prstGeom prst="straightConnector1">
                <a:avLst/>
              </a:prstGeom>
              <a:ln w="571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9" name="Picture 28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9811" y="4030477"/>
                <a:ext cx="729695" cy="278878"/>
              </a:xfrm>
              <a:prstGeom prst="rect">
                <a:avLst/>
              </a:prstGeom>
            </p:spPr>
          </p:pic>
        </p:grpSp>
        <p:grpSp>
          <p:nvGrpSpPr>
            <p:cNvPr id="33" name="Group 32"/>
            <p:cNvGrpSpPr/>
            <p:nvPr/>
          </p:nvGrpSpPr>
          <p:grpSpPr>
            <a:xfrm>
              <a:off x="3513128" y="3538462"/>
              <a:ext cx="2057400" cy="1640662"/>
              <a:chOff x="3513128" y="3538462"/>
              <a:chExt cx="2057400" cy="1640662"/>
            </a:xfrm>
          </p:grpSpPr>
          <p:grpSp>
            <p:nvGrpSpPr>
              <p:cNvPr id="85" name="Group 84"/>
              <p:cNvGrpSpPr/>
              <p:nvPr/>
            </p:nvGrpSpPr>
            <p:grpSpPr>
              <a:xfrm>
                <a:off x="3513128" y="3538462"/>
                <a:ext cx="2057400" cy="1640662"/>
                <a:chOff x="3513128" y="3640194"/>
                <a:chExt cx="2057400" cy="1600200"/>
              </a:xfrm>
            </p:grpSpPr>
            <p:pic>
              <p:nvPicPr>
                <p:cNvPr id="86" name="Picture 85"/>
                <p:cNvPicPr>
                  <a:picLocks/>
                </p:cNvPicPr>
                <p:nvPr/>
              </p:nvPicPr>
              <p:blipFill>
                <a:blip r:embed="rId29" cstate="print">
                  <a:extLst>
                    <a:ext uri="{BEBA8EAE-BF5A-486C-A8C5-ECC9F3942E4B}">
                      <a14:imgProps xmlns:a14="http://schemas.microsoft.com/office/drawing/2010/main">
                        <a14:imgLayer r:embed="rId30">
                          <a14:imgEffect>
                            <a14:artisticPhotocopy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13128" y="3640194"/>
                  <a:ext cx="2057400" cy="1600200"/>
                </a:xfrm>
                <a:prstGeom prst="rect">
                  <a:avLst/>
                </a:prstGeom>
              </p:spPr>
            </p:pic>
            <p:cxnSp>
              <p:nvCxnSpPr>
                <p:cNvPr id="93" name="Straight Connector 92"/>
                <p:cNvCxnSpPr/>
                <p:nvPr/>
              </p:nvCxnSpPr>
              <p:spPr>
                <a:xfrm flipV="1">
                  <a:off x="3880710" y="4030477"/>
                  <a:ext cx="0" cy="414385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>
                  <a:off x="4071758" y="4464717"/>
                  <a:ext cx="0" cy="96454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 flipV="1">
                  <a:off x="4264760" y="4030477"/>
                  <a:ext cx="0" cy="442651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 flipV="1">
                  <a:off x="4418380" y="4457356"/>
                  <a:ext cx="0" cy="168002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 flipV="1">
                  <a:off x="4568762" y="4433121"/>
                  <a:ext cx="14023" cy="24236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>
                  <a:off x="4725620" y="4259786"/>
                  <a:ext cx="0" cy="185075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4879240" y="4464716"/>
                  <a:ext cx="0" cy="279541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 flipV="1">
                  <a:off x="5109670" y="4183342"/>
                  <a:ext cx="0" cy="268764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/>
              </p:nvCxnSpPr>
              <p:spPr>
                <a:xfrm>
                  <a:off x="5301695" y="4464716"/>
                  <a:ext cx="0" cy="467149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4" name="Picture 23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1479" y="3638367"/>
                <a:ext cx="413550" cy="33084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8010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820010"/>
            <a:ext cx="9144000" cy="4037989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57" y="915315"/>
            <a:ext cx="2057400" cy="1600200"/>
          </a:xfrm>
          <a:prstGeom prst="rect">
            <a:avLst/>
          </a:prstGeom>
        </p:spPr>
      </p:pic>
      <p:grpSp>
        <p:nvGrpSpPr>
          <p:cNvPr id="122" name="Group 121"/>
          <p:cNvGrpSpPr/>
          <p:nvPr/>
        </p:nvGrpSpPr>
        <p:grpSpPr>
          <a:xfrm>
            <a:off x="2621926" y="870079"/>
            <a:ext cx="2900507" cy="1600200"/>
            <a:chOff x="2660382" y="1202642"/>
            <a:chExt cx="2900507" cy="1600200"/>
          </a:xfrm>
        </p:grpSpPr>
        <p:pic>
          <p:nvPicPr>
            <p:cNvPr id="3" name="Picture 2"/>
            <p:cNvPicPr>
              <a:picLocks/>
            </p:cNvPicPr>
            <p:nvPr/>
          </p:nvPicPr>
          <p:blipFill>
            <a:blip r:embed="rId1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3489" y="1202642"/>
              <a:ext cx="2057400" cy="1600200"/>
            </a:xfrm>
            <a:prstGeom prst="rect">
              <a:avLst/>
            </a:prstGeom>
          </p:spPr>
        </p:pic>
        <p:cxnSp>
          <p:nvCxnSpPr>
            <p:cNvPr id="16" name="Straight Arrow Connector 15"/>
            <p:cNvCxnSpPr/>
            <p:nvPr/>
          </p:nvCxnSpPr>
          <p:spPr>
            <a:xfrm>
              <a:off x="2660382" y="2017026"/>
              <a:ext cx="689485" cy="2759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550" y="1496831"/>
              <a:ext cx="266938" cy="322962"/>
            </a:xfrm>
            <a:prstGeom prst="rect">
              <a:avLst/>
            </a:prstGeom>
          </p:spPr>
        </p:pic>
      </p:grpSp>
      <p:grpSp>
        <p:nvGrpSpPr>
          <p:cNvPr id="126" name="Group 125"/>
          <p:cNvGrpSpPr/>
          <p:nvPr/>
        </p:nvGrpSpPr>
        <p:grpSpPr>
          <a:xfrm>
            <a:off x="2629811" y="3956412"/>
            <a:ext cx="729695" cy="417898"/>
            <a:chOff x="2629811" y="4030477"/>
            <a:chExt cx="729695" cy="417898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2649917" y="4445616"/>
              <a:ext cx="689485" cy="2759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9811" y="4030477"/>
              <a:ext cx="729695" cy="278878"/>
            </a:xfrm>
            <a:prstGeom prst="rect">
              <a:avLst/>
            </a:prstGeom>
          </p:spPr>
        </p:pic>
      </p:grpSp>
      <p:pic>
        <p:nvPicPr>
          <p:cNvPr id="35" name="Picture 3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07" y="2106122"/>
            <a:ext cx="456146" cy="273277"/>
          </a:xfrm>
          <a:prstGeom prst="rect">
            <a:avLst/>
          </a:prstGeom>
        </p:spPr>
      </p:pic>
      <p:grpSp>
        <p:nvGrpSpPr>
          <p:cNvPr id="129" name="Group 128"/>
          <p:cNvGrpSpPr/>
          <p:nvPr/>
        </p:nvGrpSpPr>
        <p:grpSpPr>
          <a:xfrm>
            <a:off x="5652800" y="834037"/>
            <a:ext cx="3140225" cy="1985973"/>
            <a:chOff x="5652800" y="1202642"/>
            <a:chExt cx="3140225" cy="1985973"/>
          </a:xfrm>
        </p:grpSpPr>
        <p:grpSp>
          <p:nvGrpSpPr>
            <p:cNvPr id="123" name="Group 122"/>
            <p:cNvGrpSpPr/>
            <p:nvPr/>
          </p:nvGrpSpPr>
          <p:grpSpPr>
            <a:xfrm>
              <a:off x="5689673" y="1202642"/>
              <a:ext cx="3103352" cy="1611877"/>
              <a:chOff x="5689673" y="1202642"/>
              <a:chExt cx="3103352" cy="1611877"/>
            </a:xfrm>
          </p:grpSpPr>
          <p:pic>
            <p:nvPicPr>
              <p:cNvPr id="8" name="Picture 7"/>
              <p:cNvPicPr>
                <a:picLocks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2645" y="1202642"/>
                <a:ext cx="2057400" cy="1611877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89673" y="1939671"/>
                <a:ext cx="150314" cy="143482"/>
              </a:xfrm>
              <a:prstGeom prst="rect">
                <a:avLst/>
              </a:prstGeom>
            </p:spPr>
          </p:pic>
          <p:pic>
            <p:nvPicPr>
              <p:cNvPr id="79" name="Picture 78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5260" y="1827894"/>
                <a:ext cx="687765" cy="304982"/>
              </a:xfrm>
              <a:prstGeom prst="rect">
                <a:avLst/>
              </a:prstGeom>
            </p:spPr>
          </p:pic>
        </p:grpSp>
        <p:sp>
          <p:nvSpPr>
            <p:cNvPr id="125" name="TextBox 124"/>
            <p:cNvSpPr txBox="1"/>
            <p:nvPr/>
          </p:nvSpPr>
          <p:spPr>
            <a:xfrm>
              <a:off x="5652800" y="2788505"/>
              <a:ext cx="25731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  <a:latin typeface="+mj-lt"/>
                </a:rPr>
                <a:t>annihilating function</a:t>
              </a:r>
              <a:endParaRPr lang="en-US" sz="2000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5647340" y="3574409"/>
            <a:ext cx="3145685" cy="1961049"/>
            <a:chOff x="5647340" y="3648474"/>
            <a:chExt cx="3145685" cy="1961049"/>
          </a:xfrm>
        </p:grpSpPr>
        <p:pic>
          <p:nvPicPr>
            <p:cNvPr id="6" name="Picture 5"/>
            <p:cNvPicPr>
              <a:picLocks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2645" y="3648474"/>
              <a:ext cx="2057400" cy="160020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340" y="4309355"/>
              <a:ext cx="195029" cy="201754"/>
            </a:xfrm>
            <a:prstGeom prst="rect">
              <a:avLst/>
            </a:prstGeom>
          </p:spPr>
        </p:pic>
        <p:sp>
          <p:nvSpPr>
            <p:cNvPr id="70" name="TextBox 69"/>
            <p:cNvSpPr txBox="1"/>
            <p:nvPr/>
          </p:nvSpPr>
          <p:spPr>
            <a:xfrm>
              <a:off x="5877336" y="5209413"/>
              <a:ext cx="21451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+mj-lt"/>
                </a:rPr>
                <a:t>a</a:t>
              </a:r>
              <a:r>
                <a:rPr lang="en-US" sz="2000" dirty="0" smtClean="0">
                  <a:solidFill>
                    <a:srgbClr val="FF0000"/>
                  </a:solidFill>
                  <a:latin typeface="+mj-lt"/>
                </a:rPr>
                <a:t>nnihilating filter</a:t>
              </a:r>
              <a:endParaRPr lang="en-US" sz="2000" dirty="0">
                <a:solidFill>
                  <a:srgbClr val="FF0000"/>
                </a:solidFill>
                <a:latin typeface="+mj-lt"/>
              </a:endParaRPr>
            </a:p>
          </p:txBody>
        </p:sp>
        <p:pic>
          <p:nvPicPr>
            <p:cNvPr id="82" name="Picture 8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5261" y="4259786"/>
              <a:ext cx="687764" cy="304981"/>
            </a:xfrm>
            <a:prstGeom prst="rect">
              <a:avLst/>
            </a:prstGeom>
          </p:spPr>
        </p:pic>
      </p:grpSp>
      <p:pic>
        <p:nvPicPr>
          <p:cNvPr id="62" name="Picture 61"/>
          <p:cNvPicPr>
            <a:picLocks/>
          </p:cNvPicPr>
          <p:nvPr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01" y="3538462"/>
            <a:ext cx="2057400" cy="1600200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 flipV="1">
            <a:off x="769905" y="4108368"/>
            <a:ext cx="0" cy="21033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960953" y="4170561"/>
            <a:ext cx="0" cy="16800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1153955" y="3790885"/>
            <a:ext cx="0" cy="55608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1307575" y="4331202"/>
            <a:ext cx="0" cy="16800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1457957" y="3790885"/>
            <a:ext cx="0" cy="54031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1614815" y="4318707"/>
            <a:ext cx="0" cy="12805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1768435" y="3790885"/>
            <a:ext cx="0" cy="54767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1998865" y="4197901"/>
            <a:ext cx="0" cy="12805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2190890" y="4108368"/>
            <a:ext cx="0" cy="23019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65" y="3556431"/>
            <a:ext cx="468630" cy="381762"/>
          </a:xfrm>
          <a:prstGeom prst="rect">
            <a:avLst/>
          </a:prstGeom>
        </p:spPr>
      </p:pic>
      <p:grpSp>
        <p:nvGrpSpPr>
          <p:cNvPr id="85" name="Group 84"/>
          <p:cNvGrpSpPr/>
          <p:nvPr/>
        </p:nvGrpSpPr>
        <p:grpSpPr>
          <a:xfrm>
            <a:off x="3513128" y="3538462"/>
            <a:ext cx="2057400" cy="1640662"/>
            <a:chOff x="3513128" y="3640194"/>
            <a:chExt cx="2057400" cy="1600200"/>
          </a:xfrm>
        </p:grpSpPr>
        <p:pic>
          <p:nvPicPr>
            <p:cNvPr id="86" name="Picture 85"/>
            <p:cNvPicPr>
              <a:picLocks/>
            </p:cNvPicPr>
            <p:nvPr/>
          </p:nvPicPr>
          <p:blipFill>
            <a:blip r:embed="rId24" cstate="print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3128" y="3640194"/>
              <a:ext cx="2057400" cy="1600200"/>
            </a:xfrm>
            <a:prstGeom prst="rect">
              <a:avLst/>
            </a:prstGeom>
          </p:spPr>
        </p:pic>
        <p:cxnSp>
          <p:nvCxnSpPr>
            <p:cNvPr id="93" name="Straight Connector 92"/>
            <p:cNvCxnSpPr/>
            <p:nvPr/>
          </p:nvCxnSpPr>
          <p:spPr>
            <a:xfrm flipV="1">
              <a:off x="3880710" y="4030477"/>
              <a:ext cx="0" cy="414385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4071758" y="4464717"/>
              <a:ext cx="0" cy="96454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4264760" y="4030477"/>
              <a:ext cx="0" cy="44265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V="1">
              <a:off x="4418380" y="4457356"/>
              <a:ext cx="0" cy="168002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V="1">
              <a:off x="4568762" y="4433121"/>
              <a:ext cx="14023" cy="24236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4725620" y="4259786"/>
              <a:ext cx="0" cy="185075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4879240" y="4464716"/>
              <a:ext cx="0" cy="27954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V="1">
              <a:off x="5109670" y="4183342"/>
              <a:ext cx="0" cy="268764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5301695" y="4464716"/>
              <a:ext cx="0" cy="467149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3184559" y="4807896"/>
            <a:ext cx="5264583" cy="1455124"/>
            <a:chOff x="3934371" y="5228151"/>
            <a:chExt cx="5264583" cy="1455124"/>
          </a:xfrm>
        </p:grpSpPr>
        <p:sp>
          <p:nvSpPr>
            <p:cNvPr id="72" name="Arc 71"/>
            <p:cNvSpPr/>
            <p:nvPr/>
          </p:nvSpPr>
          <p:spPr>
            <a:xfrm rot="16200000" flipH="1">
              <a:off x="5153565" y="5158750"/>
              <a:ext cx="987550" cy="1126352"/>
            </a:xfrm>
            <a:prstGeom prst="arc">
              <a:avLst>
                <a:gd name="adj1" fmla="val 17818017"/>
                <a:gd name="adj2" fmla="val 4072307"/>
              </a:avLst>
            </a:prstGeom>
            <a:ln w="5715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934371" y="6221610"/>
              <a:ext cx="52645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70C0"/>
                  </a:solidFill>
                  <a:latin typeface="+mj-lt"/>
                </a:rPr>
                <a:t>Stage 1: </a:t>
              </a:r>
              <a:r>
                <a:rPr lang="en-US" sz="2400" dirty="0" smtClean="0">
                  <a:solidFill>
                    <a:srgbClr val="0070C0"/>
                  </a:solidFill>
                  <a:latin typeface="+mj-lt"/>
                </a:rPr>
                <a:t>solve linear system for </a:t>
              </a:r>
              <a:r>
                <a:rPr lang="en-US" sz="2400" dirty="0" smtClean="0">
                  <a:solidFill>
                    <a:srgbClr val="FF0000"/>
                  </a:solidFill>
                  <a:latin typeface="+mj-lt"/>
                </a:rPr>
                <a:t>filter</a:t>
              </a:r>
              <a:endParaRPr lang="en-US" sz="2400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301628" y="1475071"/>
            <a:ext cx="2372304" cy="2166796"/>
            <a:chOff x="6301628" y="1475071"/>
            <a:chExt cx="2372304" cy="2166796"/>
          </a:xfrm>
        </p:grpSpPr>
        <p:sp>
          <p:nvSpPr>
            <p:cNvPr id="83" name="Arc 82"/>
            <p:cNvSpPr/>
            <p:nvPr/>
          </p:nvSpPr>
          <p:spPr>
            <a:xfrm rot="10800000" flipH="1">
              <a:off x="7686382" y="2515515"/>
              <a:ext cx="987550" cy="1126352"/>
            </a:xfrm>
            <a:prstGeom prst="arc">
              <a:avLst>
                <a:gd name="adj1" fmla="val 18619541"/>
                <a:gd name="adj2" fmla="val 4072307"/>
              </a:avLst>
            </a:prstGeom>
            <a:ln w="5715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6301628" y="1475071"/>
              <a:ext cx="257526" cy="257526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6673271" y="1475071"/>
              <a:ext cx="257526" cy="257526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7344161" y="1491934"/>
              <a:ext cx="257526" cy="257526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6930797" y="1475071"/>
              <a:ext cx="257526" cy="257526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82346" y="155738"/>
            <a:ext cx="8535438" cy="987550"/>
            <a:chOff x="482346" y="155738"/>
            <a:chExt cx="8535438" cy="987550"/>
          </a:xfrm>
        </p:grpSpPr>
        <p:sp>
          <p:nvSpPr>
            <p:cNvPr id="92" name="TextBox 91"/>
            <p:cNvSpPr txBox="1"/>
            <p:nvPr/>
          </p:nvSpPr>
          <p:spPr>
            <a:xfrm>
              <a:off x="482346" y="433927"/>
              <a:ext cx="18036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+mj-lt"/>
                </a:rPr>
                <a:t>recover signal</a:t>
              </a:r>
              <a:endParaRPr lang="en-US" sz="2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97" name="Arc 96"/>
            <p:cNvSpPr/>
            <p:nvPr/>
          </p:nvSpPr>
          <p:spPr>
            <a:xfrm rot="5754131" flipH="1">
              <a:off x="1936478" y="86337"/>
              <a:ext cx="987550" cy="1126352"/>
            </a:xfrm>
            <a:prstGeom prst="arc">
              <a:avLst>
                <a:gd name="adj1" fmla="val 18619541"/>
                <a:gd name="adj2" fmla="val 4072307"/>
              </a:avLst>
            </a:prstGeom>
            <a:ln w="5715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2847505" y="187847"/>
              <a:ext cx="61702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70C0"/>
                  </a:solidFill>
                  <a:latin typeface="+mj-lt"/>
                </a:rPr>
                <a:t>Stage 2: </a:t>
              </a:r>
              <a:r>
                <a:rPr lang="en-US" sz="2400" dirty="0" smtClean="0">
                  <a:solidFill>
                    <a:srgbClr val="0070C0"/>
                  </a:solidFill>
                  <a:latin typeface="+mj-lt"/>
                </a:rPr>
                <a:t>solve linear system for </a:t>
              </a:r>
              <a:r>
                <a:rPr lang="en-US" sz="2400" dirty="0" smtClean="0">
                  <a:solidFill>
                    <a:schemeClr val="accent5">
                      <a:lumMod val="75000"/>
                    </a:schemeClr>
                  </a:solidFill>
                  <a:latin typeface="+mj-lt"/>
                </a:rPr>
                <a:t>amplitudes</a:t>
              </a:r>
              <a:endParaRPr lang="en-US" sz="2400" dirty="0">
                <a:solidFill>
                  <a:schemeClr val="accent5">
                    <a:lumMod val="7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027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Box 239"/>
          <p:cNvSpPr txBox="1"/>
          <p:nvPr/>
        </p:nvSpPr>
        <p:spPr>
          <a:xfrm>
            <a:off x="4944807" y="5212648"/>
            <a:ext cx="2246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+mj-lt"/>
              </a:rPr>
              <a:t>I</a:t>
            </a:r>
            <a:r>
              <a:rPr lang="en-US" sz="2400" dirty="0" smtClean="0">
                <a:solidFill>
                  <a:schemeClr val="accent5"/>
                </a:solidFill>
                <a:latin typeface="+mj-lt"/>
              </a:rPr>
              <a:t>solated </a:t>
            </a:r>
            <a:r>
              <a:rPr lang="en-US" sz="2400" dirty="0" err="1" smtClean="0">
                <a:solidFill>
                  <a:schemeClr val="accent5"/>
                </a:solidFill>
                <a:latin typeface="+mj-lt"/>
              </a:rPr>
              <a:t>Diracs</a:t>
            </a:r>
            <a:endParaRPr lang="en-US" sz="24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365760" y="474781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Challenges extending FRI to higher dimensions: 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solidFill>
                  <a:schemeClr val="accent4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Singularities not isolated</a:t>
            </a:r>
            <a:endParaRPr lang="en-US" sz="2800" dirty="0">
              <a:solidFill>
                <a:schemeClr val="accent4"/>
              </a:solidFill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08529" y="3155249"/>
            <a:ext cx="2057400" cy="2057400"/>
          </a:xfrm>
          <a:prstGeom prst="rect">
            <a:avLst/>
          </a:prstGeom>
          <a:noFill/>
          <a:ln w="25400"/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761154" y="3607874"/>
            <a:ext cx="1152150" cy="115215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761153" y="3961754"/>
            <a:ext cx="1155802" cy="222195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837965" y="4114154"/>
            <a:ext cx="960124" cy="222195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761154" y="3385679"/>
            <a:ext cx="1152150" cy="115215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7" name="Picture 12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149" y="2780703"/>
            <a:ext cx="838178" cy="310523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689" y="4493554"/>
            <a:ext cx="118405" cy="120379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158" y="3778882"/>
            <a:ext cx="118200" cy="173360"/>
          </a:xfrm>
          <a:prstGeom prst="rect">
            <a:avLst/>
          </a:prstGeom>
        </p:spPr>
      </p:pic>
      <p:cxnSp>
        <p:nvCxnSpPr>
          <p:cNvPr id="124" name="Straight Connector 123"/>
          <p:cNvCxnSpPr/>
          <p:nvPr/>
        </p:nvCxnSpPr>
        <p:spPr>
          <a:xfrm>
            <a:off x="922976" y="4201800"/>
            <a:ext cx="725948" cy="452625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885120" y="3778882"/>
            <a:ext cx="725948" cy="423675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998595" y="2154241"/>
            <a:ext cx="2638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2-D PWC function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1055" name="Group 1054"/>
          <p:cNvGrpSpPr/>
          <p:nvPr/>
        </p:nvGrpSpPr>
        <p:grpSpPr>
          <a:xfrm>
            <a:off x="3882515" y="2713827"/>
            <a:ext cx="3644843" cy="2897711"/>
            <a:chOff x="3882515" y="2713827"/>
            <a:chExt cx="3644843" cy="2897711"/>
          </a:xfrm>
        </p:grpSpPr>
        <p:cxnSp>
          <p:nvCxnSpPr>
            <p:cNvPr id="149" name="Straight Arrow Connector 148"/>
            <p:cNvCxnSpPr/>
            <p:nvPr/>
          </p:nvCxnSpPr>
          <p:spPr>
            <a:xfrm>
              <a:off x="3882515" y="3755080"/>
              <a:ext cx="689485" cy="2759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0" name="Group 1049"/>
            <p:cNvGrpSpPr/>
            <p:nvPr/>
          </p:nvGrpSpPr>
          <p:grpSpPr>
            <a:xfrm>
              <a:off x="4629647" y="2713827"/>
              <a:ext cx="2897711" cy="2897711"/>
              <a:chOff x="4403675" y="2731888"/>
              <a:chExt cx="2897711" cy="2897711"/>
            </a:xfrm>
          </p:grpSpPr>
          <p:grpSp>
            <p:nvGrpSpPr>
              <p:cNvPr id="1047" name="Group 1046"/>
              <p:cNvGrpSpPr/>
              <p:nvPr/>
            </p:nvGrpSpPr>
            <p:grpSpPr>
              <a:xfrm>
                <a:off x="4876495" y="3013382"/>
                <a:ext cx="2057400" cy="2242588"/>
                <a:chOff x="2457199" y="4615412"/>
                <a:chExt cx="2057400" cy="2242588"/>
              </a:xfrm>
            </p:grpSpPr>
            <p:sp>
              <p:nvSpPr>
                <p:cNvPr id="151" name="Rectangle 150"/>
                <p:cNvSpPr/>
                <p:nvPr/>
              </p:nvSpPr>
              <p:spPr>
                <a:xfrm>
                  <a:off x="2457199" y="4800600"/>
                  <a:ext cx="2057400" cy="2057400"/>
                </a:xfrm>
                <a:prstGeom prst="rect">
                  <a:avLst/>
                </a:prstGeom>
                <a:noFill/>
                <a:ln w="25400"/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38" name="Straight Arrow Connector 1037"/>
                <p:cNvCxnSpPr/>
                <p:nvPr/>
              </p:nvCxnSpPr>
              <p:spPr>
                <a:xfrm flipV="1">
                  <a:off x="2798089" y="5255970"/>
                  <a:ext cx="0" cy="608991"/>
                </a:xfrm>
                <a:prstGeom prst="straightConnector1">
                  <a:avLst/>
                </a:prstGeom>
                <a:ln w="28575">
                  <a:solidFill>
                    <a:schemeClr val="accent5"/>
                  </a:solidFill>
                  <a:headEnd type="oval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Arrow Connector 154"/>
                <p:cNvCxnSpPr/>
                <p:nvPr/>
              </p:nvCxnSpPr>
              <p:spPr>
                <a:xfrm flipV="1">
                  <a:off x="3360567" y="4615412"/>
                  <a:ext cx="0" cy="901733"/>
                </a:xfrm>
                <a:prstGeom prst="straightConnector1">
                  <a:avLst/>
                </a:prstGeom>
                <a:ln w="28575">
                  <a:solidFill>
                    <a:schemeClr val="accent5"/>
                  </a:solidFill>
                  <a:headEnd type="oval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Arrow Connector 156"/>
                <p:cNvCxnSpPr/>
                <p:nvPr/>
              </p:nvCxnSpPr>
              <p:spPr>
                <a:xfrm flipV="1">
                  <a:off x="3485899" y="6017360"/>
                  <a:ext cx="0" cy="304497"/>
                </a:xfrm>
                <a:prstGeom prst="straightConnector1">
                  <a:avLst/>
                </a:prstGeom>
                <a:ln w="28575">
                  <a:solidFill>
                    <a:schemeClr val="accent5"/>
                  </a:solidFill>
                  <a:headEnd type="oval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Arrow Connector 158"/>
                <p:cNvCxnSpPr/>
                <p:nvPr/>
              </p:nvCxnSpPr>
              <p:spPr>
                <a:xfrm flipH="1">
                  <a:off x="4263765" y="5830976"/>
                  <a:ext cx="3088" cy="734749"/>
                </a:xfrm>
                <a:prstGeom prst="straightConnector1">
                  <a:avLst/>
                </a:prstGeom>
                <a:ln w="28575">
                  <a:solidFill>
                    <a:schemeClr val="accent5"/>
                  </a:solidFill>
                  <a:headEnd type="oval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48" name="Cross 1047"/>
              <p:cNvSpPr/>
              <p:nvPr/>
            </p:nvSpPr>
            <p:spPr>
              <a:xfrm rot="2700000">
                <a:off x="4403675" y="2731888"/>
                <a:ext cx="2897711" cy="2897711"/>
              </a:xfrm>
              <a:prstGeom prst="plus">
                <a:avLst>
                  <a:gd name="adj" fmla="val 45491"/>
                </a:avLst>
              </a:pr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83" name="Picture 28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467" y="3275454"/>
            <a:ext cx="359067" cy="30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07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Rectangle 398"/>
          <p:cNvSpPr/>
          <p:nvPr/>
        </p:nvSpPr>
        <p:spPr>
          <a:xfrm>
            <a:off x="3886200" y="0"/>
            <a:ext cx="5257800" cy="6858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4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1608" y="1600200"/>
            <a:ext cx="2137275" cy="213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Picture 2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38750" y="1600200"/>
            <a:ext cx="2137275" cy="2137275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6" name="Straight Arrow Connector 185"/>
          <p:cNvCxnSpPr/>
          <p:nvPr/>
        </p:nvCxnSpPr>
        <p:spPr>
          <a:xfrm>
            <a:off x="3196914" y="2677441"/>
            <a:ext cx="1603686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7" name="Picture 18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057400"/>
            <a:ext cx="492621" cy="383598"/>
          </a:xfrm>
          <a:prstGeom prst="rect">
            <a:avLst/>
          </a:prstGeom>
        </p:spPr>
      </p:pic>
      <p:grpSp>
        <p:nvGrpSpPr>
          <p:cNvPr id="188" name="Group 187"/>
          <p:cNvGrpSpPr/>
          <p:nvPr/>
        </p:nvGrpSpPr>
        <p:grpSpPr>
          <a:xfrm>
            <a:off x="5467350" y="1828800"/>
            <a:ext cx="1641268" cy="1644499"/>
            <a:chOff x="868681" y="634591"/>
            <a:chExt cx="2788919" cy="2794409"/>
          </a:xfrm>
          <a:solidFill>
            <a:schemeClr val="bg1">
              <a:lumMod val="10000"/>
            </a:schemeClr>
          </a:solidFill>
        </p:grpSpPr>
        <p:sp>
          <p:nvSpPr>
            <p:cNvPr id="189" name="Oval 188"/>
            <p:cNvSpPr/>
            <p:nvPr/>
          </p:nvSpPr>
          <p:spPr>
            <a:xfrm>
              <a:off x="868681" y="6428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10972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13258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15544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17830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20116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22402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>
              <a:off x="24688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26974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>
              <a:off x="29260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31546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33832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>
              <a:off x="36118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>
              <a:off x="868681" y="868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>
              <a:off x="10972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13258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>
              <a:off x="15544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>
              <a:off x="17830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/>
            <p:cNvSpPr/>
            <p:nvPr/>
          </p:nvSpPr>
          <p:spPr>
            <a:xfrm>
              <a:off x="20116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22402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2468881" y="860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26974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29260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>
              <a:off x="31546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3383281" y="860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36118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868681" y="11000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10972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13258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>
              <a:off x="15544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/>
            <p:cNvSpPr/>
            <p:nvPr/>
          </p:nvSpPr>
          <p:spPr>
            <a:xfrm>
              <a:off x="17830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2011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22402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2468881" y="1091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>
              <a:off x="26974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>
              <a:off x="29260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/>
            <p:cNvSpPr/>
            <p:nvPr/>
          </p:nvSpPr>
          <p:spPr>
            <a:xfrm>
              <a:off x="3154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3383281" y="1091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36118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868681" y="1325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10972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>
              <a:off x="13258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15544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17830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20116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2402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/>
            <p:cNvSpPr/>
            <p:nvPr/>
          </p:nvSpPr>
          <p:spPr>
            <a:xfrm>
              <a:off x="2468881" y="13176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/>
            <p:cNvSpPr/>
            <p:nvPr/>
          </p:nvSpPr>
          <p:spPr>
            <a:xfrm>
              <a:off x="26974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29260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31546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3383281" y="13176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36118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868681" y="15572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10972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13258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15544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17830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2011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22402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24688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26974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/>
            <p:cNvSpPr/>
            <p:nvPr/>
          </p:nvSpPr>
          <p:spPr>
            <a:xfrm>
              <a:off x="29260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/>
            <p:cNvSpPr/>
            <p:nvPr/>
          </p:nvSpPr>
          <p:spPr>
            <a:xfrm>
              <a:off x="3154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/>
            <p:cNvSpPr/>
            <p:nvPr/>
          </p:nvSpPr>
          <p:spPr>
            <a:xfrm>
              <a:off x="33832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36118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>
              <a:off x="868681" y="1783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/>
            <p:cNvSpPr/>
            <p:nvPr/>
          </p:nvSpPr>
          <p:spPr>
            <a:xfrm>
              <a:off x="10972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/>
            <p:cNvSpPr/>
            <p:nvPr/>
          </p:nvSpPr>
          <p:spPr>
            <a:xfrm>
              <a:off x="13258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/>
            <p:cNvSpPr/>
            <p:nvPr/>
          </p:nvSpPr>
          <p:spPr>
            <a:xfrm>
              <a:off x="15544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17830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2011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/>
            <p:cNvSpPr/>
            <p:nvPr/>
          </p:nvSpPr>
          <p:spPr>
            <a:xfrm>
              <a:off x="22402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24688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/>
            <p:cNvSpPr/>
            <p:nvPr/>
          </p:nvSpPr>
          <p:spPr>
            <a:xfrm>
              <a:off x="26974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/>
            <p:cNvSpPr/>
            <p:nvPr/>
          </p:nvSpPr>
          <p:spPr>
            <a:xfrm>
              <a:off x="29260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/>
            <p:cNvSpPr/>
            <p:nvPr/>
          </p:nvSpPr>
          <p:spPr>
            <a:xfrm>
              <a:off x="3154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33832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/>
            <p:cNvSpPr/>
            <p:nvPr/>
          </p:nvSpPr>
          <p:spPr>
            <a:xfrm>
              <a:off x="36118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868681" y="20144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/>
            <p:cNvSpPr/>
            <p:nvPr/>
          </p:nvSpPr>
          <p:spPr>
            <a:xfrm>
              <a:off x="10972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/>
            <p:cNvSpPr/>
            <p:nvPr/>
          </p:nvSpPr>
          <p:spPr>
            <a:xfrm>
              <a:off x="13258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/>
            <p:cNvSpPr/>
            <p:nvPr/>
          </p:nvSpPr>
          <p:spPr>
            <a:xfrm>
              <a:off x="15544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/>
            <p:cNvSpPr/>
            <p:nvPr/>
          </p:nvSpPr>
          <p:spPr>
            <a:xfrm>
              <a:off x="17830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2011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/>
            <p:cNvSpPr/>
            <p:nvPr/>
          </p:nvSpPr>
          <p:spPr>
            <a:xfrm>
              <a:off x="22402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Oval 273"/>
            <p:cNvSpPr/>
            <p:nvPr/>
          </p:nvSpPr>
          <p:spPr>
            <a:xfrm>
              <a:off x="2468881" y="2006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/>
            <p:cNvSpPr/>
            <p:nvPr/>
          </p:nvSpPr>
          <p:spPr>
            <a:xfrm>
              <a:off x="26974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/>
            <p:cNvSpPr/>
            <p:nvPr/>
          </p:nvSpPr>
          <p:spPr>
            <a:xfrm>
              <a:off x="29260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/>
            <p:cNvSpPr/>
            <p:nvPr/>
          </p:nvSpPr>
          <p:spPr>
            <a:xfrm>
              <a:off x="3154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/>
            <p:cNvSpPr/>
            <p:nvPr/>
          </p:nvSpPr>
          <p:spPr>
            <a:xfrm>
              <a:off x="3383281" y="2006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/>
            <p:cNvSpPr/>
            <p:nvPr/>
          </p:nvSpPr>
          <p:spPr>
            <a:xfrm>
              <a:off x="36118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/>
            <p:cNvSpPr/>
            <p:nvPr/>
          </p:nvSpPr>
          <p:spPr>
            <a:xfrm>
              <a:off x="868681" y="2240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/>
            <p:cNvSpPr/>
            <p:nvPr/>
          </p:nvSpPr>
          <p:spPr>
            <a:xfrm>
              <a:off x="10972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/>
            <p:cNvSpPr/>
            <p:nvPr/>
          </p:nvSpPr>
          <p:spPr>
            <a:xfrm>
              <a:off x="13258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/>
            <p:cNvSpPr/>
            <p:nvPr/>
          </p:nvSpPr>
          <p:spPr>
            <a:xfrm>
              <a:off x="15544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/>
            <p:nvPr/>
          </p:nvSpPr>
          <p:spPr>
            <a:xfrm>
              <a:off x="17830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/>
          </p:nvSpPr>
          <p:spPr>
            <a:xfrm>
              <a:off x="2011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/>
          </p:nvSpPr>
          <p:spPr>
            <a:xfrm>
              <a:off x="22402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/>
            <p:cNvSpPr/>
            <p:nvPr/>
          </p:nvSpPr>
          <p:spPr>
            <a:xfrm>
              <a:off x="24688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/>
            <p:cNvSpPr/>
            <p:nvPr/>
          </p:nvSpPr>
          <p:spPr>
            <a:xfrm>
              <a:off x="26974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/>
            <p:cNvSpPr/>
            <p:nvPr/>
          </p:nvSpPr>
          <p:spPr>
            <a:xfrm>
              <a:off x="29260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/>
            <p:cNvSpPr/>
            <p:nvPr/>
          </p:nvSpPr>
          <p:spPr>
            <a:xfrm>
              <a:off x="3154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/>
            <p:cNvSpPr/>
            <p:nvPr/>
          </p:nvSpPr>
          <p:spPr>
            <a:xfrm>
              <a:off x="33832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/>
            <p:cNvSpPr/>
            <p:nvPr/>
          </p:nvSpPr>
          <p:spPr>
            <a:xfrm>
              <a:off x="36118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/>
            <p:cNvSpPr/>
            <p:nvPr/>
          </p:nvSpPr>
          <p:spPr>
            <a:xfrm>
              <a:off x="868681" y="24716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/>
            <p:cNvSpPr/>
            <p:nvPr/>
          </p:nvSpPr>
          <p:spPr>
            <a:xfrm>
              <a:off x="10972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/>
            <p:cNvSpPr/>
            <p:nvPr/>
          </p:nvSpPr>
          <p:spPr>
            <a:xfrm>
              <a:off x="13258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/>
            <p:cNvSpPr/>
            <p:nvPr/>
          </p:nvSpPr>
          <p:spPr>
            <a:xfrm>
              <a:off x="15544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/>
            <p:cNvSpPr/>
            <p:nvPr/>
          </p:nvSpPr>
          <p:spPr>
            <a:xfrm>
              <a:off x="17830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/>
            <p:cNvSpPr/>
            <p:nvPr/>
          </p:nvSpPr>
          <p:spPr>
            <a:xfrm>
              <a:off x="2011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Oval 298"/>
            <p:cNvSpPr/>
            <p:nvPr/>
          </p:nvSpPr>
          <p:spPr>
            <a:xfrm>
              <a:off x="22402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Oval 299"/>
            <p:cNvSpPr/>
            <p:nvPr/>
          </p:nvSpPr>
          <p:spPr>
            <a:xfrm>
              <a:off x="24688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Oval 300"/>
            <p:cNvSpPr/>
            <p:nvPr/>
          </p:nvSpPr>
          <p:spPr>
            <a:xfrm>
              <a:off x="26974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Oval 301"/>
            <p:cNvSpPr/>
            <p:nvPr/>
          </p:nvSpPr>
          <p:spPr>
            <a:xfrm>
              <a:off x="29260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Oval 302"/>
            <p:cNvSpPr/>
            <p:nvPr/>
          </p:nvSpPr>
          <p:spPr>
            <a:xfrm>
              <a:off x="3154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Oval 303"/>
            <p:cNvSpPr/>
            <p:nvPr/>
          </p:nvSpPr>
          <p:spPr>
            <a:xfrm>
              <a:off x="33832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Oval 304"/>
            <p:cNvSpPr/>
            <p:nvPr/>
          </p:nvSpPr>
          <p:spPr>
            <a:xfrm>
              <a:off x="36118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Oval 305"/>
            <p:cNvSpPr/>
            <p:nvPr/>
          </p:nvSpPr>
          <p:spPr>
            <a:xfrm>
              <a:off x="868681" y="2697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Oval 306"/>
            <p:cNvSpPr/>
            <p:nvPr/>
          </p:nvSpPr>
          <p:spPr>
            <a:xfrm>
              <a:off x="10972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/>
            <p:cNvSpPr/>
            <p:nvPr/>
          </p:nvSpPr>
          <p:spPr>
            <a:xfrm>
              <a:off x="13258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/>
            <p:cNvSpPr/>
            <p:nvPr/>
          </p:nvSpPr>
          <p:spPr>
            <a:xfrm>
              <a:off x="15544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/>
            <p:cNvSpPr/>
            <p:nvPr/>
          </p:nvSpPr>
          <p:spPr>
            <a:xfrm>
              <a:off x="17830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310"/>
            <p:cNvSpPr/>
            <p:nvPr/>
          </p:nvSpPr>
          <p:spPr>
            <a:xfrm>
              <a:off x="20116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Oval 311"/>
            <p:cNvSpPr/>
            <p:nvPr/>
          </p:nvSpPr>
          <p:spPr>
            <a:xfrm>
              <a:off x="22402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/>
            <p:cNvSpPr/>
            <p:nvPr/>
          </p:nvSpPr>
          <p:spPr>
            <a:xfrm>
              <a:off x="24688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/>
            <p:cNvSpPr/>
            <p:nvPr/>
          </p:nvSpPr>
          <p:spPr>
            <a:xfrm>
              <a:off x="26974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/>
            <p:cNvSpPr/>
            <p:nvPr/>
          </p:nvSpPr>
          <p:spPr>
            <a:xfrm>
              <a:off x="29260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/>
            <p:cNvSpPr/>
            <p:nvPr/>
          </p:nvSpPr>
          <p:spPr>
            <a:xfrm>
              <a:off x="31546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/>
            <p:cNvSpPr/>
            <p:nvPr/>
          </p:nvSpPr>
          <p:spPr>
            <a:xfrm>
              <a:off x="33832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Oval 317"/>
            <p:cNvSpPr/>
            <p:nvPr/>
          </p:nvSpPr>
          <p:spPr>
            <a:xfrm>
              <a:off x="36118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Oval 318"/>
            <p:cNvSpPr/>
            <p:nvPr/>
          </p:nvSpPr>
          <p:spPr>
            <a:xfrm>
              <a:off x="868681" y="29288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/>
            <p:cNvSpPr/>
            <p:nvPr/>
          </p:nvSpPr>
          <p:spPr>
            <a:xfrm>
              <a:off x="10972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/>
            <p:cNvSpPr/>
            <p:nvPr/>
          </p:nvSpPr>
          <p:spPr>
            <a:xfrm>
              <a:off x="13258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/>
            <p:cNvSpPr/>
            <p:nvPr/>
          </p:nvSpPr>
          <p:spPr>
            <a:xfrm>
              <a:off x="15544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/>
            <p:cNvSpPr/>
            <p:nvPr/>
          </p:nvSpPr>
          <p:spPr>
            <a:xfrm>
              <a:off x="17830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Oval 323"/>
            <p:cNvSpPr/>
            <p:nvPr/>
          </p:nvSpPr>
          <p:spPr>
            <a:xfrm>
              <a:off x="2011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Oval 324"/>
            <p:cNvSpPr/>
            <p:nvPr/>
          </p:nvSpPr>
          <p:spPr>
            <a:xfrm>
              <a:off x="22402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Oval 325"/>
            <p:cNvSpPr/>
            <p:nvPr/>
          </p:nvSpPr>
          <p:spPr>
            <a:xfrm>
              <a:off x="2468881" y="2920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Oval 326"/>
            <p:cNvSpPr/>
            <p:nvPr/>
          </p:nvSpPr>
          <p:spPr>
            <a:xfrm>
              <a:off x="26974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Oval 327"/>
            <p:cNvSpPr/>
            <p:nvPr/>
          </p:nvSpPr>
          <p:spPr>
            <a:xfrm>
              <a:off x="29260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Oval 328"/>
            <p:cNvSpPr/>
            <p:nvPr/>
          </p:nvSpPr>
          <p:spPr>
            <a:xfrm>
              <a:off x="3154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Oval 329"/>
            <p:cNvSpPr/>
            <p:nvPr/>
          </p:nvSpPr>
          <p:spPr>
            <a:xfrm>
              <a:off x="3383281" y="2920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Oval 330"/>
            <p:cNvSpPr/>
            <p:nvPr/>
          </p:nvSpPr>
          <p:spPr>
            <a:xfrm>
              <a:off x="36118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Oval 331"/>
            <p:cNvSpPr/>
            <p:nvPr/>
          </p:nvSpPr>
          <p:spPr>
            <a:xfrm>
              <a:off x="868681" y="3154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Oval 332"/>
            <p:cNvSpPr/>
            <p:nvPr/>
          </p:nvSpPr>
          <p:spPr>
            <a:xfrm>
              <a:off x="10972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Oval 333"/>
            <p:cNvSpPr/>
            <p:nvPr/>
          </p:nvSpPr>
          <p:spPr>
            <a:xfrm>
              <a:off x="13258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Oval 334"/>
            <p:cNvSpPr/>
            <p:nvPr/>
          </p:nvSpPr>
          <p:spPr>
            <a:xfrm>
              <a:off x="15544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Oval 335"/>
            <p:cNvSpPr/>
            <p:nvPr/>
          </p:nvSpPr>
          <p:spPr>
            <a:xfrm>
              <a:off x="17830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Oval 336"/>
            <p:cNvSpPr/>
            <p:nvPr/>
          </p:nvSpPr>
          <p:spPr>
            <a:xfrm>
              <a:off x="2011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Oval 337"/>
            <p:cNvSpPr/>
            <p:nvPr/>
          </p:nvSpPr>
          <p:spPr>
            <a:xfrm>
              <a:off x="22402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Oval 338"/>
            <p:cNvSpPr/>
            <p:nvPr/>
          </p:nvSpPr>
          <p:spPr>
            <a:xfrm>
              <a:off x="24688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/>
            <p:cNvSpPr/>
            <p:nvPr/>
          </p:nvSpPr>
          <p:spPr>
            <a:xfrm>
              <a:off x="26974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Oval 340"/>
            <p:cNvSpPr/>
            <p:nvPr/>
          </p:nvSpPr>
          <p:spPr>
            <a:xfrm>
              <a:off x="29260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Oval 341"/>
            <p:cNvSpPr/>
            <p:nvPr/>
          </p:nvSpPr>
          <p:spPr>
            <a:xfrm>
              <a:off x="3154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Oval 342"/>
            <p:cNvSpPr/>
            <p:nvPr/>
          </p:nvSpPr>
          <p:spPr>
            <a:xfrm>
              <a:off x="33832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Oval 343"/>
            <p:cNvSpPr/>
            <p:nvPr/>
          </p:nvSpPr>
          <p:spPr>
            <a:xfrm>
              <a:off x="36118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Oval 344"/>
            <p:cNvSpPr/>
            <p:nvPr/>
          </p:nvSpPr>
          <p:spPr>
            <a:xfrm>
              <a:off x="868681" y="3383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Oval 345"/>
            <p:cNvSpPr/>
            <p:nvPr/>
          </p:nvSpPr>
          <p:spPr>
            <a:xfrm>
              <a:off x="10972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Oval 346"/>
            <p:cNvSpPr/>
            <p:nvPr/>
          </p:nvSpPr>
          <p:spPr>
            <a:xfrm>
              <a:off x="13258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Oval 347"/>
            <p:cNvSpPr/>
            <p:nvPr/>
          </p:nvSpPr>
          <p:spPr>
            <a:xfrm>
              <a:off x="15544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Oval 348"/>
            <p:cNvSpPr/>
            <p:nvPr/>
          </p:nvSpPr>
          <p:spPr>
            <a:xfrm>
              <a:off x="17830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Oval 349"/>
            <p:cNvSpPr/>
            <p:nvPr/>
          </p:nvSpPr>
          <p:spPr>
            <a:xfrm>
              <a:off x="20116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Oval 352"/>
            <p:cNvSpPr/>
            <p:nvPr/>
          </p:nvSpPr>
          <p:spPr>
            <a:xfrm>
              <a:off x="22402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/>
            <p:cNvSpPr/>
            <p:nvPr/>
          </p:nvSpPr>
          <p:spPr>
            <a:xfrm>
              <a:off x="24688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/>
            <p:cNvSpPr/>
            <p:nvPr/>
          </p:nvSpPr>
          <p:spPr>
            <a:xfrm>
              <a:off x="26974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/>
            <p:cNvSpPr/>
            <p:nvPr/>
          </p:nvSpPr>
          <p:spPr>
            <a:xfrm>
              <a:off x="29260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/>
            <p:cNvSpPr/>
            <p:nvPr/>
          </p:nvSpPr>
          <p:spPr>
            <a:xfrm>
              <a:off x="31546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/>
            <p:cNvSpPr/>
            <p:nvPr/>
          </p:nvSpPr>
          <p:spPr>
            <a:xfrm>
              <a:off x="33832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/>
            <p:cNvSpPr/>
            <p:nvPr/>
          </p:nvSpPr>
          <p:spPr>
            <a:xfrm>
              <a:off x="36118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" name="Picture 4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445758"/>
            <a:ext cx="4133850" cy="86944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66" y="4599295"/>
            <a:ext cx="2645664" cy="40538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70" y="3795595"/>
            <a:ext cx="168021" cy="26136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997" y="3768298"/>
            <a:ext cx="141351" cy="253365"/>
          </a:xfrm>
          <a:prstGeom prst="rect">
            <a:avLst/>
          </a:prstGeom>
        </p:spPr>
      </p:pic>
      <p:pic>
        <p:nvPicPr>
          <p:cNvPr id="380" name="Picture 37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18692"/>
            <a:ext cx="141351" cy="253365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7309798" y="1211238"/>
            <a:ext cx="457200" cy="457200"/>
          </a:xfrm>
          <a:prstGeom prst="straightConnector1">
            <a:avLst/>
          </a:prstGeom>
          <a:ln>
            <a:solidFill>
              <a:srgbClr val="0808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Arrow Connector 380"/>
          <p:cNvCxnSpPr/>
          <p:nvPr/>
        </p:nvCxnSpPr>
        <p:spPr>
          <a:xfrm>
            <a:off x="7296150" y="3657600"/>
            <a:ext cx="457200" cy="457200"/>
          </a:xfrm>
          <a:prstGeom prst="straightConnector1">
            <a:avLst/>
          </a:prstGeom>
          <a:ln>
            <a:solidFill>
              <a:srgbClr val="0808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Arrow Connector 381"/>
          <p:cNvCxnSpPr/>
          <p:nvPr/>
        </p:nvCxnSpPr>
        <p:spPr>
          <a:xfrm flipH="1">
            <a:off x="4822493" y="3671248"/>
            <a:ext cx="457200" cy="457200"/>
          </a:xfrm>
          <a:prstGeom prst="straightConnector1">
            <a:avLst/>
          </a:prstGeom>
          <a:ln>
            <a:solidFill>
              <a:srgbClr val="0808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Arrow Connector 385"/>
          <p:cNvCxnSpPr/>
          <p:nvPr/>
        </p:nvCxnSpPr>
        <p:spPr>
          <a:xfrm flipH="1" flipV="1">
            <a:off x="4750842" y="1221475"/>
            <a:ext cx="510769" cy="406021"/>
          </a:xfrm>
          <a:prstGeom prst="straightConnector1">
            <a:avLst/>
          </a:prstGeom>
          <a:ln>
            <a:solidFill>
              <a:srgbClr val="0808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693" y="1106985"/>
            <a:ext cx="362712" cy="16535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514600"/>
            <a:ext cx="1024128" cy="349377"/>
          </a:xfrm>
          <a:prstGeom prst="rect">
            <a:avLst/>
          </a:prstGeom>
        </p:spPr>
      </p:pic>
      <p:sp>
        <p:nvSpPr>
          <p:cNvPr id="393" name="Rectangle 392"/>
          <p:cNvSpPr/>
          <p:nvPr/>
        </p:nvSpPr>
        <p:spPr>
          <a:xfrm>
            <a:off x="4517883" y="5481935"/>
            <a:ext cx="39773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+mj-lt"/>
                <a:sym typeface="Wingdings" pitchFamily="2" charset="2"/>
              </a:rPr>
              <a:t>Uniform Fourier Samples = </a:t>
            </a:r>
            <a:br>
              <a:rPr lang="en-US" sz="2400" dirty="0" smtClean="0">
                <a:solidFill>
                  <a:schemeClr val="accent5"/>
                </a:solidFill>
                <a:latin typeface="+mj-lt"/>
                <a:sym typeface="Wingdings" pitchFamily="2" charset="2"/>
              </a:rPr>
            </a:br>
            <a:r>
              <a:rPr lang="en-US" sz="2400" dirty="0" smtClean="0">
                <a:solidFill>
                  <a:schemeClr val="accent5"/>
                </a:solidFill>
                <a:latin typeface="+mj-lt"/>
                <a:sym typeface="Wingdings" pitchFamily="2" charset="2"/>
              </a:rPr>
              <a:t>Fourier Series Coefficients</a:t>
            </a:r>
            <a:endParaRPr lang="en-US" sz="2400" dirty="0">
              <a:solidFill>
                <a:schemeClr val="accent5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258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Box 239"/>
          <p:cNvSpPr txBox="1"/>
          <p:nvPr/>
        </p:nvSpPr>
        <p:spPr>
          <a:xfrm>
            <a:off x="4944807" y="5212648"/>
            <a:ext cx="2246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+mj-lt"/>
              </a:rPr>
              <a:t>I</a:t>
            </a:r>
            <a:r>
              <a:rPr lang="en-US" sz="2400" dirty="0" smtClean="0">
                <a:solidFill>
                  <a:schemeClr val="accent5"/>
                </a:solidFill>
                <a:latin typeface="+mj-lt"/>
              </a:rPr>
              <a:t>solated </a:t>
            </a:r>
            <a:r>
              <a:rPr lang="en-US" sz="2400" dirty="0" err="1" smtClean="0">
                <a:solidFill>
                  <a:schemeClr val="accent5"/>
                </a:solidFill>
                <a:latin typeface="+mj-lt"/>
              </a:rPr>
              <a:t>Diracs</a:t>
            </a:r>
            <a:endParaRPr lang="en-US" sz="24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365760" y="474781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Challenges extending FRI to higher dimensions: 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solidFill>
                  <a:schemeClr val="accent4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Singularities not isolated</a:t>
            </a:r>
            <a:endParaRPr lang="en-US" sz="2800" dirty="0">
              <a:solidFill>
                <a:schemeClr val="accent4"/>
              </a:solidFill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08529" y="3155249"/>
            <a:ext cx="2057400" cy="2057400"/>
          </a:xfrm>
          <a:prstGeom prst="rect">
            <a:avLst/>
          </a:prstGeom>
          <a:noFill/>
          <a:ln w="25400"/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761154" y="3607874"/>
            <a:ext cx="1152150" cy="115215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761153" y="3961754"/>
            <a:ext cx="1155802" cy="222195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837965" y="4114154"/>
            <a:ext cx="960124" cy="222195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761154" y="3385679"/>
            <a:ext cx="1152150" cy="115215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7" name="Picture 12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149" y="2780703"/>
            <a:ext cx="838178" cy="310523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689" y="4493554"/>
            <a:ext cx="118405" cy="120379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158" y="3778882"/>
            <a:ext cx="118200" cy="173360"/>
          </a:xfrm>
          <a:prstGeom prst="rect">
            <a:avLst/>
          </a:prstGeom>
        </p:spPr>
      </p:pic>
      <p:cxnSp>
        <p:nvCxnSpPr>
          <p:cNvPr id="124" name="Straight Connector 123"/>
          <p:cNvCxnSpPr/>
          <p:nvPr/>
        </p:nvCxnSpPr>
        <p:spPr>
          <a:xfrm>
            <a:off x="922976" y="4201800"/>
            <a:ext cx="725948" cy="452625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885120" y="3778882"/>
            <a:ext cx="725948" cy="423675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998595" y="2154241"/>
            <a:ext cx="2638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2-D PWC function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1055" name="Group 1054"/>
          <p:cNvGrpSpPr/>
          <p:nvPr/>
        </p:nvGrpSpPr>
        <p:grpSpPr>
          <a:xfrm>
            <a:off x="3882515" y="2713827"/>
            <a:ext cx="3644843" cy="2897711"/>
            <a:chOff x="3882515" y="2713827"/>
            <a:chExt cx="3644843" cy="2897711"/>
          </a:xfrm>
        </p:grpSpPr>
        <p:cxnSp>
          <p:nvCxnSpPr>
            <p:cNvPr id="149" name="Straight Arrow Connector 148"/>
            <p:cNvCxnSpPr/>
            <p:nvPr/>
          </p:nvCxnSpPr>
          <p:spPr>
            <a:xfrm>
              <a:off x="3882515" y="3755080"/>
              <a:ext cx="689485" cy="2759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0" name="Group 1049"/>
            <p:cNvGrpSpPr/>
            <p:nvPr/>
          </p:nvGrpSpPr>
          <p:grpSpPr>
            <a:xfrm>
              <a:off x="4629647" y="2713827"/>
              <a:ext cx="2897711" cy="2897711"/>
              <a:chOff x="4403675" y="2731888"/>
              <a:chExt cx="2897711" cy="2897711"/>
            </a:xfrm>
          </p:grpSpPr>
          <p:grpSp>
            <p:nvGrpSpPr>
              <p:cNvPr id="1047" name="Group 1046"/>
              <p:cNvGrpSpPr/>
              <p:nvPr/>
            </p:nvGrpSpPr>
            <p:grpSpPr>
              <a:xfrm>
                <a:off x="4876495" y="3013382"/>
                <a:ext cx="2057400" cy="2242588"/>
                <a:chOff x="2457199" y="4615412"/>
                <a:chExt cx="2057400" cy="2242588"/>
              </a:xfrm>
            </p:grpSpPr>
            <p:sp>
              <p:nvSpPr>
                <p:cNvPr id="151" name="Rectangle 150"/>
                <p:cNvSpPr/>
                <p:nvPr/>
              </p:nvSpPr>
              <p:spPr>
                <a:xfrm>
                  <a:off x="2457199" y="4800600"/>
                  <a:ext cx="2057400" cy="2057400"/>
                </a:xfrm>
                <a:prstGeom prst="rect">
                  <a:avLst/>
                </a:prstGeom>
                <a:noFill/>
                <a:ln w="25400"/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38" name="Straight Arrow Connector 1037"/>
                <p:cNvCxnSpPr/>
                <p:nvPr/>
              </p:nvCxnSpPr>
              <p:spPr>
                <a:xfrm flipV="1">
                  <a:off x="2798089" y="5255970"/>
                  <a:ext cx="0" cy="608991"/>
                </a:xfrm>
                <a:prstGeom prst="straightConnector1">
                  <a:avLst/>
                </a:prstGeom>
                <a:ln w="28575">
                  <a:solidFill>
                    <a:schemeClr val="accent5"/>
                  </a:solidFill>
                  <a:headEnd type="oval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Arrow Connector 154"/>
                <p:cNvCxnSpPr/>
                <p:nvPr/>
              </p:nvCxnSpPr>
              <p:spPr>
                <a:xfrm flipV="1">
                  <a:off x="3360567" y="4615412"/>
                  <a:ext cx="0" cy="901733"/>
                </a:xfrm>
                <a:prstGeom prst="straightConnector1">
                  <a:avLst/>
                </a:prstGeom>
                <a:ln w="28575">
                  <a:solidFill>
                    <a:schemeClr val="accent5"/>
                  </a:solidFill>
                  <a:headEnd type="oval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Arrow Connector 156"/>
                <p:cNvCxnSpPr/>
                <p:nvPr/>
              </p:nvCxnSpPr>
              <p:spPr>
                <a:xfrm flipV="1">
                  <a:off x="3485899" y="6017360"/>
                  <a:ext cx="0" cy="304497"/>
                </a:xfrm>
                <a:prstGeom prst="straightConnector1">
                  <a:avLst/>
                </a:prstGeom>
                <a:ln w="28575">
                  <a:solidFill>
                    <a:schemeClr val="accent5"/>
                  </a:solidFill>
                  <a:headEnd type="oval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Arrow Connector 158"/>
                <p:cNvCxnSpPr/>
                <p:nvPr/>
              </p:nvCxnSpPr>
              <p:spPr>
                <a:xfrm flipH="1">
                  <a:off x="4263765" y="5830976"/>
                  <a:ext cx="3088" cy="734749"/>
                </a:xfrm>
                <a:prstGeom prst="straightConnector1">
                  <a:avLst/>
                </a:prstGeom>
                <a:ln w="28575">
                  <a:solidFill>
                    <a:schemeClr val="accent5"/>
                  </a:solidFill>
                  <a:headEnd type="oval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48" name="Cross 1047"/>
              <p:cNvSpPr/>
              <p:nvPr/>
            </p:nvSpPr>
            <p:spPr>
              <a:xfrm rot="2700000">
                <a:off x="4403675" y="2731888"/>
                <a:ext cx="2897711" cy="2897711"/>
              </a:xfrm>
              <a:prstGeom prst="plus">
                <a:avLst>
                  <a:gd name="adj" fmla="val 45491"/>
                </a:avLst>
              </a:pr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83" name="Picture 28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467" y="3275454"/>
            <a:ext cx="359067" cy="305048"/>
          </a:xfrm>
          <a:prstGeom prst="rect">
            <a:avLst/>
          </a:prstGeom>
        </p:spPr>
      </p:pic>
      <p:grpSp>
        <p:nvGrpSpPr>
          <p:cNvPr id="300" name="Group 299"/>
          <p:cNvGrpSpPr/>
          <p:nvPr/>
        </p:nvGrpSpPr>
        <p:grpSpPr>
          <a:xfrm>
            <a:off x="4526914" y="2080575"/>
            <a:ext cx="3978874" cy="4260619"/>
            <a:chOff x="4514599" y="1931205"/>
            <a:chExt cx="3978874" cy="4260619"/>
          </a:xfrm>
        </p:grpSpPr>
        <p:sp>
          <p:nvSpPr>
            <p:cNvPr id="301" name="Rectangle 300"/>
            <p:cNvSpPr/>
            <p:nvPr/>
          </p:nvSpPr>
          <p:spPr>
            <a:xfrm>
              <a:off x="4572000" y="2820009"/>
              <a:ext cx="3349445" cy="2923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2" name="Group 301"/>
            <p:cNvGrpSpPr/>
            <p:nvPr/>
          </p:nvGrpSpPr>
          <p:grpSpPr>
            <a:xfrm>
              <a:off x="4514599" y="1931205"/>
              <a:ext cx="3978874" cy="4260619"/>
              <a:chOff x="4514599" y="1931205"/>
              <a:chExt cx="3978874" cy="4260619"/>
            </a:xfrm>
          </p:grpSpPr>
          <p:sp>
            <p:nvSpPr>
              <p:cNvPr id="303" name="Rectangle 302"/>
              <p:cNvSpPr/>
              <p:nvPr/>
            </p:nvSpPr>
            <p:spPr>
              <a:xfrm>
                <a:off x="4861175" y="2000700"/>
                <a:ext cx="2057400" cy="2057400"/>
              </a:xfrm>
              <a:prstGeom prst="rect">
                <a:avLst/>
              </a:prstGeom>
              <a:noFill/>
              <a:ln w="25400"/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Oval 303"/>
              <p:cNvSpPr/>
              <p:nvPr/>
            </p:nvSpPr>
            <p:spPr>
              <a:xfrm>
                <a:off x="5313800" y="2453325"/>
                <a:ext cx="1152150" cy="1152150"/>
              </a:xfrm>
              <a:prstGeom prst="ellipse">
                <a:avLst/>
              </a:prstGeom>
              <a:noFill/>
              <a:ln w="19050">
                <a:solidFill>
                  <a:schemeClr val="accent5"/>
                </a:solidFill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5" name="Picture 304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07744" y="2420020"/>
                <a:ext cx="1165925" cy="1189513"/>
              </a:xfrm>
              <a:prstGeom prst="rect">
                <a:avLst/>
              </a:prstGeom>
            </p:spPr>
          </p:pic>
          <p:sp>
            <p:nvSpPr>
              <p:cNvPr id="306" name="Rectangle 305"/>
              <p:cNvSpPr/>
              <p:nvPr/>
            </p:nvSpPr>
            <p:spPr>
              <a:xfrm>
                <a:off x="4862006" y="4134424"/>
                <a:ext cx="2057400" cy="2057400"/>
              </a:xfrm>
              <a:prstGeom prst="rect">
                <a:avLst/>
              </a:prstGeom>
              <a:noFill/>
              <a:ln w="25400"/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5314631" y="4587049"/>
                <a:ext cx="1152150" cy="1152150"/>
              </a:xfrm>
              <a:prstGeom prst="ellipse">
                <a:avLst/>
              </a:prstGeom>
              <a:noFill/>
              <a:ln w="19050">
                <a:solidFill>
                  <a:schemeClr val="accent5"/>
                </a:solidFill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8" name="Picture 307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308575" y="4553744"/>
                <a:ext cx="1165925" cy="1189513"/>
              </a:xfrm>
              <a:prstGeom prst="rect">
                <a:avLst/>
              </a:prstGeom>
            </p:spPr>
          </p:pic>
          <p:pic>
            <p:nvPicPr>
              <p:cNvPr id="309" name="Picture 308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14599" y="1931205"/>
                <a:ext cx="517208" cy="328613"/>
              </a:xfrm>
              <a:prstGeom prst="rect">
                <a:avLst/>
              </a:prstGeom>
            </p:spPr>
          </p:pic>
          <p:pic>
            <p:nvPicPr>
              <p:cNvPr id="310" name="Picture 309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51682" y="4281918"/>
                <a:ext cx="520065" cy="382905"/>
              </a:xfrm>
              <a:prstGeom prst="rect">
                <a:avLst/>
              </a:prstGeom>
            </p:spPr>
          </p:pic>
          <p:cxnSp>
            <p:nvCxnSpPr>
              <p:cNvPr id="311" name="Straight Arrow Connector 310"/>
              <p:cNvCxnSpPr/>
              <p:nvPr/>
            </p:nvCxnSpPr>
            <p:spPr>
              <a:xfrm flipH="1">
                <a:off x="6429357" y="4310784"/>
                <a:ext cx="490049" cy="304628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2" name="TextBox 311"/>
              <p:cNvSpPr txBox="1"/>
              <p:nvPr/>
            </p:nvSpPr>
            <p:spPr>
              <a:xfrm>
                <a:off x="5889875" y="3849119"/>
                <a:ext cx="26035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accent5"/>
                    </a:solidFill>
                    <a:latin typeface="+mj-lt"/>
                  </a:rPr>
                  <a:t>Diracs</a:t>
                </a:r>
                <a:r>
                  <a:rPr lang="en-US" sz="2400" dirty="0">
                    <a:solidFill>
                      <a:schemeClr val="accent5"/>
                    </a:solidFill>
                    <a:latin typeface="+mj-lt"/>
                  </a:rPr>
                  <a:t> </a:t>
                </a:r>
                <a:r>
                  <a:rPr lang="en-US" sz="2400" dirty="0" smtClean="0">
                    <a:solidFill>
                      <a:schemeClr val="accent5"/>
                    </a:solidFill>
                    <a:latin typeface="+mj-lt"/>
                  </a:rPr>
                  <a:t>on a Curve</a:t>
                </a:r>
                <a:endParaRPr lang="en-US" sz="2400" dirty="0">
                  <a:solidFill>
                    <a:schemeClr val="accent5"/>
                  </a:solidFill>
                  <a:latin typeface="+mj-lt"/>
                </a:endParaRPr>
              </a:p>
            </p:txBody>
          </p:sp>
          <p:cxnSp>
            <p:nvCxnSpPr>
              <p:cNvPr id="313" name="Straight Arrow Connector 312"/>
              <p:cNvCxnSpPr/>
              <p:nvPr/>
            </p:nvCxnSpPr>
            <p:spPr>
              <a:xfrm flipH="1" flipV="1">
                <a:off x="6400745" y="3550277"/>
                <a:ext cx="490050" cy="37457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593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0" y="3360752"/>
            <a:ext cx="9144000" cy="3497247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/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57" y="1483155"/>
            <a:ext cx="2057400" cy="1600200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2660382" y="1471477"/>
            <a:ext cx="2900507" cy="1600200"/>
            <a:chOff x="2660382" y="1202642"/>
            <a:chExt cx="2900507" cy="1600200"/>
          </a:xfrm>
        </p:grpSpPr>
        <p:pic>
          <p:nvPicPr>
            <p:cNvPr id="51" name="Picture 50"/>
            <p:cNvPicPr>
              <a:picLocks/>
            </p:cNvPicPr>
            <p:nvPr/>
          </p:nvPicPr>
          <p:blipFill>
            <a:blip r:embed="rId1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3489" y="1202642"/>
              <a:ext cx="2057400" cy="1600200"/>
            </a:xfrm>
            <a:prstGeom prst="rect">
              <a:avLst/>
            </a:prstGeom>
          </p:spPr>
        </p:pic>
        <p:cxnSp>
          <p:nvCxnSpPr>
            <p:cNvPr id="52" name="Straight Arrow Connector 51"/>
            <p:cNvCxnSpPr/>
            <p:nvPr/>
          </p:nvCxnSpPr>
          <p:spPr>
            <a:xfrm>
              <a:off x="2660382" y="2017026"/>
              <a:ext cx="689485" cy="2759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52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550" y="1496831"/>
              <a:ext cx="266938" cy="322962"/>
            </a:xfrm>
            <a:prstGeom prst="rect">
              <a:avLst/>
            </a:prstGeom>
          </p:spPr>
        </p:pic>
      </p:grpSp>
      <p:grpSp>
        <p:nvGrpSpPr>
          <p:cNvPr id="54" name="Group 53"/>
          <p:cNvGrpSpPr/>
          <p:nvPr/>
        </p:nvGrpSpPr>
        <p:grpSpPr>
          <a:xfrm>
            <a:off x="2629811" y="3976828"/>
            <a:ext cx="2940717" cy="1600200"/>
            <a:chOff x="2629811" y="3640194"/>
            <a:chExt cx="2940717" cy="1600200"/>
          </a:xfrm>
        </p:grpSpPr>
        <p:pic>
          <p:nvPicPr>
            <p:cNvPr id="55" name="Picture 54"/>
            <p:cNvPicPr>
              <a:picLocks/>
            </p:cNvPicPr>
            <p:nvPr/>
          </p:nvPicPr>
          <p:blipFill>
            <a:blip r:embed="rId1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3128" y="3640194"/>
              <a:ext cx="2057400" cy="1600200"/>
            </a:xfrm>
            <a:prstGeom prst="rect">
              <a:avLst/>
            </a:prstGeom>
          </p:spPr>
        </p:pic>
        <p:cxnSp>
          <p:nvCxnSpPr>
            <p:cNvPr id="56" name="Straight Arrow Connector 55"/>
            <p:cNvCxnSpPr/>
            <p:nvPr/>
          </p:nvCxnSpPr>
          <p:spPr>
            <a:xfrm>
              <a:off x="2649917" y="4445616"/>
              <a:ext cx="689485" cy="2759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56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9811" y="4030477"/>
              <a:ext cx="729695" cy="278878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34" y="2642861"/>
            <a:ext cx="456146" cy="273277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347450" y="1021490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  <a:latin typeface="+mj-lt"/>
              </a:rPr>
              <a:t>s</a:t>
            </a:r>
            <a:r>
              <a:rPr lang="en-US" sz="2400" dirty="0" smtClean="0">
                <a:solidFill>
                  <a:schemeClr val="bg2">
                    <a:lumMod val="65000"/>
                  </a:schemeClr>
                </a:solidFill>
                <a:latin typeface="+mj-lt"/>
              </a:rPr>
              <a:t>patial domain</a:t>
            </a:r>
            <a:endParaRPr lang="en-US" sz="2400" dirty="0">
              <a:solidFill>
                <a:schemeClr val="bg2">
                  <a:lumMod val="65000"/>
                </a:schemeClr>
              </a:solidFill>
              <a:latin typeface="+mj-lt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128000" y="2737710"/>
            <a:ext cx="2540852" cy="2860408"/>
            <a:chOff x="128000" y="2401076"/>
            <a:chExt cx="2540852" cy="2860408"/>
          </a:xfrm>
        </p:grpSpPr>
        <p:pic>
          <p:nvPicPr>
            <p:cNvPr id="61" name="Picture 6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665" y="3686879"/>
              <a:ext cx="604309" cy="373777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897" y="3661284"/>
              <a:ext cx="2057400" cy="1600200"/>
            </a:xfrm>
            <a:prstGeom prst="rect">
              <a:avLst/>
            </a:prstGeom>
          </p:spPr>
        </p:pic>
        <p:sp>
          <p:nvSpPr>
            <p:cNvPr id="63" name="Arc 62"/>
            <p:cNvSpPr/>
            <p:nvPr/>
          </p:nvSpPr>
          <p:spPr>
            <a:xfrm flipH="1">
              <a:off x="128000" y="2401076"/>
              <a:ext cx="987550" cy="1126352"/>
            </a:xfrm>
            <a:prstGeom prst="arc">
              <a:avLst>
                <a:gd name="adj1" fmla="val 18619541"/>
                <a:gd name="adj2" fmla="val 4072307"/>
              </a:avLst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85855" y="3198570"/>
              <a:ext cx="22829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2">
                      <a:lumMod val="65000"/>
                    </a:schemeClr>
                  </a:solidFill>
                  <a:latin typeface="+mj-lt"/>
                </a:rPr>
                <a:t>Fourier domain</a:t>
              </a:r>
              <a:endParaRPr lang="en-US" sz="2400" dirty="0">
                <a:solidFill>
                  <a:schemeClr val="bg2">
                    <a:lumMod val="6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4657142" y="994440"/>
            <a:ext cx="4135883" cy="2396155"/>
            <a:chOff x="4657142" y="752655"/>
            <a:chExt cx="4135883" cy="2396155"/>
          </a:xfrm>
        </p:grpSpPr>
        <p:grpSp>
          <p:nvGrpSpPr>
            <p:cNvPr id="66" name="Group 65"/>
            <p:cNvGrpSpPr/>
            <p:nvPr/>
          </p:nvGrpSpPr>
          <p:grpSpPr>
            <a:xfrm>
              <a:off x="4657142" y="752655"/>
              <a:ext cx="4135883" cy="2061864"/>
              <a:chOff x="4657142" y="752655"/>
              <a:chExt cx="4135883" cy="2061864"/>
            </a:xfrm>
          </p:grpSpPr>
          <p:pic>
            <p:nvPicPr>
              <p:cNvPr id="71" name="Picture 70"/>
              <p:cNvPicPr>
                <a:picLocks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2645" y="1202642"/>
                <a:ext cx="2057400" cy="1611877"/>
              </a:xfrm>
              <a:prstGeom prst="rect">
                <a:avLst/>
              </a:prstGeom>
            </p:spPr>
          </p:pic>
          <p:pic>
            <p:nvPicPr>
              <p:cNvPr id="73" name="Picture 72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89673" y="1939671"/>
                <a:ext cx="150314" cy="143482"/>
              </a:xfrm>
              <a:prstGeom prst="rect">
                <a:avLst/>
              </a:prstGeom>
            </p:spPr>
          </p:pic>
          <p:pic>
            <p:nvPicPr>
              <p:cNvPr id="74" name="Picture 73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5260" y="1827894"/>
                <a:ext cx="687765" cy="304982"/>
              </a:xfrm>
              <a:prstGeom prst="rect">
                <a:avLst/>
              </a:prstGeom>
            </p:spPr>
          </p:pic>
          <p:sp>
            <p:nvSpPr>
              <p:cNvPr id="75" name="TextBox 74"/>
              <p:cNvSpPr txBox="1"/>
              <p:nvPr/>
            </p:nvSpPr>
            <p:spPr>
              <a:xfrm>
                <a:off x="4657142" y="752655"/>
                <a:ext cx="20954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2">
                        <a:lumMod val="65000"/>
                      </a:schemeClr>
                    </a:solidFill>
                    <a:latin typeface="+mj-lt"/>
                  </a:rPr>
                  <a:t>m</a:t>
                </a:r>
                <a:r>
                  <a:rPr lang="en-US" sz="2400" dirty="0" smtClean="0">
                    <a:solidFill>
                      <a:schemeClr val="bg2">
                        <a:lumMod val="65000"/>
                      </a:schemeClr>
                    </a:solidFill>
                    <a:latin typeface="+mj-lt"/>
                  </a:rPr>
                  <a:t>ultiplication</a:t>
                </a:r>
                <a:endParaRPr lang="en-US" sz="2400" dirty="0">
                  <a:solidFill>
                    <a:schemeClr val="bg2">
                      <a:lumMod val="65000"/>
                    </a:schemeClr>
                  </a:solidFill>
                  <a:latin typeface="+mj-lt"/>
                </a:endParaRPr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5674775" y="2748700"/>
              <a:ext cx="25731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+mj-lt"/>
                </a:rPr>
                <a:t>a</a:t>
              </a:r>
              <a:r>
                <a:rPr lang="en-US" sz="2000" dirty="0" smtClean="0">
                  <a:solidFill>
                    <a:srgbClr val="FF0000"/>
                  </a:solidFill>
                  <a:latin typeface="+mj-lt"/>
                </a:rPr>
                <a:t>nnihilating function</a:t>
              </a:r>
              <a:endParaRPr lang="en-US" sz="2000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855145" y="3573609"/>
            <a:ext cx="3937880" cy="2372548"/>
            <a:chOff x="4855145" y="3236975"/>
            <a:chExt cx="3937880" cy="2372548"/>
          </a:xfrm>
        </p:grpSpPr>
        <p:grpSp>
          <p:nvGrpSpPr>
            <p:cNvPr id="78" name="Group 77"/>
            <p:cNvGrpSpPr/>
            <p:nvPr/>
          </p:nvGrpSpPr>
          <p:grpSpPr>
            <a:xfrm>
              <a:off x="4855145" y="3236975"/>
              <a:ext cx="3937880" cy="2372548"/>
              <a:chOff x="4855145" y="3236975"/>
              <a:chExt cx="3937880" cy="2372548"/>
            </a:xfrm>
          </p:grpSpPr>
          <p:pic>
            <p:nvPicPr>
              <p:cNvPr id="84" name="Picture 83"/>
              <p:cNvPicPr>
                <a:picLocks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2645" y="3648474"/>
                <a:ext cx="2057400" cy="1600200"/>
              </a:xfrm>
              <a:prstGeom prst="rect">
                <a:avLst/>
              </a:prstGeom>
            </p:spPr>
          </p:pic>
          <p:pic>
            <p:nvPicPr>
              <p:cNvPr id="85" name="Picture 84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7340" y="4309355"/>
                <a:ext cx="195029" cy="201754"/>
              </a:xfrm>
              <a:prstGeom prst="rect">
                <a:avLst/>
              </a:prstGeom>
            </p:spPr>
          </p:pic>
          <p:sp>
            <p:nvSpPr>
              <p:cNvPr id="86" name="TextBox 85"/>
              <p:cNvSpPr txBox="1"/>
              <p:nvPr/>
            </p:nvSpPr>
            <p:spPr>
              <a:xfrm>
                <a:off x="5877336" y="5209413"/>
                <a:ext cx="21451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  <a:latin typeface="+mj-lt"/>
                  </a:rPr>
                  <a:t>a</a:t>
                </a:r>
                <a:r>
                  <a:rPr lang="en-US" sz="2000" dirty="0" smtClean="0">
                    <a:solidFill>
                      <a:srgbClr val="FF0000"/>
                    </a:solidFill>
                    <a:latin typeface="+mj-lt"/>
                  </a:rPr>
                  <a:t>nnihilating filter</a:t>
                </a:r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pic>
            <p:nvPicPr>
              <p:cNvPr id="90" name="Picture 89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5261" y="4259786"/>
                <a:ext cx="687764" cy="304981"/>
              </a:xfrm>
              <a:prstGeom prst="rect">
                <a:avLst/>
              </a:prstGeom>
            </p:spPr>
          </p:pic>
          <p:sp>
            <p:nvSpPr>
              <p:cNvPr id="91" name="TextBox 90"/>
              <p:cNvSpPr txBox="1"/>
              <p:nvPr/>
            </p:nvSpPr>
            <p:spPr>
              <a:xfrm>
                <a:off x="4855145" y="3236975"/>
                <a:ext cx="18181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bg2">
                        <a:lumMod val="65000"/>
                      </a:schemeClr>
                    </a:solidFill>
                    <a:latin typeface="+mj-lt"/>
                  </a:rPr>
                  <a:t>convolution</a:t>
                </a:r>
                <a:endParaRPr lang="en-US" sz="2400" dirty="0">
                  <a:solidFill>
                    <a:schemeClr val="bg2">
                      <a:lumMod val="65000"/>
                    </a:schemeClr>
                  </a:solidFill>
                  <a:latin typeface="+mj-lt"/>
                </a:endParaRPr>
              </a:p>
            </p:txBody>
          </p:sp>
        </p:grpSp>
        <p:pic>
          <p:nvPicPr>
            <p:cNvPr id="83" name="Picture 82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0350" y="3976272"/>
              <a:ext cx="185166" cy="144018"/>
            </a:xfrm>
            <a:prstGeom prst="rect">
              <a:avLst/>
            </a:prstGeom>
          </p:spPr>
        </p:pic>
      </p:grpSp>
      <p:sp>
        <p:nvSpPr>
          <p:cNvPr id="92" name="Title 4"/>
          <p:cNvSpPr txBox="1">
            <a:spLocks/>
          </p:cNvSpPr>
          <p:nvPr/>
        </p:nvSpPr>
        <p:spPr>
          <a:xfrm>
            <a:off x="365759" y="164575"/>
            <a:ext cx="8427265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Recall 1-D Case…</a:t>
            </a:r>
            <a:endParaRPr lang="en-US" sz="2800" dirty="0">
              <a:solidFill>
                <a:srgbClr val="FF0000"/>
              </a:solidFill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932646" y="1444428"/>
            <a:ext cx="2057400" cy="161187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1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4"/>
          <p:cNvSpPr txBox="1">
            <a:spLocks/>
          </p:cNvSpPr>
          <p:nvPr/>
        </p:nvSpPr>
        <p:spPr>
          <a:xfrm>
            <a:off x="365760" y="10971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2-D PWC functions satisfy an annihilation relation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0" y="3202165"/>
            <a:ext cx="9144000" cy="362001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63690" y="931870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spatial domain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34" name="Picture 3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26" y="2546757"/>
            <a:ext cx="615506" cy="228029"/>
          </a:xfrm>
          <a:prstGeom prst="rect">
            <a:avLst/>
          </a:prstGeom>
        </p:spPr>
      </p:pic>
      <p:grpSp>
        <p:nvGrpSpPr>
          <p:cNvPr id="2073" name="Group 2072"/>
          <p:cNvGrpSpPr/>
          <p:nvPr/>
        </p:nvGrpSpPr>
        <p:grpSpPr>
          <a:xfrm>
            <a:off x="649410" y="6015918"/>
            <a:ext cx="7020395" cy="572819"/>
            <a:chOff x="649410" y="6015918"/>
            <a:chExt cx="7020395" cy="572819"/>
          </a:xfrm>
        </p:grpSpPr>
        <p:pic>
          <p:nvPicPr>
            <p:cNvPr id="2064" name="Picture 2063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7445" y="6015918"/>
              <a:ext cx="3642360" cy="542544"/>
            </a:xfrm>
            <a:prstGeom prst="rect">
              <a:avLst/>
            </a:prstGeom>
          </p:spPr>
        </p:pic>
        <p:sp>
          <p:nvSpPr>
            <p:cNvPr id="87" name="TextBox 86"/>
            <p:cNvSpPr txBox="1"/>
            <p:nvPr/>
          </p:nvSpPr>
          <p:spPr>
            <a:xfrm>
              <a:off x="649410" y="6127072"/>
              <a:ext cx="30636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 smtClean="0">
                  <a:latin typeface="+mj-lt"/>
                </a:rPr>
                <a:t>Annihilation relation:</a:t>
              </a:r>
              <a:endParaRPr lang="en-US" sz="2400" dirty="0">
                <a:latin typeface="+mj-lt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34954" y="1317531"/>
            <a:ext cx="1532746" cy="1532746"/>
            <a:chOff x="-2606522" y="6616615"/>
            <a:chExt cx="2057400" cy="2057400"/>
          </a:xfrm>
        </p:grpSpPr>
        <p:sp>
          <p:nvSpPr>
            <p:cNvPr id="37" name="Rectangle 36"/>
            <p:cNvSpPr/>
            <p:nvPr/>
          </p:nvSpPr>
          <p:spPr>
            <a:xfrm>
              <a:off x="-2606522" y="6616615"/>
              <a:ext cx="2057400" cy="2057400"/>
            </a:xfrm>
            <a:prstGeom prst="rect">
              <a:avLst/>
            </a:prstGeom>
            <a:noFill/>
            <a:ln w="25400"/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-2153897" y="7069240"/>
              <a:ext cx="1152150" cy="115215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-2153898" y="7423120"/>
              <a:ext cx="1155802" cy="222195"/>
            </a:xfrm>
            <a:prstGeom prst="rect">
              <a:avLst/>
            </a:prstGeom>
            <a:solidFill>
              <a:srgbClr val="C5C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-2077086" y="7575520"/>
              <a:ext cx="960124" cy="222195"/>
            </a:xfrm>
            <a:prstGeom prst="rect">
              <a:avLst/>
            </a:prstGeom>
            <a:solidFill>
              <a:srgbClr val="C5C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-2153897" y="6847045"/>
              <a:ext cx="1152150" cy="11521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Freeform 31"/>
          <p:cNvSpPr/>
          <p:nvPr/>
        </p:nvSpPr>
        <p:spPr>
          <a:xfrm>
            <a:off x="4195066" y="1911184"/>
            <a:ext cx="640435" cy="366472"/>
          </a:xfrm>
          <a:custGeom>
            <a:avLst/>
            <a:gdLst>
              <a:gd name="connsiteX0" fmla="*/ 0 w 640435"/>
              <a:gd name="connsiteY0" fmla="*/ 284638 h 366472"/>
              <a:gd name="connsiteX1" fmla="*/ 145877 w 640435"/>
              <a:gd name="connsiteY1" fmla="*/ 366472 h 366472"/>
              <a:gd name="connsiteX2" fmla="*/ 640435 w 640435"/>
              <a:gd name="connsiteY2" fmla="*/ 78275 h 366472"/>
              <a:gd name="connsiteX3" fmla="*/ 412725 w 640435"/>
              <a:gd name="connsiteY3" fmla="*/ 0 h 366472"/>
              <a:gd name="connsiteX4" fmla="*/ 0 w 640435"/>
              <a:gd name="connsiteY4" fmla="*/ 284638 h 366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435" h="366472">
                <a:moveTo>
                  <a:pt x="0" y="284638"/>
                </a:moveTo>
                <a:lnTo>
                  <a:pt x="145877" y="366472"/>
                </a:lnTo>
                <a:lnTo>
                  <a:pt x="640435" y="78275"/>
                </a:lnTo>
                <a:lnTo>
                  <a:pt x="412725" y="0"/>
                </a:lnTo>
                <a:lnTo>
                  <a:pt x="0" y="2846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66" name="Group 2065"/>
          <p:cNvGrpSpPr/>
          <p:nvPr/>
        </p:nvGrpSpPr>
        <p:grpSpPr>
          <a:xfrm>
            <a:off x="2660382" y="894269"/>
            <a:ext cx="2778952" cy="2457921"/>
            <a:chOff x="2660382" y="894269"/>
            <a:chExt cx="2778952" cy="2457921"/>
          </a:xfrm>
        </p:grpSpPr>
        <p:grpSp>
          <p:nvGrpSpPr>
            <p:cNvPr id="27" name="Group 26"/>
            <p:cNvGrpSpPr/>
            <p:nvPr/>
          </p:nvGrpSpPr>
          <p:grpSpPr>
            <a:xfrm>
              <a:off x="3899504" y="1812360"/>
              <a:ext cx="1539830" cy="1539830"/>
              <a:chOff x="3542468" y="864711"/>
              <a:chExt cx="2057400" cy="2057400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3542468" y="864711"/>
                <a:ext cx="2057400" cy="2057400"/>
              </a:xfrm>
              <a:prstGeom prst="rect">
                <a:avLst/>
              </a:prstGeom>
              <a:noFill/>
              <a:ln w="25400"/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3995093" y="1317336"/>
                <a:ext cx="1152150" cy="1152150"/>
              </a:xfrm>
              <a:prstGeom prst="ellipse">
                <a:avLst/>
              </a:prstGeom>
              <a:noFill/>
              <a:ln w="19050">
                <a:solidFill>
                  <a:schemeClr val="accent5"/>
                </a:solidFill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989037" y="1284031"/>
                <a:ext cx="1165925" cy="1189513"/>
              </a:xfrm>
              <a:prstGeom prst="rect">
                <a:avLst/>
              </a:prstGeom>
            </p:spPr>
          </p:pic>
        </p:grpSp>
        <p:cxnSp>
          <p:nvCxnSpPr>
            <p:cNvPr id="16" name="Straight Arrow Connector 15"/>
            <p:cNvCxnSpPr/>
            <p:nvPr/>
          </p:nvCxnSpPr>
          <p:spPr>
            <a:xfrm>
              <a:off x="2660382" y="2093510"/>
              <a:ext cx="689485" cy="2759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6965" y="1547961"/>
              <a:ext cx="414680" cy="352295"/>
            </a:xfrm>
            <a:prstGeom prst="rect">
              <a:avLst/>
            </a:prstGeom>
          </p:spPr>
        </p:pic>
        <p:grpSp>
          <p:nvGrpSpPr>
            <p:cNvPr id="69" name="Group 68"/>
            <p:cNvGrpSpPr/>
            <p:nvPr/>
          </p:nvGrpSpPr>
          <p:grpSpPr>
            <a:xfrm>
              <a:off x="3570150" y="894269"/>
              <a:ext cx="1536201" cy="1536201"/>
              <a:chOff x="10308636" y="1959935"/>
              <a:chExt cx="2057400" cy="2057400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10308636" y="1959935"/>
                <a:ext cx="2057400" cy="2057400"/>
              </a:xfrm>
              <a:prstGeom prst="rect">
                <a:avLst/>
              </a:prstGeom>
              <a:noFill/>
              <a:ln w="25400"/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10761261" y="2412560"/>
                <a:ext cx="1152150" cy="1152150"/>
              </a:xfrm>
              <a:prstGeom prst="ellipse">
                <a:avLst/>
              </a:prstGeom>
              <a:noFill/>
              <a:ln w="19050">
                <a:solidFill>
                  <a:schemeClr val="accent5"/>
                </a:solidFill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4" name="Picture 73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55205" y="2379255"/>
                <a:ext cx="1165925" cy="1189513"/>
              </a:xfrm>
              <a:prstGeom prst="rect">
                <a:avLst/>
              </a:prstGeom>
            </p:spPr>
          </p:pic>
        </p:grpSp>
      </p:grpSp>
      <p:grpSp>
        <p:nvGrpSpPr>
          <p:cNvPr id="2069" name="Group 2068"/>
          <p:cNvGrpSpPr/>
          <p:nvPr/>
        </p:nvGrpSpPr>
        <p:grpSpPr>
          <a:xfrm>
            <a:off x="2649917" y="3570345"/>
            <a:ext cx="2749128" cy="2223923"/>
            <a:chOff x="2649917" y="3570345"/>
            <a:chExt cx="2749128" cy="2223923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2649917" y="4484022"/>
              <a:ext cx="689485" cy="2759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18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7445" y="4422668"/>
              <a:ext cx="1371600" cy="13716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8" name="Picture 17"/>
            <p:cNvPicPr>
              <a:picLocks/>
            </p:cNvPicPr>
            <p:nvPr/>
          </p:nvPicPr>
          <p:blipFill>
            <a:blip r:embed="rId19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3728" y="3570345"/>
              <a:ext cx="1371600" cy="13716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grpSp>
        <p:nvGrpSpPr>
          <p:cNvPr id="2068" name="Group 2067"/>
          <p:cNvGrpSpPr/>
          <p:nvPr/>
        </p:nvGrpSpPr>
        <p:grpSpPr>
          <a:xfrm>
            <a:off x="128000" y="2392065"/>
            <a:ext cx="2593894" cy="3525458"/>
            <a:chOff x="128000" y="2392065"/>
            <a:chExt cx="2593894" cy="3525458"/>
          </a:xfrm>
        </p:grpSpPr>
        <p:sp>
          <p:nvSpPr>
            <p:cNvPr id="11" name="TextBox 10"/>
            <p:cNvSpPr txBox="1"/>
            <p:nvPr/>
          </p:nvSpPr>
          <p:spPr>
            <a:xfrm>
              <a:off x="438897" y="3186811"/>
              <a:ext cx="22829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j-lt"/>
                </a:rPr>
                <a:t>Fourier domain</a:t>
              </a:r>
              <a:endPara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endParaRPr>
            </a:p>
          </p:txBody>
        </p:sp>
        <p:sp>
          <p:nvSpPr>
            <p:cNvPr id="113" name="Arc 112"/>
            <p:cNvSpPr/>
            <p:nvPr/>
          </p:nvSpPr>
          <p:spPr>
            <a:xfrm flipH="1">
              <a:off x="128000" y="2392065"/>
              <a:ext cx="987550" cy="1126352"/>
            </a:xfrm>
            <a:prstGeom prst="arc">
              <a:avLst>
                <a:gd name="adj1" fmla="val 17367074"/>
                <a:gd name="adj2" fmla="val 4406643"/>
              </a:avLst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0" name="Picture 2" descr="C:\Users\Greg\Dropbox\Presentations\ISBI2015\images\fig_kspace1.png"/>
            <p:cNvPicPr>
              <a:picLocks noChangeArrowheads="1"/>
            </p:cNvPicPr>
            <p:nvPr/>
          </p:nvPicPr>
          <p:blipFill>
            <a:blip r:embed="rId20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115" y="3648475"/>
              <a:ext cx="1828800" cy="1828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1" name="Picture 2060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132" y="5535761"/>
              <a:ext cx="468630" cy="381762"/>
            </a:xfrm>
            <a:prstGeom prst="rect">
              <a:avLst/>
            </a:prstGeom>
          </p:spPr>
        </p:pic>
      </p:grpSp>
      <p:grpSp>
        <p:nvGrpSpPr>
          <p:cNvPr id="2067" name="Group 2066"/>
          <p:cNvGrpSpPr/>
          <p:nvPr/>
        </p:nvGrpSpPr>
        <p:grpSpPr>
          <a:xfrm>
            <a:off x="4724225" y="962790"/>
            <a:ext cx="4107205" cy="2198181"/>
            <a:chOff x="4724225" y="962790"/>
            <a:chExt cx="4107205" cy="2198181"/>
          </a:xfrm>
        </p:grpSpPr>
        <p:pic>
          <p:nvPicPr>
            <p:cNvPr id="26" name="Picture 25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8935" y="2017287"/>
              <a:ext cx="150314" cy="143482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3665" y="1904378"/>
              <a:ext cx="687765" cy="304982"/>
            </a:xfrm>
            <a:prstGeom prst="rect">
              <a:avLst/>
            </a:prstGeom>
          </p:spPr>
        </p:pic>
        <p:sp>
          <p:nvSpPr>
            <p:cNvPr id="88" name="TextBox 87"/>
            <p:cNvSpPr txBox="1"/>
            <p:nvPr/>
          </p:nvSpPr>
          <p:spPr>
            <a:xfrm>
              <a:off x="4724225" y="962790"/>
              <a:ext cx="20954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2">
                      <a:lumMod val="65000"/>
                    </a:schemeClr>
                  </a:solidFill>
                  <a:latin typeface="+mj-lt"/>
                </a:rPr>
                <a:t>m</a:t>
              </a:r>
              <a:r>
                <a:rPr lang="en-US" sz="2400" dirty="0" smtClean="0">
                  <a:solidFill>
                    <a:schemeClr val="bg2">
                      <a:lumMod val="65000"/>
                    </a:schemeClr>
                  </a:solidFill>
                  <a:latin typeface="+mj-lt"/>
                </a:rPr>
                <a:t>ultiplication</a:t>
              </a:r>
              <a:endParaRPr lang="en-US" sz="2400" dirty="0">
                <a:solidFill>
                  <a:schemeClr val="bg2">
                    <a:lumMod val="65000"/>
                  </a:schemeClr>
                </a:solidFill>
                <a:latin typeface="+mj-lt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5829763" y="1317531"/>
              <a:ext cx="2305303" cy="1843440"/>
              <a:chOff x="5839365" y="817460"/>
              <a:chExt cx="2305303" cy="1843440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9365" y="977756"/>
                <a:ext cx="2305303" cy="1683144"/>
              </a:xfrm>
              <a:prstGeom prst="rect">
                <a:avLst/>
              </a:prstGeom>
            </p:spPr>
          </p:pic>
          <p:sp>
            <p:nvSpPr>
              <p:cNvPr id="62" name="Rectangle 61"/>
              <p:cNvSpPr/>
              <p:nvPr/>
            </p:nvSpPr>
            <p:spPr>
              <a:xfrm>
                <a:off x="6208458" y="817460"/>
                <a:ext cx="1567848" cy="1567848"/>
              </a:xfrm>
              <a:prstGeom prst="rect">
                <a:avLst/>
              </a:prstGeom>
              <a:noFill/>
              <a:ln w="25400"/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062" name="Picture 206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0507" y="2759553"/>
              <a:ext cx="226695" cy="234696"/>
            </a:xfrm>
            <a:prstGeom prst="rect">
              <a:avLst/>
            </a:prstGeom>
          </p:spPr>
        </p:pic>
      </p:grpSp>
      <p:grpSp>
        <p:nvGrpSpPr>
          <p:cNvPr id="2072" name="Group 2071"/>
          <p:cNvGrpSpPr/>
          <p:nvPr/>
        </p:nvGrpSpPr>
        <p:grpSpPr>
          <a:xfrm>
            <a:off x="4820284" y="3153731"/>
            <a:ext cx="3972741" cy="2699889"/>
            <a:chOff x="4820284" y="3153731"/>
            <a:chExt cx="3972741" cy="2699889"/>
          </a:xfrm>
        </p:grpSpPr>
        <p:pic>
          <p:nvPicPr>
            <p:cNvPr id="28" name="Picture 2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0530" y="4406846"/>
              <a:ext cx="195029" cy="201754"/>
            </a:xfrm>
            <a:prstGeom prst="rect">
              <a:avLst/>
            </a:prstGeom>
          </p:spPr>
        </p:pic>
        <p:sp>
          <p:nvSpPr>
            <p:cNvPr id="70" name="TextBox 69"/>
            <p:cNvSpPr txBox="1"/>
            <p:nvPr/>
          </p:nvSpPr>
          <p:spPr>
            <a:xfrm>
              <a:off x="5839365" y="5453510"/>
              <a:ext cx="21451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+mj-lt"/>
                </a:rPr>
                <a:t>a</a:t>
              </a:r>
              <a:r>
                <a:rPr lang="en-US" sz="2000" dirty="0" smtClean="0">
                  <a:solidFill>
                    <a:srgbClr val="FF0000"/>
                  </a:solidFill>
                  <a:latin typeface="+mj-lt"/>
                </a:rPr>
                <a:t>nnihilating filter</a:t>
              </a:r>
              <a:endParaRPr lang="en-US" sz="2000" dirty="0">
                <a:solidFill>
                  <a:srgbClr val="FF0000"/>
                </a:solidFill>
                <a:latin typeface="+mj-lt"/>
              </a:endParaRPr>
            </a:p>
          </p:txBody>
        </p:sp>
        <p:pic>
          <p:nvPicPr>
            <p:cNvPr id="82" name="Picture 8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5261" y="4298192"/>
              <a:ext cx="687764" cy="304981"/>
            </a:xfrm>
            <a:prstGeom prst="rect">
              <a:avLst/>
            </a:prstGeom>
          </p:spPr>
        </p:pic>
        <p:sp>
          <p:nvSpPr>
            <p:cNvPr id="89" name="TextBox 88"/>
            <p:cNvSpPr txBox="1"/>
            <p:nvPr/>
          </p:nvSpPr>
          <p:spPr>
            <a:xfrm>
              <a:off x="4820284" y="3153731"/>
              <a:ext cx="18181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2">
                      <a:lumMod val="65000"/>
                    </a:schemeClr>
                  </a:solidFill>
                  <a:latin typeface="+mj-lt"/>
                </a:rPr>
                <a:t>convolution</a:t>
              </a:r>
              <a:endParaRPr lang="en-US" sz="2400" dirty="0">
                <a:solidFill>
                  <a:schemeClr val="bg2">
                    <a:lumMod val="65000"/>
                  </a:schemeClr>
                </a:solidFill>
                <a:latin typeface="+mj-lt"/>
              </a:endParaRPr>
            </a:p>
          </p:txBody>
        </p:sp>
        <p:pic>
          <p:nvPicPr>
            <p:cNvPr id="20" name="Picture 19"/>
            <p:cNvPicPr>
              <a:picLocks/>
            </p:cNvPicPr>
            <p:nvPr/>
          </p:nvPicPr>
          <p:blipFill>
            <a:blip r:embed="rId28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4580" y="3648476"/>
              <a:ext cx="1828800" cy="1828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65" name="Picture 2064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8980" y="4138797"/>
              <a:ext cx="288036" cy="224028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6761085" y="4450682"/>
              <a:ext cx="221329" cy="234727"/>
            </a:xfrm>
            <a:prstGeom prst="rect">
              <a:avLst/>
            </a:prstGeom>
            <a:solidFill>
              <a:srgbClr val="FF000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4" name="Picture 6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869747"/>
            <a:ext cx="981456" cy="35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1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97" name="Group 7196"/>
          <p:cNvGrpSpPr/>
          <p:nvPr/>
        </p:nvGrpSpPr>
        <p:grpSpPr>
          <a:xfrm>
            <a:off x="918060" y="2416130"/>
            <a:ext cx="4055373" cy="2123124"/>
            <a:chOff x="5515955" y="3045066"/>
            <a:chExt cx="3713464" cy="1944123"/>
          </a:xfrm>
        </p:grpSpPr>
        <p:pic>
          <p:nvPicPr>
            <p:cNvPr id="7171" name="Picture 7170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139" y="3968405"/>
              <a:ext cx="100154" cy="101823"/>
            </a:xfrm>
            <a:prstGeom prst="rect">
              <a:avLst/>
            </a:prstGeom>
          </p:spPr>
        </p:pic>
        <p:pic>
          <p:nvPicPr>
            <p:cNvPr id="7169" name="Picture 716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2759" y="3428755"/>
              <a:ext cx="100154" cy="146892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5667295" y="3757980"/>
              <a:ext cx="566290" cy="26316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5634124" y="3587023"/>
              <a:ext cx="614030" cy="17162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5647853" y="3245985"/>
              <a:ext cx="0" cy="52386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72" name="Picture 717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5955" y="3327174"/>
              <a:ext cx="91808" cy="10182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853" y="3045066"/>
              <a:ext cx="3581566" cy="1944123"/>
            </a:xfrm>
            <a:prstGeom prst="rect">
              <a:avLst/>
            </a:prstGeom>
          </p:spPr>
        </p:pic>
      </p:grpSp>
      <p:pic>
        <p:nvPicPr>
          <p:cNvPr id="98" name="Picture 9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60" y="4843749"/>
            <a:ext cx="4680585" cy="840105"/>
          </a:xfrm>
          <a:prstGeom prst="rect">
            <a:avLst/>
          </a:prstGeom>
        </p:spPr>
      </p:pic>
      <p:grpSp>
        <p:nvGrpSpPr>
          <p:cNvPr id="56" name="Group 55"/>
          <p:cNvGrpSpPr/>
          <p:nvPr/>
        </p:nvGrpSpPr>
        <p:grpSpPr>
          <a:xfrm rot="16200000">
            <a:off x="6116856" y="2211021"/>
            <a:ext cx="2052766" cy="2052766"/>
            <a:chOff x="2584024" y="2474523"/>
            <a:chExt cx="2052766" cy="2052766"/>
          </a:xfrm>
        </p:grpSpPr>
        <p:sp>
          <p:nvSpPr>
            <p:cNvPr id="6" name="Rectangle 5"/>
            <p:cNvSpPr/>
            <p:nvPr/>
          </p:nvSpPr>
          <p:spPr>
            <a:xfrm>
              <a:off x="2584024" y="2474523"/>
              <a:ext cx="2052766" cy="2052766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70" name="Picture 2" descr="C:\Users\Greg\Dropbox\Presentations\ISBI2015new\fig_levelset_lumps_contour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865" y="2633191"/>
              <a:ext cx="1762651" cy="1732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7" name="Straight Arrow Connector 36"/>
          <p:cNvCxnSpPr/>
          <p:nvPr/>
        </p:nvCxnSpPr>
        <p:spPr>
          <a:xfrm>
            <a:off x="5124300" y="3272922"/>
            <a:ext cx="619602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itle 4"/>
          <p:cNvSpPr txBox="1">
            <a:spLocks/>
          </p:cNvSpPr>
          <p:nvPr/>
        </p:nvSpPr>
        <p:spPr>
          <a:xfrm>
            <a:off x="613565" y="384050"/>
            <a:ext cx="8229600" cy="11107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Can recover edge set when it is the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solidFill>
                  <a:srgbClr val="C00000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zero-set of a 2-D trigonometric polynomial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/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i="1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[</a:t>
            </a:r>
            <a:r>
              <a:rPr lang="en" sz="2800" i="1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Pan et al., 2014]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6058662" y="4651435"/>
            <a:ext cx="2169153" cy="839815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3200" i="1" dirty="0" smtClean="0">
                <a:latin typeface="+mj-lt"/>
                <a:ea typeface="Roboto Light" pitchFamily="2" charset="0"/>
                <a:cs typeface="Open Sans Condensed" pitchFamily="34" charset="0"/>
              </a:rPr>
              <a:t>“FRI Curve”</a:t>
            </a:r>
            <a:endParaRPr lang="en-US" sz="3200" b="0" i="1" dirty="0" smtClean="0"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pic>
        <p:nvPicPr>
          <p:cNvPr id="145" name="Picture 14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278" y="3385729"/>
            <a:ext cx="1136174" cy="29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3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365760" y="148120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2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8194" name="Picture 2" descr="C:\Users\Greg\Dropbox\Presentations\ISBI2015new\fig_levelset_cus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635" y="4481974"/>
            <a:ext cx="2342705" cy="160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Greg\Dropbox\Presentations\ISBI2015new\fig_levelset_cusp_contour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011" y="2468876"/>
            <a:ext cx="1805035" cy="1805034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3149" y="4503708"/>
            <a:ext cx="2342705" cy="110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3525" y="2468876"/>
            <a:ext cx="1805034" cy="1805034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81951" y="4526588"/>
            <a:ext cx="2342705" cy="142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42327" y="2468876"/>
            <a:ext cx="1805034" cy="1805034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6031390" y="6058938"/>
            <a:ext cx="2759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25x25 coefficients</a:t>
            </a:r>
            <a:endParaRPr lang="en-US" sz="2400" dirty="0">
              <a:solidFill>
                <a:srgbClr val="C00000"/>
              </a:solidFill>
              <a:latin typeface="+mj-lt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4149545" y="2596372"/>
            <a:ext cx="288037" cy="288037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4567528" y="2872128"/>
            <a:ext cx="144017" cy="41663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85855" y="6058938"/>
            <a:ext cx="2759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13x13 coefficients</a:t>
            </a:r>
            <a:endParaRPr lang="en-US" sz="24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31500" y="1484258"/>
            <a:ext cx="23134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Multiple curves</a:t>
            </a:r>
          </a:p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&amp; intersections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650280" y="1484258"/>
            <a:ext cx="19143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+mj-lt"/>
              </a:rPr>
              <a:t>N</a:t>
            </a: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on-smooth</a:t>
            </a:r>
          </a:p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points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218187" y="1484257"/>
            <a:ext cx="23519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Approximate</a:t>
            </a:r>
          </a:p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arbitrary curves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383350" y="6058938"/>
            <a:ext cx="2409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7x9 coefficients</a:t>
            </a:r>
            <a:endParaRPr lang="en-US" sz="24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48" name="Title 4"/>
          <p:cNvSpPr txBox="1">
            <a:spLocks/>
          </p:cNvSpPr>
          <p:nvPr/>
        </p:nvSpPr>
        <p:spPr>
          <a:xfrm>
            <a:off x="720570" y="241385"/>
            <a:ext cx="8229600" cy="11107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FRI curves can represent complicated edge geometries with few coefficients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96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529765" y="230428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2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13241" y="4037990"/>
            <a:ext cx="5945554" cy="358478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C00000"/>
                </a:solidFill>
                <a:latin typeface="+mj-lt"/>
              </a:rPr>
              <a:t>Not suitable for natural images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C00000"/>
                </a:solidFill>
                <a:latin typeface="+mj-lt"/>
              </a:rPr>
              <a:t>2-D only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C00000"/>
                </a:solidFill>
                <a:latin typeface="+mj-lt"/>
              </a:rPr>
              <a:t>Recovery is ill-posed:</a:t>
            </a:r>
            <a:br>
              <a:rPr lang="en-US" dirty="0" smtClean="0">
                <a:solidFill>
                  <a:srgbClr val="C00000"/>
                </a:solidFill>
                <a:latin typeface="+mj-lt"/>
              </a:rPr>
            </a:br>
            <a:r>
              <a:rPr lang="en-US" dirty="0" smtClean="0">
                <a:solidFill>
                  <a:srgbClr val="C00000"/>
                </a:solidFill>
                <a:latin typeface="+mj-lt"/>
              </a:rPr>
              <a:t>Infinite </a:t>
            </a:r>
            <a:r>
              <a:rPr lang="en-US" dirty="0" err="1" smtClean="0">
                <a:solidFill>
                  <a:srgbClr val="C00000"/>
                </a:solidFill>
                <a:latin typeface="+mj-lt"/>
              </a:rPr>
              <a:t>DoF</a:t>
            </a:r>
            <a:endParaRPr lang="en-US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7" name="Title 4"/>
          <p:cNvSpPr txBox="1">
            <a:spLocks/>
          </p:cNvSpPr>
          <p:nvPr/>
        </p:nvSpPr>
        <p:spPr>
          <a:xfrm>
            <a:off x="682165" y="31819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We give an improved theoretical framework 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for higher dimensional FRI recovery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37" name="Shape 41"/>
          <p:cNvSpPr txBox="1">
            <a:spLocks/>
          </p:cNvSpPr>
          <p:nvPr/>
        </p:nvSpPr>
        <p:spPr>
          <a:xfrm>
            <a:off x="682165" y="1356497"/>
            <a:ext cx="8534400" cy="923299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marL="342900" lvl="0" indent="-342900">
              <a:buClrTx/>
              <a:buSzTx/>
              <a:buFont typeface="Arial" pitchFamily="34" charset="0"/>
              <a:buChar char="•"/>
            </a:pPr>
            <a:r>
              <a:rPr lang="en-US" sz="2400" b="0" i="1" dirty="0">
                <a:solidFill>
                  <a:schemeClr val="tx1"/>
                </a:solidFill>
                <a:latin typeface="Roboto Medium"/>
                <a:ea typeface="+mn-ea"/>
                <a:cs typeface="+mn-cs"/>
              </a:rPr>
              <a:t>[Pan et al., 2014] </a:t>
            </a:r>
            <a:r>
              <a:rPr lang="en-US" sz="2400" b="0" dirty="0" smtClean="0">
                <a:solidFill>
                  <a:schemeClr val="tx1"/>
                </a:solidFill>
                <a:latin typeface="Roboto Medium"/>
                <a:ea typeface="+mn-ea"/>
                <a:cs typeface="+mn-cs"/>
              </a:rPr>
              <a:t>derived annihilation relation for</a:t>
            </a:r>
            <a:r>
              <a:rPr lang="en-US" sz="2400" b="0" dirty="0" smtClean="0">
                <a:solidFill>
                  <a:srgbClr val="595959"/>
                </a:solidFill>
                <a:latin typeface="Roboto Medium"/>
                <a:ea typeface="+mn-ea"/>
                <a:cs typeface="+mn-cs"/>
              </a:rPr>
              <a:t/>
            </a:r>
            <a:br>
              <a:rPr lang="en-US" sz="2400" b="0" dirty="0" smtClean="0">
                <a:solidFill>
                  <a:srgbClr val="595959"/>
                </a:solidFill>
                <a:latin typeface="Roboto Medium"/>
                <a:ea typeface="+mn-ea"/>
                <a:cs typeface="+mn-cs"/>
              </a:rPr>
            </a:br>
            <a:r>
              <a:rPr lang="en-US" sz="2400" b="0" dirty="0" smtClean="0">
                <a:solidFill>
                  <a:srgbClr val="C00000"/>
                </a:solidFill>
                <a:latin typeface="Roboto Medium"/>
                <a:ea typeface="+mn-ea"/>
                <a:cs typeface="+mn-cs"/>
              </a:rPr>
              <a:t>piecewise </a:t>
            </a:r>
            <a:r>
              <a:rPr lang="en-US" sz="2400" b="0" dirty="0">
                <a:solidFill>
                  <a:srgbClr val="C00000"/>
                </a:solidFill>
                <a:latin typeface="Roboto Medium"/>
                <a:ea typeface="+mn-ea"/>
                <a:cs typeface="+mn-cs"/>
              </a:rPr>
              <a:t>complex </a:t>
            </a:r>
            <a:r>
              <a:rPr lang="en-US" sz="2400" b="0" dirty="0" smtClean="0">
                <a:solidFill>
                  <a:srgbClr val="C00000"/>
                </a:solidFill>
                <a:latin typeface="Roboto Medium"/>
                <a:ea typeface="+mn-ea"/>
                <a:cs typeface="+mn-cs"/>
              </a:rPr>
              <a:t>analytic signal model</a:t>
            </a:r>
            <a:endParaRPr lang="en-US" sz="2400" b="0" dirty="0">
              <a:solidFill>
                <a:srgbClr val="595959"/>
              </a:solidFill>
              <a:latin typeface="Roboto Medium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363" y="2451125"/>
            <a:ext cx="3723132" cy="1586865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6094475" y="5405291"/>
            <a:ext cx="2518174" cy="1318349"/>
            <a:chOff x="5515955" y="3045066"/>
            <a:chExt cx="3713464" cy="1944123"/>
          </a:xfrm>
        </p:grpSpPr>
        <p:pic>
          <p:nvPicPr>
            <p:cNvPr id="51" name="Picture 50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139" y="3968405"/>
              <a:ext cx="100154" cy="101823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2759" y="3428755"/>
              <a:ext cx="100154" cy="146892"/>
            </a:xfrm>
            <a:prstGeom prst="rect">
              <a:avLst/>
            </a:prstGeom>
          </p:spPr>
        </p:pic>
        <p:cxnSp>
          <p:nvCxnSpPr>
            <p:cNvPr id="53" name="Straight Connector 52"/>
            <p:cNvCxnSpPr/>
            <p:nvPr/>
          </p:nvCxnSpPr>
          <p:spPr>
            <a:xfrm>
              <a:off x="5667295" y="3757980"/>
              <a:ext cx="566290" cy="26316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5634124" y="3587023"/>
              <a:ext cx="614030" cy="17162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5647853" y="3245985"/>
              <a:ext cx="0" cy="52386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5955" y="3327174"/>
              <a:ext cx="91808" cy="101823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853" y="3045066"/>
              <a:ext cx="3581566" cy="1944123"/>
            </a:xfrm>
            <a:prstGeom prst="rect">
              <a:avLst/>
            </a:prstGeom>
          </p:spPr>
        </p:pic>
      </p:grpSp>
      <p:pic>
        <p:nvPicPr>
          <p:cNvPr id="59" name="Picture 5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583" y="4084128"/>
            <a:ext cx="498348" cy="304038"/>
          </a:xfrm>
          <a:prstGeom prst="rect">
            <a:avLst/>
          </a:prstGeom>
          <a:noFill/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050" y="2515515"/>
            <a:ext cx="2628179" cy="26741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677" y="4821550"/>
            <a:ext cx="498348" cy="3040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951" y="2902281"/>
            <a:ext cx="674370" cy="3040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865" y="4338328"/>
            <a:ext cx="674370" cy="304038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453" y="3412468"/>
            <a:ext cx="329184" cy="26289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745" y="4588467"/>
            <a:ext cx="333756" cy="26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96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529765" y="230428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2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13241" y="4038599"/>
            <a:ext cx="5945554" cy="358478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Extends easily to n-D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Provable sampling guarantees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Fewer samples necessary 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for recovery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7" name="Title 4"/>
          <p:cNvSpPr txBox="1">
            <a:spLocks/>
          </p:cNvSpPr>
          <p:nvPr/>
        </p:nvSpPr>
        <p:spPr>
          <a:xfrm>
            <a:off x="682165" y="31819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We give an improved theoretical framework 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for higher dimensional FRI recovery 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i="1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[O. &amp; Jacob, SampTA 2015]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37" name="Shape 41"/>
          <p:cNvSpPr txBox="1">
            <a:spLocks/>
          </p:cNvSpPr>
          <p:nvPr/>
        </p:nvSpPr>
        <p:spPr>
          <a:xfrm>
            <a:off x="682165" y="1356497"/>
            <a:ext cx="8534400" cy="923299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solidFill>
                  <a:schemeClr val="tx1"/>
                </a:solidFill>
                <a:latin typeface="+mj-lt"/>
              </a:rPr>
              <a:t>Proposed model: 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/>
            </a:r>
            <a:b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</a:b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piecewise smooth signals  </a:t>
            </a:r>
            <a:endParaRPr lang="en-US" sz="2400" b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27" y="2451125"/>
            <a:ext cx="3744468" cy="1586865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6094475" y="5405291"/>
            <a:ext cx="2518174" cy="1318349"/>
            <a:chOff x="5515955" y="3045066"/>
            <a:chExt cx="3713464" cy="1944123"/>
          </a:xfrm>
        </p:grpSpPr>
        <p:pic>
          <p:nvPicPr>
            <p:cNvPr id="51" name="Picture 50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139" y="3968405"/>
              <a:ext cx="100154" cy="101823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2759" y="3428755"/>
              <a:ext cx="100154" cy="146892"/>
            </a:xfrm>
            <a:prstGeom prst="rect">
              <a:avLst/>
            </a:prstGeom>
          </p:spPr>
        </p:pic>
        <p:cxnSp>
          <p:nvCxnSpPr>
            <p:cNvPr id="53" name="Straight Connector 52"/>
            <p:cNvCxnSpPr/>
            <p:nvPr/>
          </p:nvCxnSpPr>
          <p:spPr>
            <a:xfrm>
              <a:off x="5667295" y="3757980"/>
              <a:ext cx="566290" cy="26316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5634124" y="3587023"/>
              <a:ext cx="614030" cy="17162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5647853" y="3245985"/>
              <a:ext cx="0" cy="52386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5955" y="3327174"/>
              <a:ext cx="91808" cy="101823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853" y="3045066"/>
              <a:ext cx="3581566" cy="1944123"/>
            </a:xfrm>
            <a:prstGeom prst="rect">
              <a:avLst/>
            </a:prstGeom>
          </p:spPr>
        </p:pic>
      </p:grpSp>
      <p:grpSp>
        <p:nvGrpSpPr>
          <p:cNvPr id="58" name="Group 57"/>
          <p:cNvGrpSpPr/>
          <p:nvPr/>
        </p:nvGrpSpPr>
        <p:grpSpPr>
          <a:xfrm>
            <a:off x="6011050" y="2515516"/>
            <a:ext cx="2628179" cy="2674152"/>
            <a:chOff x="6011050" y="2515516"/>
            <a:chExt cx="2628179" cy="2674152"/>
          </a:xfrm>
        </p:grpSpPr>
        <p:pic>
          <p:nvPicPr>
            <p:cNvPr id="59" name="Picture 58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8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4583" y="4084128"/>
              <a:ext cx="498348" cy="304038"/>
            </a:xfrm>
            <a:prstGeom prst="rect">
              <a:avLst/>
            </a:prstGeom>
            <a:noFill/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050" y="2515516"/>
              <a:ext cx="2628179" cy="2674152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4677" y="4821550"/>
              <a:ext cx="507492" cy="304038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1951" y="2902281"/>
              <a:ext cx="681228" cy="304038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7865" y="4338328"/>
              <a:ext cx="681228" cy="304038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4453" y="3412468"/>
              <a:ext cx="329184" cy="262890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3745" y="4588467"/>
              <a:ext cx="333756" cy="262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664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4574" y="1053388"/>
            <a:ext cx="9139425" cy="316654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hape 41"/>
          <p:cNvSpPr txBox="1">
            <a:spLocks/>
          </p:cNvSpPr>
          <p:nvPr/>
        </p:nvSpPr>
        <p:spPr>
          <a:xfrm>
            <a:off x="693651" y="993040"/>
            <a:ext cx="8534400" cy="406262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800" b="0" i="1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Prop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: If </a:t>
            </a:r>
            <a:r>
              <a:rPr lang="en-US" sz="2800" b="0" i="1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f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is PWC with edge set                  </a:t>
            </a:r>
            <a:r>
              <a:rPr lang="en-US" sz="2800" b="0" dirty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-US" sz="2800" b="0" dirty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for      </a:t>
            </a:r>
            <a:r>
              <a:rPr lang="en-US" sz="2800" b="0" dirty="0" err="1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bandlimited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to     then</a:t>
            </a:r>
            <a:endParaRPr lang="en-US" sz="2800" b="0" dirty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sz="2800" b="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sz="2800" b="0" dirty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sz="2800" b="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" sz="2800" b="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529765" y="230428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2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17" name="Title 4"/>
          <p:cNvSpPr txBox="1">
            <a:spLocks/>
          </p:cNvSpPr>
          <p:nvPr/>
        </p:nvSpPr>
        <p:spPr>
          <a:xfrm>
            <a:off x="682165" y="31819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Annhilation relation for PWC signals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773" y="2680106"/>
            <a:ext cx="5843016" cy="9418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980" y="1299328"/>
            <a:ext cx="2106930" cy="35204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696" y="2027428"/>
            <a:ext cx="226695" cy="23469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104" y="1979168"/>
            <a:ext cx="210693" cy="24536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3889247" y="3439848"/>
            <a:ext cx="4302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a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ny 1</a:t>
            </a:r>
            <a:r>
              <a:rPr lang="en-US" sz="2400" baseline="30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st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 order partial derivative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cxnSp>
        <p:nvCxnSpPr>
          <p:cNvPr id="42" name="Straight Connector 41"/>
          <p:cNvCxnSpPr>
            <a:endCxn id="40" idx="1"/>
          </p:cNvCxnSpPr>
          <p:nvPr/>
        </p:nvCxnSpPr>
        <p:spPr>
          <a:xfrm>
            <a:off x="3354020" y="3176289"/>
            <a:ext cx="535227" cy="4943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itle 4"/>
          <p:cNvSpPr txBox="1">
            <a:spLocks/>
          </p:cNvSpPr>
          <p:nvPr/>
        </p:nvSpPr>
        <p:spPr>
          <a:xfrm>
            <a:off x="2743200" y="4320218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6146369" y="4654500"/>
            <a:ext cx="1820012" cy="1819450"/>
            <a:chOff x="1831545" y="3392047"/>
            <a:chExt cx="2778264" cy="2777408"/>
          </a:xfrm>
          <a:solidFill>
            <a:schemeClr val="bg2">
              <a:lumMod val="95000"/>
            </a:schemeClr>
          </a:solidFill>
        </p:grpSpPr>
        <p:grpSp>
          <p:nvGrpSpPr>
            <p:cNvPr id="67" name="Group 66"/>
            <p:cNvGrpSpPr/>
            <p:nvPr/>
          </p:nvGrpSpPr>
          <p:grpSpPr>
            <a:xfrm>
              <a:off x="1848020" y="3409894"/>
              <a:ext cx="2761789" cy="2743086"/>
              <a:chOff x="3354020" y="3124505"/>
              <a:chExt cx="3678854" cy="3653940"/>
            </a:xfrm>
            <a:grpFill/>
          </p:grpSpPr>
          <p:sp>
            <p:nvSpPr>
              <p:cNvPr id="238" name="Rectangle 237"/>
              <p:cNvSpPr/>
              <p:nvPr/>
            </p:nvSpPr>
            <p:spPr>
              <a:xfrm>
                <a:off x="3354020" y="3124505"/>
                <a:ext cx="3653940" cy="3653940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9" name="Straight Connector 238"/>
              <p:cNvCxnSpPr/>
              <p:nvPr/>
            </p:nvCxnSpPr>
            <p:spPr>
              <a:xfrm>
                <a:off x="3354020" y="5864960"/>
                <a:ext cx="3653940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>
                <a:off x="3358234" y="5560465"/>
                <a:ext cx="3649726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>
                <a:off x="3354020" y="5255970"/>
                <a:ext cx="3653940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>
                <a:off x="3354020" y="4951475"/>
                <a:ext cx="3653940" cy="576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 flipH="1">
                <a:off x="5164551" y="3138209"/>
                <a:ext cx="16439" cy="3640236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>
                <a:off x="3963010" y="3124505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>
                <a:off x="4267505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>
                <a:off x="4572000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>
                <a:off x="4876495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>
                <a:off x="5485485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>
                <a:off x="5789980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>
                <a:off x="6094475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/>
              <p:nvPr/>
            </p:nvCxnSpPr>
            <p:spPr>
              <a:xfrm>
                <a:off x="6398970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>
                <a:off x="3354020" y="6169455"/>
                <a:ext cx="3678854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>
                <a:off x="3354020" y="6473950"/>
                <a:ext cx="3678854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>
                <a:off x="3354020" y="4037990"/>
                <a:ext cx="3653940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>
                <a:off x="3358234" y="3733495"/>
                <a:ext cx="3649726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/>
              <p:cNvCxnSpPr/>
              <p:nvPr/>
            </p:nvCxnSpPr>
            <p:spPr>
              <a:xfrm>
                <a:off x="3354020" y="3429000"/>
                <a:ext cx="3653940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/>
              <p:cNvCxnSpPr/>
              <p:nvPr/>
            </p:nvCxnSpPr>
            <p:spPr>
              <a:xfrm>
                <a:off x="3354020" y="4342485"/>
                <a:ext cx="3678854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>
                <a:off x="3354020" y="4646980"/>
                <a:ext cx="3678854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/>
              <p:nvPr/>
            </p:nvCxnSpPr>
            <p:spPr>
              <a:xfrm>
                <a:off x="6703465" y="3124505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/>
              <p:nvPr/>
            </p:nvCxnSpPr>
            <p:spPr>
              <a:xfrm>
                <a:off x="3658515" y="3124505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1831545" y="3392047"/>
              <a:ext cx="2777407" cy="2777408"/>
              <a:chOff x="3354020" y="3078786"/>
              <a:chExt cx="3699659" cy="3699659"/>
            </a:xfrm>
            <a:grpFill/>
          </p:grpSpPr>
          <p:sp>
            <p:nvSpPr>
              <p:cNvPr id="69" name="Oval 68"/>
              <p:cNvSpPr/>
              <p:nvPr/>
            </p:nvSpPr>
            <p:spPr>
              <a:xfrm>
                <a:off x="3658515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396301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4267505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457200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4876495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518099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5485485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578998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6094475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639897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6703465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3658515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396301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4267505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457200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4876495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518099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5485485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578998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6094475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639897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6703465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3658515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396301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4267505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457200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4876495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518099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5485485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578998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6094475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639897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6703465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3658515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396301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4267505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457200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4876495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518099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5485485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578998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6094475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639897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6703465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3658515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396301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4267505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457200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4876495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518099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5485485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578998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6094475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39897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03465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3658515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396301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4267505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57200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876495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518099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5485485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578998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6094475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639897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6703465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3658515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396301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4267505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457200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4876495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518099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5485485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578998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6094475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639897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6703465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3658515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396301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4267505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457200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4876495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518099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5485485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578998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6094475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639897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6703465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3658515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396301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4267505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457200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4876495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518099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5485485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578998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/>
              <p:cNvSpPr/>
              <p:nvPr/>
            </p:nvSpPr>
            <p:spPr>
              <a:xfrm>
                <a:off x="6094475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639897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6703465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58515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6301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267505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57200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4876495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518099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5485485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578998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6094475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639897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6703465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3658515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396301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267505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57200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876495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518099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5485485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578998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6094475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639897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6703465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3658515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396301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267505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57200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876495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518099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5485485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Oval 196"/>
              <p:cNvSpPr/>
              <p:nvPr/>
            </p:nvSpPr>
            <p:spPr>
              <a:xfrm>
                <a:off x="578998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/>
              <p:cNvSpPr/>
              <p:nvPr/>
            </p:nvSpPr>
            <p:spPr>
              <a:xfrm>
                <a:off x="6094475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/>
              <p:cNvSpPr/>
              <p:nvPr/>
            </p:nvSpPr>
            <p:spPr>
              <a:xfrm>
                <a:off x="639897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6703465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/>
              <p:cNvSpPr/>
              <p:nvPr/>
            </p:nvSpPr>
            <p:spPr>
              <a:xfrm>
                <a:off x="3658515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396301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/>
              <p:cNvSpPr/>
              <p:nvPr/>
            </p:nvSpPr>
            <p:spPr>
              <a:xfrm>
                <a:off x="4267505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457200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/>
              <p:cNvSpPr/>
              <p:nvPr/>
            </p:nvSpPr>
            <p:spPr>
              <a:xfrm>
                <a:off x="4876495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/>
              <p:cNvSpPr/>
              <p:nvPr/>
            </p:nvSpPr>
            <p:spPr>
              <a:xfrm>
                <a:off x="518099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/>
              <p:cNvSpPr/>
              <p:nvPr/>
            </p:nvSpPr>
            <p:spPr>
              <a:xfrm>
                <a:off x="5485485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578998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6094475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639897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6703465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700796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/>
              <p:cNvSpPr/>
              <p:nvPr/>
            </p:nvSpPr>
            <p:spPr>
              <a:xfrm>
                <a:off x="700796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700796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/>
              <p:cNvSpPr/>
              <p:nvPr/>
            </p:nvSpPr>
            <p:spPr>
              <a:xfrm>
                <a:off x="700796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/>
              <p:cNvSpPr/>
              <p:nvPr/>
            </p:nvSpPr>
            <p:spPr>
              <a:xfrm>
                <a:off x="700796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/>
              <p:cNvSpPr/>
              <p:nvPr/>
            </p:nvSpPr>
            <p:spPr>
              <a:xfrm>
                <a:off x="700796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700796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/>
              <p:cNvSpPr/>
              <p:nvPr/>
            </p:nvSpPr>
            <p:spPr>
              <a:xfrm>
                <a:off x="700796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/>
              <p:cNvSpPr/>
              <p:nvPr/>
            </p:nvSpPr>
            <p:spPr>
              <a:xfrm>
                <a:off x="700796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/>
              <p:cNvSpPr/>
              <p:nvPr/>
            </p:nvSpPr>
            <p:spPr>
              <a:xfrm>
                <a:off x="700796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/>
              <p:cNvSpPr/>
              <p:nvPr/>
            </p:nvSpPr>
            <p:spPr>
              <a:xfrm>
                <a:off x="700796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/>
              <p:cNvSpPr/>
              <p:nvPr/>
            </p:nvSpPr>
            <p:spPr>
              <a:xfrm>
                <a:off x="700796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/>
              <p:cNvSpPr/>
              <p:nvPr/>
            </p:nvSpPr>
            <p:spPr>
              <a:xfrm>
                <a:off x="700796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/>
              <p:cNvSpPr/>
              <p:nvPr/>
            </p:nvSpPr>
            <p:spPr>
              <a:xfrm>
                <a:off x="335402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/>
              <p:cNvSpPr/>
              <p:nvPr/>
            </p:nvSpPr>
            <p:spPr>
              <a:xfrm>
                <a:off x="335402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Oval 226"/>
              <p:cNvSpPr/>
              <p:nvPr/>
            </p:nvSpPr>
            <p:spPr>
              <a:xfrm>
                <a:off x="335402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Oval 227"/>
              <p:cNvSpPr/>
              <p:nvPr/>
            </p:nvSpPr>
            <p:spPr>
              <a:xfrm>
                <a:off x="335402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335402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Oval 229"/>
              <p:cNvSpPr/>
              <p:nvPr/>
            </p:nvSpPr>
            <p:spPr>
              <a:xfrm>
                <a:off x="335402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/>
              <p:cNvSpPr/>
              <p:nvPr/>
            </p:nvSpPr>
            <p:spPr>
              <a:xfrm>
                <a:off x="335402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/>
              <p:cNvSpPr/>
              <p:nvPr/>
            </p:nvSpPr>
            <p:spPr>
              <a:xfrm>
                <a:off x="335402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Oval 232"/>
              <p:cNvSpPr/>
              <p:nvPr/>
            </p:nvSpPr>
            <p:spPr>
              <a:xfrm>
                <a:off x="335402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Oval 233"/>
              <p:cNvSpPr/>
              <p:nvPr/>
            </p:nvSpPr>
            <p:spPr>
              <a:xfrm>
                <a:off x="335402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Oval 234"/>
              <p:cNvSpPr/>
              <p:nvPr/>
            </p:nvSpPr>
            <p:spPr>
              <a:xfrm>
                <a:off x="335402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Oval 235"/>
              <p:cNvSpPr/>
              <p:nvPr/>
            </p:nvSpPr>
            <p:spPr>
              <a:xfrm>
                <a:off x="335402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Oval 236"/>
              <p:cNvSpPr/>
              <p:nvPr/>
            </p:nvSpPr>
            <p:spPr>
              <a:xfrm>
                <a:off x="335402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63" name="Rectangle 262"/>
          <p:cNvSpPr/>
          <p:nvPr/>
        </p:nvSpPr>
        <p:spPr>
          <a:xfrm>
            <a:off x="6756600" y="5275974"/>
            <a:ext cx="587748" cy="576504"/>
          </a:xfrm>
          <a:prstGeom prst="rect">
            <a:avLst/>
          </a:prstGeom>
          <a:solidFill>
            <a:srgbClr val="C00000">
              <a:alpha val="20000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4" name="Picture 26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256" y="5441543"/>
            <a:ext cx="210693" cy="245364"/>
          </a:xfrm>
          <a:prstGeom prst="rect">
            <a:avLst/>
          </a:prstGeom>
        </p:spPr>
      </p:pic>
      <p:pic>
        <p:nvPicPr>
          <p:cNvPr id="276" name="Picture 27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305" y="5354291"/>
            <a:ext cx="760095" cy="336042"/>
          </a:xfrm>
          <a:prstGeom prst="rect">
            <a:avLst/>
          </a:prstGeom>
        </p:spPr>
      </p:pic>
      <p:grpSp>
        <p:nvGrpSpPr>
          <p:cNvPr id="266" name="Group 265"/>
          <p:cNvGrpSpPr/>
          <p:nvPr/>
        </p:nvGrpSpPr>
        <p:grpSpPr>
          <a:xfrm>
            <a:off x="3158653" y="5029067"/>
            <a:ext cx="2371456" cy="1241537"/>
            <a:chOff x="5515955" y="3045066"/>
            <a:chExt cx="3713464" cy="1944123"/>
          </a:xfrm>
        </p:grpSpPr>
        <p:pic>
          <p:nvPicPr>
            <p:cNvPr id="267" name="Picture 266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139" y="3968405"/>
              <a:ext cx="100154" cy="101823"/>
            </a:xfrm>
            <a:prstGeom prst="rect">
              <a:avLst/>
            </a:prstGeom>
          </p:spPr>
        </p:pic>
        <p:pic>
          <p:nvPicPr>
            <p:cNvPr id="268" name="Picture 267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2759" y="3428755"/>
              <a:ext cx="100154" cy="146892"/>
            </a:xfrm>
            <a:prstGeom prst="rect">
              <a:avLst/>
            </a:prstGeom>
          </p:spPr>
        </p:pic>
        <p:cxnSp>
          <p:nvCxnSpPr>
            <p:cNvPr id="269" name="Straight Connector 268"/>
            <p:cNvCxnSpPr/>
            <p:nvPr/>
          </p:nvCxnSpPr>
          <p:spPr>
            <a:xfrm>
              <a:off x="5667295" y="3757980"/>
              <a:ext cx="566290" cy="26316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V="1">
              <a:off x="5634124" y="3587023"/>
              <a:ext cx="614030" cy="17162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 flipV="1">
              <a:off x="5647853" y="3245985"/>
              <a:ext cx="0" cy="52386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2" name="Picture 271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5955" y="3327174"/>
              <a:ext cx="91808" cy="101823"/>
            </a:xfrm>
            <a:prstGeom prst="rect">
              <a:avLst/>
            </a:prstGeom>
          </p:spPr>
        </p:pic>
        <p:pic>
          <p:nvPicPr>
            <p:cNvPr id="273" name="Picture 272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853" y="3045066"/>
              <a:ext cx="3581566" cy="1944123"/>
            </a:xfrm>
            <a:prstGeom prst="rect">
              <a:avLst/>
            </a:prstGeom>
          </p:spPr>
        </p:pic>
      </p:grpSp>
      <p:cxnSp>
        <p:nvCxnSpPr>
          <p:cNvPr id="274" name="Straight Arrow Connector 273"/>
          <p:cNvCxnSpPr/>
          <p:nvPr/>
        </p:nvCxnSpPr>
        <p:spPr>
          <a:xfrm>
            <a:off x="5198505" y="5522910"/>
            <a:ext cx="1497203" cy="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Picture 27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056" y="5103742"/>
            <a:ext cx="464820" cy="361950"/>
          </a:xfrm>
          <a:prstGeom prst="rect">
            <a:avLst/>
          </a:prstGeom>
        </p:spPr>
      </p:pic>
      <p:pic>
        <p:nvPicPr>
          <p:cNvPr id="262" name="Picture 26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46" y="4800600"/>
            <a:ext cx="1605454" cy="16335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433" y="6050590"/>
            <a:ext cx="507492" cy="30403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465" y="6172200"/>
            <a:ext cx="690753" cy="35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5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itle 4"/>
          <p:cNvSpPr txBox="1">
            <a:spLocks/>
          </p:cNvSpPr>
          <p:nvPr/>
        </p:nvSpPr>
        <p:spPr>
          <a:xfrm>
            <a:off x="629262" y="4455591"/>
            <a:ext cx="8514737" cy="1736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i="1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Proof idea:  </a:t>
            </a:r>
            <a:br>
              <a:rPr lang="en" sz="2800" i="1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Show                        as tempered distributions</a:t>
            </a:r>
            <a:r>
              <a:rPr lang="en" sz="2800" i="1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 </a:t>
            </a:r>
          </a:p>
          <a:p>
            <a:pPr algn="l"/>
            <a:r>
              <a:rPr lang="en-US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Use convolution theorem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574" y="1053388"/>
            <a:ext cx="9139425" cy="316654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hape 41"/>
          <p:cNvSpPr txBox="1">
            <a:spLocks/>
          </p:cNvSpPr>
          <p:nvPr/>
        </p:nvSpPr>
        <p:spPr>
          <a:xfrm>
            <a:off x="693651" y="993040"/>
            <a:ext cx="8534400" cy="406262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800" b="0" i="1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Prop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: If </a:t>
            </a:r>
            <a:r>
              <a:rPr lang="en-US" sz="2800" b="0" i="1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f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is PWC with edge set                  </a:t>
            </a:r>
            <a:r>
              <a:rPr lang="en-US" sz="2800" b="0" dirty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-US" sz="2800" b="0" dirty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for      </a:t>
            </a:r>
            <a:r>
              <a:rPr lang="en-US" sz="2800" b="0" dirty="0" err="1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bandlimited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to     then</a:t>
            </a:r>
            <a:endParaRPr lang="en-US" sz="2800" b="0" dirty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sz="2800" b="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sz="2800" b="0" dirty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sz="2800" b="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" sz="2800" b="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529765" y="230428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2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17" name="Title 4"/>
          <p:cNvSpPr txBox="1">
            <a:spLocks/>
          </p:cNvSpPr>
          <p:nvPr/>
        </p:nvSpPr>
        <p:spPr>
          <a:xfrm>
            <a:off x="682165" y="31819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Annhilation relation for PWC signals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773" y="2680106"/>
            <a:ext cx="5843016" cy="9418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980" y="1299328"/>
            <a:ext cx="2106930" cy="35204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696" y="2027428"/>
            <a:ext cx="226695" cy="23469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104" y="1979168"/>
            <a:ext cx="210693" cy="24536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3889247" y="3439848"/>
            <a:ext cx="4302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a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ny 1</a:t>
            </a:r>
            <a:r>
              <a:rPr lang="en-US" sz="2400" baseline="30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st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 order partial derivative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cxnSp>
        <p:nvCxnSpPr>
          <p:cNvPr id="42" name="Straight Connector 41"/>
          <p:cNvCxnSpPr>
            <a:endCxn id="40" idx="1"/>
          </p:cNvCxnSpPr>
          <p:nvPr/>
        </p:nvCxnSpPr>
        <p:spPr>
          <a:xfrm>
            <a:off x="3354020" y="3176289"/>
            <a:ext cx="535227" cy="4943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itle 4"/>
          <p:cNvSpPr txBox="1">
            <a:spLocks/>
          </p:cNvSpPr>
          <p:nvPr/>
        </p:nvSpPr>
        <p:spPr>
          <a:xfrm>
            <a:off x="682165" y="4320218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074" y="5186691"/>
            <a:ext cx="1648206" cy="32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97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377696"/>
            <a:ext cx="9144000" cy="3573779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019" y="2570707"/>
            <a:ext cx="4101846" cy="229362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1732" y="1460861"/>
            <a:ext cx="6620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rPr>
              <a:t>Distributional derivative of indicator function:</a:t>
            </a: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2532" y="3587945"/>
            <a:ext cx="17796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d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ivergence </a:t>
            </a:r>
            <a:b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</a:b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theorem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27" name="Arc 26"/>
          <p:cNvSpPr/>
          <p:nvPr/>
        </p:nvSpPr>
        <p:spPr>
          <a:xfrm flipH="1">
            <a:off x="2388537" y="3433480"/>
            <a:ext cx="884450" cy="1126352"/>
          </a:xfrm>
          <a:prstGeom prst="arc">
            <a:avLst>
              <a:gd name="adj1" fmla="val 17367074"/>
              <a:gd name="adj2" fmla="val 4406643"/>
            </a:avLst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49" y="2460925"/>
            <a:ext cx="1529080" cy="18193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056" y="2625649"/>
            <a:ext cx="160020" cy="1653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958" y="3189685"/>
            <a:ext cx="271261" cy="2770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056" y="3647511"/>
            <a:ext cx="420624" cy="224028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V="1">
            <a:off x="2632125" y="2220665"/>
            <a:ext cx="397273" cy="342038"/>
          </a:xfrm>
          <a:prstGeom prst="line">
            <a:avLst/>
          </a:prstGeom>
          <a:ln>
            <a:solidFill>
              <a:srgbClr val="0808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001962" y="1922526"/>
            <a:ext cx="3092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808D6"/>
                </a:solidFill>
                <a:latin typeface="+mj-lt"/>
              </a:rPr>
              <a:t>s</a:t>
            </a:r>
            <a:r>
              <a:rPr lang="en-US" sz="2400" dirty="0" smtClean="0">
                <a:solidFill>
                  <a:srgbClr val="0808D6"/>
                </a:solidFill>
                <a:latin typeface="+mj-lt"/>
              </a:rPr>
              <a:t>mooth test function</a:t>
            </a:r>
            <a:endParaRPr lang="en-US" sz="2400" dirty="0">
              <a:solidFill>
                <a:srgbClr val="0808D6"/>
              </a:solidFill>
              <a:latin typeface="+mj-lt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4039437" y="5029200"/>
            <a:ext cx="457200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572000" y="5486400"/>
            <a:ext cx="3464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Weighted curve integral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457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23420" y="1602030"/>
            <a:ext cx="6439353" cy="2917107"/>
            <a:chOff x="1491312" y="1160090"/>
            <a:chExt cx="6439353" cy="2917107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88008" y="1175551"/>
              <a:ext cx="1926523" cy="19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5973078" y="3215660"/>
              <a:ext cx="195758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accent1"/>
                  </a:solidFill>
                  <a:latin typeface="+mj-lt"/>
                  <a:sym typeface="Wingdings" pitchFamily="2" charset="2"/>
                </a:rPr>
                <a:t>Fourier </a:t>
              </a:r>
              <a:br>
                <a:rPr lang="en-US" sz="2400" dirty="0" smtClean="0">
                  <a:solidFill>
                    <a:schemeClr val="accent1"/>
                  </a:solidFill>
                  <a:latin typeface="+mj-lt"/>
                  <a:sym typeface="Wingdings" pitchFamily="2" charset="2"/>
                </a:rPr>
              </a:br>
              <a:r>
                <a:rPr lang="en-US" sz="2400" dirty="0" smtClean="0">
                  <a:solidFill>
                    <a:schemeClr val="accent1"/>
                  </a:solidFill>
                  <a:latin typeface="+mj-lt"/>
                  <a:sym typeface="Wingdings" pitchFamily="2" charset="2"/>
                </a:rPr>
                <a:t>Interpolation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635773" y="3246200"/>
              <a:ext cx="203132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accent1"/>
                  </a:solidFill>
                  <a:latin typeface="+mj-lt"/>
                  <a:sym typeface="Wingdings" pitchFamily="2" charset="2"/>
                </a:rPr>
                <a:t>Fourier </a:t>
              </a:r>
              <a:br>
                <a:rPr lang="en-US" sz="2400" dirty="0" smtClean="0">
                  <a:solidFill>
                    <a:schemeClr val="accent1"/>
                  </a:solidFill>
                  <a:latin typeface="+mj-lt"/>
                  <a:sym typeface="Wingdings" pitchFamily="2" charset="2"/>
                </a:rPr>
              </a:br>
              <a:r>
                <a:rPr lang="en-US" sz="2400" dirty="0" smtClean="0">
                  <a:solidFill>
                    <a:schemeClr val="accent1"/>
                  </a:solidFill>
                  <a:latin typeface="+mj-lt"/>
                  <a:sym typeface="Wingdings" pitchFamily="2" charset="2"/>
                </a:rPr>
                <a:t>Extrapolation</a:t>
              </a:r>
            </a:p>
          </p:txBody>
        </p:sp>
        <p:pic>
          <p:nvPicPr>
            <p:cNvPr id="8" name="Picture 2" descr="C:\Users\Greg\Dropbox\Presentations\ISBI2015new\cs_vs_sr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491312" y="1160090"/>
              <a:ext cx="1979412" cy="1955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/>
          <p:cNvSpPr/>
          <p:nvPr/>
        </p:nvSpPr>
        <p:spPr>
          <a:xfrm>
            <a:off x="3027924" y="2329696"/>
            <a:ext cx="7216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+mj-lt"/>
              </a:rPr>
              <a:t>vs.</a:t>
            </a:r>
            <a:endParaRPr lang="en-US" sz="3200" dirty="0">
              <a:latin typeface="+mj-lt"/>
            </a:endParaRPr>
          </a:p>
        </p:txBody>
      </p:sp>
      <p:pic>
        <p:nvPicPr>
          <p:cNvPr id="10" name="Picture 2" descr="C:\Users\Greg\Dropbox\Presentations\ISBI2015new\cs_vs_sr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1565" y="2860640"/>
            <a:ext cx="769765" cy="60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 txBox="1">
            <a:spLocks/>
          </p:cNvSpPr>
          <p:nvPr/>
        </p:nvSpPr>
        <p:spPr>
          <a:xfrm>
            <a:off x="365760" y="24138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Types of “Compressive” Fourier Domain Sampling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0800" y="1600201"/>
            <a:ext cx="1909546" cy="19240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14400" y="2971800"/>
            <a:ext cx="685800" cy="542925"/>
          </a:xfrm>
          <a:prstGeom prst="rect">
            <a:avLst/>
          </a:prstGeom>
          <a:solidFill>
            <a:srgbClr val="0606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114800" y="3114675"/>
            <a:ext cx="457200" cy="314325"/>
          </a:xfrm>
          <a:prstGeom prst="rect">
            <a:avLst/>
          </a:prstGeom>
          <a:solidFill>
            <a:srgbClr val="0606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400800" y="3162300"/>
            <a:ext cx="457200" cy="361950"/>
          </a:xfrm>
          <a:prstGeom prst="rect">
            <a:avLst/>
          </a:prstGeom>
          <a:solidFill>
            <a:srgbClr val="0606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486461" y="1143000"/>
            <a:ext cx="9204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radial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724951" y="1143000"/>
            <a:ext cx="11865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random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57240" y="1143000"/>
            <a:ext cx="13580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solidFill>
                  <a:schemeClr val="accent1"/>
                </a:solidFill>
                <a:latin typeface="+mj-lt"/>
                <a:sym typeface="Wingdings" pitchFamily="2" charset="2"/>
              </a:rPr>
              <a:t>l</a:t>
            </a:r>
            <a:r>
              <a:rPr lang="en-US" sz="2400" i="1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ow-pass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828800" y="4572000"/>
            <a:ext cx="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172200" y="4572000"/>
            <a:ext cx="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85800" y="5257800"/>
            <a:ext cx="249459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Super-resolution</a:t>
            </a:r>
            <a:b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</a:br>
            <a: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recovery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564788" y="5257800"/>
            <a:ext cx="33505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“Compressed Sensing”</a:t>
            </a:r>
            <a:b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</a:br>
            <a: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recovery</a:t>
            </a:r>
          </a:p>
        </p:txBody>
      </p:sp>
    </p:spTree>
    <p:extLst>
      <p:ext uri="{BB962C8B-B14F-4D97-AF65-F5344CB8AC3E}">
        <p14:creationId xmlns:p14="http://schemas.microsoft.com/office/powerpoint/2010/main" val="170183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4574" y="1053388"/>
            <a:ext cx="9139425" cy="35935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hape 41"/>
          <p:cNvSpPr txBox="1">
            <a:spLocks/>
          </p:cNvSpPr>
          <p:nvPr/>
        </p:nvSpPr>
        <p:spPr>
          <a:xfrm>
            <a:off x="693651" y="993040"/>
            <a:ext cx="8534400" cy="4708951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800" b="0" i="1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Prop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:</a:t>
            </a:r>
            <a:r>
              <a:rPr lang="en-US" sz="2800" b="0" i="1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If </a:t>
            </a:r>
            <a:r>
              <a:rPr lang="en-US" sz="280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f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is PW linear, with edge set                  </a:t>
            </a:r>
            <a:r>
              <a:rPr lang="en-US" sz="2800" b="0" dirty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-US" sz="2800" b="0" dirty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and       </a:t>
            </a:r>
            <a:r>
              <a:rPr lang="en-US" sz="2800" b="0" dirty="0" err="1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bandlimited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to     then</a:t>
            </a:r>
            <a:endParaRPr lang="en-US" sz="2800" b="0" dirty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sz="2800" b="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sz="2800" b="0" dirty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sz="2800" b="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" sz="280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" sz="280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endParaRPr lang="en" sz="280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529765" y="230428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2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17" name="Title 4"/>
          <p:cNvSpPr txBox="1">
            <a:spLocks/>
          </p:cNvSpPr>
          <p:nvPr/>
        </p:nvSpPr>
        <p:spPr>
          <a:xfrm>
            <a:off x="682165" y="31819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Annhilation relation for PW linear signals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272" name="Picture 27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773" y="2680106"/>
            <a:ext cx="6352032" cy="9753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284" y="1287077"/>
            <a:ext cx="2106930" cy="35204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849" y="2027936"/>
            <a:ext cx="226695" cy="23469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711" y="1966976"/>
            <a:ext cx="210693" cy="24536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3889246" y="3968829"/>
            <a:ext cx="4357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a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ny 2</a:t>
            </a:r>
            <a:r>
              <a:rPr lang="en-US" sz="2400" baseline="30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nd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 order partial derivative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3789828" y="3252720"/>
            <a:ext cx="608990" cy="641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6146369" y="4826758"/>
            <a:ext cx="1820012" cy="1819450"/>
            <a:chOff x="1831545" y="3392047"/>
            <a:chExt cx="2778264" cy="2777408"/>
          </a:xfrm>
          <a:solidFill>
            <a:schemeClr val="bg2">
              <a:lumMod val="95000"/>
            </a:schemeClr>
          </a:solidFill>
        </p:grpSpPr>
        <p:grpSp>
          <p:nvGrpSpPr>
            <p:cNvPr id="51" name="Group 50"/>
            <p:cNvGrpSpPr/>
            <p:nvPr/>
          </p:nvGrpSpPr>
          <p:grpSpPr>
            <a:xfrm>
              <a:off x="1848020" y="3409894"/>
              <a:ext cx="2761789" cy="2743086"/>
              <a:chOff x="3354020" y="3124505"/>
              <a:chExt cx="3678854" cy="3653940"/>
            </a:xfrm>
            <a:grpFill/>
          </p:grpSpPr>
          <p:sp>
            <p:nvSpPr>
              <p:cNvPr id="222" name="Rectangle 221"/>
              <p:cNvSpPr/>
              <p:nvPr/>
            </p:nvSpPr>
            <p:spPr>
              <a:xfrm>
                <a:off x="3354020" y="3124505"/>
                <a:ext cx="3653940" cy="3653940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3" name="Straight Connector 222"/>
              <p:cNvCxnSpPr/>
              <p:nvPr/>
            </p:nvCxnSpPr>
            <p:spPr>
              <a:xfrm>
                <a:off x="3354020" y="5864960"/>
                <a:ext cx="3653940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>
                <a:off x="3358234" y="5560465"/>
                <a:ext cx="3649726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>
                <a:off x="3354020" y="5255970"/>
                <a:ext cx="3653940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>
                <a:off x="3354020" y="4951475"/>
                <a:ext cx="3653940" cy="576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 flipH="1">
                <a:off x="5164551" y="3138209"/>
                <a:ext cx="16439" cy="3640236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>
                <a:off x="3963010" y="3124505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>
                <a:off x="4267505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/>
              <p:nvPr/>
            </p:nvCxnSpPr>
            <p:spPr>
              <a:xfrm>
                <a:off x="4572000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>
                <a:off x="4876495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>
                <a:off x="5485485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>
                <a:off x="5789980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>
                <a:off x="6094475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/>
              <p:cNvCxnSpPr/>
              <p:nvPr/>
            </p:nvCxnSpPr>
            <p:spPr>
              <a:xfrm>
                <a:off x="6398970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>
                <a:off x="3354020" y="6169455"/>
                <a:ext cx="3678854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>
                <a:off x="3354020" y="6473950"/>
                <a:ext cx="3678854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>
                <a:off x="3354020" y="4037990"/>
                <a:ext cx="3653940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>
                <a:off x="3358234" y="3733495"/>
                <a:ext cx="3649726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>
                <a:off x="3354020" y="3429000"/>
                <a:ext cx="3653940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>
                <a:off x="3354020" y="4342485"/>
                <a:ext cx="3678854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>
                <a:off x="3354020" y="4646980"/>
                <a:ext cx="3678854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>
                <a:off x="6703465" y="3124505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>
                <a:off x="3658515" y="3124505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/>
            <p:cNvGrpSpPr/>
            <p:nvPr/>
          </p:nvGrpSpPr>
          <p:grpSpPr>
            <a:xfrm>
              <a:off x="1831545" y="3392047"/>
              <a:ext cx="2777407" cy="2777408"/>
              <a:chOff x="3354020" y="3078786"/>
              <a:chExt cx="3699659" cy="3699659"/>
            </a:xfrm>
            <a:grpFill/>
          </p:grpSpPr>
          <p:sp>
            <p:nvSpPr>
              <p:cNvPr id="53" name="Oval 52"/>
              <p:cNvSpPr/>
              <p:nvPr/>
            </p:nvSpPr>
            <p:spPr>
              <a:xfrm>
                <a:off x="3658515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396301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4267505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457200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4876495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518099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5485485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578998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6094475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639897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6703465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3658515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396301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4267505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457200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4876495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518099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5485485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578998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6094475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639897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6703465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3658515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396301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4267505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457200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4876495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518099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5485485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578998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6094475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639897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6703465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3658515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396301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4267505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457200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4876495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518099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5485485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578998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6094475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639897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6703465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3658515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396301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4267505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457200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4876495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518099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5485485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578998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6094475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639897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6703465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3658515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396301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4267505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457200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4876495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518099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5485485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578998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094475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39897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6703465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3658515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396301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4267505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457200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4876495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518099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5485485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578998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6094475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639897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6703465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3658515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396301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4267505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457200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4876495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518099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5485485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578998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6094475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639897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6703465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3658515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396301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4267505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457200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4876495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518099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5485485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578998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6094475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639897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6703465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3658515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396301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4267505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457200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4876495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518099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5485485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578998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6094475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639897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6703465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3658515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396301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/>
              <p:cNvSpPr/>
              <p:nvPr/>
            </p:nvSpPr>
            <p:spPr>
              <a:xfrm>
                <a:off x="4267505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457200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4876495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518099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5485485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578998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6094475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639897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6703465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3658515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396301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267505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57200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876495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518099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5485485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578998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6094475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639897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6703465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3658515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396301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267505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57200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876495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518099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5485485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578998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6094475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639897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6703465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700796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Oval 196"/>
              <p:cNvSpPr/>
              <p:nvPr/>
            </p:nvSpPr>
            <p:spPr>
              <a:xfrm>
                <a:off x="700796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/>
              <p:cNvSpPr/>
              <p:nvPr/>
            </p:nvSpPr>
            <p:spPr>
              <a:xfrm>
                <a:off x="700796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/>
              <p:cNvSpPr/>
              <p:nvPr/>
            </p:nvSpPr>
            <p:spPr>
              <a:xfrm>
                <a:off x="700796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700796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/>
              <p:cNvSpPr/>
              <p:nvPr/>
            </p:nvSpPr>
            <p:spPr>
              <a:xfrm>
                <a:off x="700796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700796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/>
              <p:cNvSpPr/>
              <p:nvPr/>
            </p:nvSpPr>
            <p:spPr>
              <a:xfrm>
                <a:off x="700796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700796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/>
              <p:cNvSpPr/>
              <p:nvPr/>
            </p:nvSpPr>
            <p:spPr>
              <a:xfrm>
                <a:off x="700796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/>
              <p:cNvSpPr/>
              <p:nvPr/>
            </p:nvSpPr>
            <p:spPr>
              <a:xfrm>
                <a:off x="700796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/>
              <p:cNvSpPr/>
              <p:nvPr/>
            </p:nvSpPr>
            <p:spPr>
              <a:xfrm>
                <a:off x="700796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700796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335402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335402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335402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335402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/>
              <p:cNvSpPr/>
              <p:nvPr/>
            </p:nvSpPr>
            <p:spPr>
              <a:xfrm>
                <a:off x="335402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335402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/>
              <p:cNvSpPr/>
              <p:nvPr/>
            </p:nvSpPr>
            <p:spPr>
              <a:xfrm>
                <a:off x="335402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/>
              <p:cNvSpPr/>
              <p:nvPr/>
            </p:nvSpPr>
            <p:spPr>
              <a:xfrm>
                <a:off x="335402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/>
              <p:cNvSpPr/>
              <p:nvPr/>
            </p:nvSpPr>
            <p:spPr>
              <a:xfrm>
                <a:off x="335402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335402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/>
              <p:cNvSpPr/>
              <p:nvPr/>
            </p:nvSpPr>
            <p:spPr>
              <a:xfrm>
                <a:off x="335402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/>
              <p:cNvSpPr/>
              <p:nvPr/>
            </p:nvSpPr>
            <p:spPr>
              <a:xfrm>
                <a:off x="335402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/>
              <p:cNvSpPr/>
              <p:nvPr/>
            </p:nvSpPr>
            <p:spPr>
              <a:xfrm>
                <a:off x="335402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46" name="Picture 24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350" y="5161008"/>
            <a:ext cx="402717" cy="253365"/>
          </a:xfrm>
          <a:prstGeom prst="rect">
            <a:avLst/>
          </a:prstGeom>
        </p:spPr>
      </p:pic>
      <p:sp>
        <p:nvSpPr>
          <p:cNvPr id="248" name="Frame 247"/>
          <p:cNvSpPr/>
          <p:nvPr/>
        </p:nvSpPr>
        <p:spPr>
          <a:xfrm>
            <a:off x="6457105" y="5148736"/>
            <a:ext cx="1186736" cy="1175494"/>
          </a:xfrm>
          <a:prstGeom prst="frame">
            <a:avLst>
              <a:gd name="adj1" fmla="val 25302"/>
            </a:avLst>
          </a:prstGeom>
          <a:solidFill>
            <a:schemeClr val="accent5">
              <a:alpha val="12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9" name="Rectangle 248"/>
          <p:cNvSpPr/>
          <p:nvPr/>
        </p:nvSpPr>
        <p:spPr>
          <a:xfrm>
            <a:off x="6756600" y="5448232"/>
            <a:ext cx="587748" cy="576504"/>
          </a:xfrm>
          <a:prstGeom prst="rect">
            <a:avLst/>
          </a:prstGeom>
          <a:solidFill>
            <a:srgbClr val="C00000">
              <a:alpha val="20000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0" name="Picture 24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256" y="5613801"/>
            <a:ext cx="210693" cy="245364"/>
          </a:xfrm>
          <a:prstGeom prst="rect">
            <a:avLst/>
          </a:prstGeom>
        </p:spPr>
      </p:pic>
      <p:pic>
        <p:nvPicPr>
          <p:cNvPr id="263" name="Picture 26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305" y="5526549"/>
            <a:ext cx="760095" cy="336042"/>
          </a:xfrm>
          <a:prstGeom prst="rect">
            <a:avLst/>
          </a:prstGeom>
        </p:spPr>
      </p:pic>
      <p:grpSp>
        <p:nvGrpSpPr>
          <p:cNvPr id="252" name="Group 251"/>
          <p:cNvGrpSpPr/>
          <p:nvPr/>
        </p:nvGrpSpPr>
        <p:grpSpPr>
          <a:xfrm>
            <a:off x="3158653" y="5201325"/>
            <a:ext cx="2371456" cy="1241537"/>
            <a:chOff x="5515955" y="3045066"/>
            <a:chExt cx="3713464" cy="1944123"/>
          </a:xfrm>
        </p:grpSpPr>
        <p:pic>
          <p:nvPicPr>
            <p:cNvPr id="253" name="Picture 252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139" y="3968405"/>
              <a:ext cx="100154" cy="101823"/>
            </a:xfrm>
            <a:prstGeom prst="rect">
              <a:avLst/>
            </a:prstGeom>
          </p:spPr>
        </p:pic>
        <p:pic>
          <p:nvPicPr>
            <p:cNvPr id="254" name="Picture 253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2759" y="3428755"/>
              <a:ext cx="100154" cy="146892"/>
            </a:xfrm>
            <a:prstGeom prst="rect">
              <a:avLst/>
            </a:prstGeom>
          </p:spPr>
        </p:pic>
        <p:cxnSp>
          <p:nvCxnSpPr>
            <p:cNvPr id="255" name="Straight Connector 254"/>
            <p:cNvCxnSpPr/>
            <p:nvPr/>
          </p:nvCxnSpPr>
          <p:spPr>
            <a:xfrm>
              <a:off x="5667295" y="3757980"/>
              <a:ext cx="566290" cy="26316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/>
          </p:nvCxnSpPr>
          <p:spPr>
            <a:xfrm flipV="1">
              <a:off x="5634124" y="3587023"/>
              <a:ext cx="614030" cy="17162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 flipV="1">
              <a:off x="5647853" y="3245985"/>
              <a:ext cx="0" cy="52386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8" name="Picture 257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5955" y="3327174"/>
              <a:ext cx="91808" cy="101823"/>
            </a:xfrm>
            <a:prstGeom prst="rect">
              <a:avLst/>
            </a:prstGeom>
          </p:spPr>
        </p:pic>
        <p:pic>
          <p:nvPicPr>
            <p:cNvPr id="259" name="Picture 258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853" y="3045066"/>
              <a:ext cx="3581566" cy="1944123"/>
            </a:xfrm>
            <a:prstGeom prst="rect">
              <a:avLst/>
            </a:prstGeom>
          </p:spPr>
        </p:pic>
      </p:grpSp>
      <p:cxnSp>
        <p:nvCxnSpPr>
          <p:cNvPr id="260" name="Straight Arrow Connector 259"/>
          <p:cNvCxnSpPr/>
          <p:nvPr/>
        </p:nvCxnSpPr>
        <p:spPr>
          <a:xfrm>
            <a:off x="5198505" y="5695168"/>
            <a:ext cx="1497203" cy="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1" name="Picture 26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056" y="5276000"/>
            <a:ext cx="464820" cy="361950"/>
          </a:xfrm>
          <a:prstGeom prst="rect">
            <a:avLst/>
          </a:prstGeom>
        </p:spPr>
      </p:pic>
      <p:pic>
        <p:nvPicPr>
          <p:cNvPr id="273" name="Picture 27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133" y="6377337"/>
            <a:ext cx="1553114" cy="402574"/>
          </a:xfrm>
          <a:prstGeom prst="rect">
            <a:avLst/>
          </a:prstGeom>
        </p:spPr>
      </p:pic>
      <p:pic>
        <p:nvPicPr>
          <p:cNvPr id="245" name="Picture 244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338" y="5029200"/>
            <a:ext cx="1617462" cy="1645755"/>
          </a:xfrm>
          <a:prstGeom prst="rect">
            <a:avLst/>
          </a:prstGeom>
        </p:spPr>
      </p:pic>
      <p:pic>
        <p:nvPicPr>
          <p:cNvPr id="247" name="Picture 24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938" y="6172200"/>
            <a:ext cx="507492" cy="304038"/>
          </a:xfrm>
          <a:prstGeom prst="rect">
            <a:avLst/>
          </a:prstGeom>
        </p:spPr>
      </p:pic>
      <p:pic>
        <p:nvPicPr>
          <p:cNvPr id="251" name="Picture 25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400800"/>
            <a:ext cx="690753" cy="35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8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4574" y="1053388"/>
            <a:ext cx="9139425" cy="35935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hape 41"/>
          <p:cNvSpPr txBox="1">
            <a:spLocks/>
          </p:cNvSpPr>
          <p:nvPr/>
        </p:nvSpPr>
        <p:spPr>
          <a:xfrm>
            <a:off x="693651" y="993040"/>
            <a:ext cx="8534400" cy="4708951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800" b="0" i="1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Prop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:</a:t>
            </a:r>
            <a:r>
              <a:rPr lang="en-US" sz="2800" b="0" i="1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If </a:t>
            </a:r>
            <a:r>
              <a:rPr lang="en-US" sz="280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f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is PW linear, with edge set                  </a:t>
            </a:r>
            <a:r>
              <a:rPr lang="en-US" sz="2800" b="0" dirty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-US" sz="2800" b="0" dirty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and       </a:t>
            </a:r>
            <a:r>
              <a:rPr lang="en-US" sz="2800" b="0" dirty="0" err="1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bandlimited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to     then</a:t>
            </a:r>
            <a:endParaRPr lang="en-US" sz="2800" b="0" dirty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sz="2800" b="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sz="2800" b="0" dirty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sz="2800" b="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" sz="280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" sz="280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endParaRPr lang="en" sz="280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529765" y="230428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2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17" name="Title 4"/>
          <p:cNvSpPr txBox="1">
            <a:spLocks/>
          </p:cNvSpPr>
          <p:nvPr/>
        </p:nvSpPr>
        <p:spPr>
          <a:xfrm>
            <a:off x="682165" y="31819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Annhilation relation for PW linear signals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284" y="1287077"/>
            <a:ext cx="2106930" cy="35204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849" y="2027936"/>
            <a:ext cx="226695" cy="23469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711" y="1966976"/>
            <a:ext cx="210693" cy="24536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3889246" y="3968829"/>
            <a:ext cx="4357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a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ny 2</a:t>
            </a:r>
            <a:r>
              <a:rPr lang="en-US" sz="2400" baseline="30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nd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 order partial derivative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3789828" y="3252720"/>
            <a:ext cx="608990" cy="641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753" y="5065690"/>
            <a:ext cx="3187065" cy="32537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484" y="5727106"/>
            <a:ext cx="6235446" cy="378714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3525808" y="5727106"/>
            <a:ext cx="1752015" cy="4585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94249" y="5665269"/>
            <a:ext cx="2266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p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roduct rule x2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084176" y="6316780"/>
            <a:ext cx="2212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+mj-lt"/>
              </a:rPr>
              <a:t>a</a:t>
            </a:r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nnihilated by </a:t>
            </a:r>
            <a:endParaRPr lang="en-US" sz="2400" dirty="0">
              <a:solidFill>
                <a:srgbClr val="C00000"/>
              </a:solidFill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458" y="6316780"/>
            <a:ext cx="360045" cy="400050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6670228" y="6108228"/>
            <a:ext cx="192013" cy="209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8040890" y="6026541"/>
            <a:ext cx="282314" cy="3634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"/>
          <p:cNvSpPr txBox="1">
            <a:spLocks/>
          </p:cNvSpPr>
          <p:nvPr/>
        </p:nvSpPr>
        <p:spPr>
          <a:xfrm>
            <a:off x="693651" y="4816897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i="1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Proof idea: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773" y="2680106"/>
            <a:ext cx="6352032" cy="9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2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529765" y="230428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2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17" name="Title 4"/>
          <p:cNvSpPr txBox="1">
            <a:spLocks/>
          </p:cNvSpPr>
          <p:nvPr/>
        </p:nvSpPr>
        <p:spPr>
          <a:xfrm>
            <a:off x="682165" y="31819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Can extend annihilation relation to a wide class of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solidFill>
                  <a:schemeClr val="accent5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piecewise smooth 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images.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90415" y="3123991"/>
            <a:ext cx="29466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5"/>
                </a:solidFill>
                <a:latin typeface="+mj-lt"/>
              </a:rPr>
              <a:t>Any constant </a:t>
            </a:r>
            <a:r>
              <a:rPr lang="en-US" sz="2400" dirty="0" err="1" smtClean="0">
                <a:solidFill>
                  <a:schemeClr val="accent5"/>
                </a:solidFill>
                <a:latin typeface="+mj-lt"/>
              </a:rPr>
              <a:t>coeff</a:t>
            </a:r>
            <a:r>
              <a:rPr lang="en-US" sz="2400" dirty="0" smtClean="0">
                <a:solidFill>
                  <a:schemeClr val="accent5"/>
                </a:solidFill>
                <a:latin typeface="+mj-lt"/>
              </a:rPr>
              <a:t>.</a:t>
            </a:r>
            <a:br>
              <a:rPr lang="en-US" sz="2400" dirty="0" smtClean="0">
                <a:solidFill>
                  <a:schemeClr val="accent5"/>
                </a:solidFill>
                <a:latin typeface="+mj-lt"/>
              </a:rPr>
            </a:br>
            <a:r>
              <a:rPr lang="en-US" sz="2400" dirty="0" smtClean="0">
                <a:solidFill>
                  <a:schemeClr val="accent5"/>
                </a:solidFill>
                <a:latin typeface="+mj-lt"/>
              </a:rPr>
              <a:t>differential operator</a:t>
            </a:r>
            <a:endParaRPr lang="en-US" sz="2400" dirty="0">
              <a:solidFill>
                <a:schemeClr val="accent5"/>
              </a:solidFill>
              <a:latin typeface="+mj-lt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2205048" y="2916482"/>
            <a:ext cx="1" cy="240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/>
          <p:cNvGrpSpPr/>
          <p:nvPr/>
        </p:nvGrpSpPr>
        <p:grpSpPr>
          <a:xfrm>
            <a:off x="5288415" y="1059342"/>
            <a:ext cx="1730399" cy="1760668"/>
            <a:chOff x="5789980" y="1059342"/>
            <a:chExt cx="2628179" cy="2674152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9980" y="1059342"/>
              <a:ext cx="2628179" cy="2674152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3607" y="3365376"/>
              <a:ext cx="507492" cy="304038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0881" y="1446107"/>
              <a:ext cx="681228" cy="304038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6795" y="2882154"/>
              <a:ext cx="681228" cy="304038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3383" y="1956294"/>
              <a:ext cx="329184" cy="262890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2675" y="3132293"/>
              <a:ext cx="333756" cy="262890"/>
            </a:xfrm>
            <a:prstGeom prst="rect">
              <a:avLst/>
            </a:prstGeom>
          </p:spPr>
        </p:pic>
      </p:grpSp>
      <p:grpSp>
        <p:nvGrpSpPr>
          <p:cNvPr id="52" name="Group 51"/>
          <p:cNvGrpSpPr/>
          <p:nvPr/>
        </p:nvGrpSpPr>
        <p:grpSpPr>
          <a:xfrm>
            <a:off x="6995022" y="1531982"/>
            <a:ext cx="2193473" cy="1148357"/>
            <a:chOff x="5515955" y="3045066"/>
            <a:chExt cx="3713464" cy="1944123"/>
          </a:xfrm>
        </p:grpSpPr>
        <p:pic>
          <p:nvPicPr>
            <p:cNvPr id="53" name="Picture 52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139" y="3968405"/>
              <a:ext cx="100154" cy="101823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2759" y="3428755"/>
              <a:ext cx="100154" cy="146892"/>
            </a:xfrm>
            <a:prstGeom prst="rect">
              <a:avLst/>
            </a:prstGeom>
          </p:spPr>
        </p:pic>
        <p:cxnSp>
          <p:nvCxnSpPr>
            <p:cNvPr id="55" name="Straight Connector 54"/>
            <p:cNvCxnSpPr/>
            <p:nvPr/>
          </p:nvCxnSpPr>
          <p:spPr>
            <a:xfrm>
              <a:off x="5667295" y="3757980"/>
              <a:ext cx="566290" cy="26316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5634124" y="3587023"/>
              <a:ext cx="614030" cy="17162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5647853" y="3245985"/>
              <a:ext cx="0" cy="52386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Picture 5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5955" y="3327174"/>
              <a:ext cx="91808" cy="101823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853" y="3045066"/>
              <a:ext cx="3581566" cy="1944123"/>
            </a:xfrm>
            <a:prstGeom prst="rect">
              <a:avLst/>
            </a:prstGeom>
          </p:spPr>
        </p:pic>
      </p:grpSp>
      <p:pic>
        <p:nvPicPr>
          <p:cNvPr id="60" name="Picture 5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97" y="1243156"/>
            <a:ext cx="3744468" cy="158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45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682165" y="3112622"/>
            <a:ext cx="2353529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Signal Model: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PW Constant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PW Analytic</a:t>
            </a:r>
            <a:r>
              <a:rPr lang="en-US" sz="2400" dirty="0" smtClean="0">
                <a:latin typeface="+mj-lt"/>
              </a:rPr>
              <a:t>*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PW Harmonic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PW Linear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PW Polynomial</a:t>
            </a:r>
            <a:br>
              <a:rPr lang="en-US" sz="2400" dirty="0" smtClean="0">
                <a:latin typeface="+mj-lt"/>
              </a:rPr>
            </a:br>
            <a:endParaRPr lang="en-US" sz="2400" dirty="0" smtClean="0"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612664" y="3112622"/>
            <a:ext cx="27847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Choice of Diff. Op.:</a:t>
            </a: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/>
            </a:r>
            <a:br>
              <a:rPr lang="en-US" sz="2400" dirty="0" smtClean="0">
                <a:solidFill>
                  <a:schemeClr val="accent1"/>
                </a:solidFill>
                <a:latin typeface="+mj-lt"/>
              </a:rPr>
            </a:br>
            <a:endParaRPr lang="en-US" sz="2400" dirty="0" smtClean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18" name="Picture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421" y="3823213"/>
            <a:ext cx="3169539" cy="2627233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>
            <a:off x="7005825" y="3681495"/>
            <a:ext cx="306630" cy="103827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407936" y="3877468"/>
            <a:ext cx="13404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1</a:t>
            </a:r>
            <a:r>
              <a:rPr lang="en-US" sz="2400" baseline="30000" dirty="0" smtClean="0">
                <a:solidFill>
                  <a:schemeClr val="accent1"/>
                </a:solidFill>
                <a:latin typeface="+mj-lt"/>
              </a:rPr>
              <a:t>st</a:t>
            </a: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 order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1" name="Right Brace 20"/>
          <p:cNvSpPr/>
          <p:nvPr/>
        </p:nvSpPr>
        <p:spPr>
          <a:xfrm>
            <a:off x="7018814" y="4777831"/>
            <a:ext cx="306630" cy="103827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380685" y="4973804"/>
            <a:ext cx="13949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2</a:t>
            </a:r>
            <a:r>
              <a:rPr lang="en-US" sz="2400" baseline="30000" dirty="0" smtClean="0">
                <a:solidFill>
                  <a:schemeClr val="accent1"/>
                </a:solidFill>
                <a:latin typeface="+mj-lt"/>
              </a:rPr>
              <a:t>nd</a:t>
            </a: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 order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3" name="Right Brace 22"/>
          <p:cNvSpPr/>
          <p:nvPr/>
        </p:nvSpPr>
        <p:spPr>
          <a:xfrm>
            <a:off x="7010095" y="5894740"/>
            <a:ext cx="302360" cy="62558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407936" y="5873994"/>
            <a:ext cx="13500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n</a:t>
            </a:r>
            <a:r>
              <a:rPr lang="en-US" sz="2400" baseline="30000" dirty="0" smtClean="0">
                <a:solidFill>
                  <a:schemeClr val="accent1"/>
                </a:solidFill>
                <a:latin typeface="+mj-lt"/>
              </a:rPr>
              <a:t>th</a:t>
            </a: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 order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5" name="Title 4"/>
          <p:cNvSpPr txBox="1">
            <a:spLocks/>
          </p:cNvSpPr>
          <p:nvPr/>
        </p:nvSpPr>
        <p:spPr>
          <a:xfrm>
            <a:off x="682165" y="31819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Can extend annihilation 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relation </a:t>
            </a:r>
            <a:r>
              <a:rPr lang="en" sz="2800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to a wide class of</a:t>
            </a:r>
            <a:br>
              <a:rPr lang="en" sz="2800" dirty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>
                <a:solidFill>
                  <a:schemeClr val="accent5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piecewise smooth </a:t>
            </a:r>
            <a:r>
              <a:rPr lang="en" sz="2800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images.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97" y="1243157"/>
            <a:ext cx="3744468" cy="158686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5288415" y="1059342"/>
            <a:ext cx="1730399" cy="1760668"/>
            <a:chOff x="5789980" y="1059342"/>
            <a:chExt cx="2628179" cy="2674152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9980" y="1059342"/>
              <a:ext cx="2628179" cy="2674152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3607" y="3365376"/>
              <a:ext cx="507492" cy="304038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0881" y="1446107"/>
              <a:ext cx="681228" cy="304038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6795" y="2882154"/>
              <a:ext cx="681228" cy="304038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3383" y="1956294"/>
              <a:ext cx="329184" cy="26289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2675" y="3132293"/>
              <a:ext cx="333756" cy="262890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6995022" y="1531982"/>
            <a:ext cx="2193473" cy="1148357"/>
            <a:chOff x="5515955" y="3045066"/>
            <a:chExt cx="3713464" cy="1944123"/>
          </a:xfrm>
        </p:grpSpPr>
        <p:pic>
          <p:nvPicPr>
            <p:cNvPr id="35" name="Picture 34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139" y="3968405"/>
              <a:ext cx="100154" cy="101823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2759" y="3428755"/>
              <a:ext cx="100154" cy="146892"/>
            </a:xfrm>
            <a:prstGeom prst="rect">
              <a:avLst/>
            </a:prstGeom>
          </p:spPr>
        </p:pic>
        <p:cxnSp>
          <p:nvCxnSpPr>
            <p:cNvPr id="37" name="Straight Connector 36"/>
            <p:cNvCxnSpPr/>
            <p:nvPr/>
          </p:nvCxnSpPr>
          <p:spPr>
            <a:xfrm>
              <a:off x="5667295" y="3757980"/>
              <a:ext cx="566290" cy="26316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5634124" y="3587023"/>
              <a:ext cx="614030" cy="17162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5647853" y="3245985"/>
              <a:ext cx="0" cy="52386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39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5955" y="3327174"/>
              <a:ext cx="91808" cy="101823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853" y="3045066"/>
              <a:ext cx="3581566" cy="1944123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/>
        </p:nvSpPr>
        <p:spPr>
          <a:xfrm>
            <a:off x="0" y="4749421"/>
            <a:ext cx="9144000" cy="2108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8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682165" y="3112622"/>
            <a:ext cx="2353529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Signal Model: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PW Constant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PW Analytic</a:t>
            </a:r>
            <a:r>
              <a:rPr lang="en-US" sz="2400" dirty="0" smtClean="0">
                <a:latin typeface="+mj-lt"/>
              </a:rPr>
              <a:t>*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PW Harmonic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PW Linear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PW Polynomial</a:t>
            </a:r>
            <a:br>
              <a:rPr lang="en-US" sz="2400" dirty="0" smtClean="0">
                <a:latin typeface="+mj-lt"/>
              </a:rPr>
            </a:br>
            <a:endParaRPr lang="en-US" sz="2400" dirty="0" smtClean="0"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612664" y="3112622"/>
            <a:ext cx="27847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Choice of Diff. Op.:</a:t>
            </a: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/>
            </a:r>
            <a:br>
              <a:rPr lang="en-US" sz="2400" dirty="0" smtClean="0">
                <a:solidFill>
                  <a:schemeClr val="accent1"/>
                </a:solidFill>
                <a:latin typeface="+mj-lt"/>
              </a:rPr>
            </a:br>
            <a:endParaRPr lang="en-US" sz="2400" dirty="0" smtClean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18" name="Picture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421" y="3823213"/>
            <a:ext cx="3169539" cy="2627233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>
            <a:off x="7005825" y="3681495"/>
            <a:ext cx="306630" cy="103827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407936" y="3877468"/>
            <a:ext cx="13404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1</a:t>
            </a:r>
            <a:r>
              <a:rPr lang="en-US" sz="2400" baseline="30000" dirty="0" smtClean="0">
                <a:solidFill>
                  <a:schemeClr val="accent1"/>
                </a:solidFill>
                <a:latin typeface="+mj-lt"/>
              </a:rPr>
              <a:t>st</a:t>
            </a: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 order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1" name="Right Brace 20"/>
          <p:cNvSpPr/>
          <p:nvPr/>
        </p:nvSpPr>
        <p:spPr>
          <a:xfrm>
            <a:off x="7018814" y="4777831"/>
            <a:ext cx="306630" cy="103827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380685" y="4973804"/>
            <a:ext cx="13949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2</a:t>
            </a:r>
            <a:r>
              <a:rPr lang="en-US" sz="2400" baseline="30000" dirty="0" smtClean="0">
                <a:solidFill>
                  <a:schemeClr val="accent1"/>
                </a:solidFill>
                <a:latin typeface="+mj-lt"/>
              </a:rPr>
              <a:t>nd</a:t>
            </a: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 order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3" name="Right Brace 22"/>
          <p:cNvSpPr/>
          <p:nvPr/>
        </p:nvSpPr>
        <p:spPr>
          <a:xfrm>
            <a:off x="7010095" y="5894740"/>
            <a:ext cx="302360" cy="62558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407936" y="5873994"/>
            <a:ext cx="13500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n</a:t>
            </a:r>
            <a:r>
              <a:rPr lang="en-US" sz="2400" baseline="30000" dirty="0" smtClean="0">
                <a:solidFill>
                  <a:schemeClr val="accent1"/>
                </a:solidFill>
                <a:latin typeface="+mj-lt"/>
              </a:rPr>
              <a:t>th</a:t>
            </a: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 order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5" name="Title 4"/>
          <p:cNvSpPr txBox="1">
            <a:spLocks/>
          </p:cNvSpPr>
          <p:nvPr/>
        </p:nvSpPr>
        <p:spPr>
          <a:xfrm>
            <a:off x="682165" y="31819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Can extend annihilation 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relation </a:t>
            </a:r>
            <a:r>
              <a:rPr lang="en" sz="2800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to a wide class of</a:t>
            </a:r>
            <a:br>
              <a:rPr lang="en" sz="2800" dirty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>
                <a:solidFill>
                  <a:schemeClr val="accent5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piecewise smooth </a:t>
            </a:r>
            <a:r>
              <a:rPr lang="en" sz="2800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images.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97" y="1243157"/>
            <a:ext cx="3744468" cy="158686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5288415" y="1059342"/>
            <a:ext cx="1730399" cy="1760668"/>
            <a:chOff x="5789980" y="1059342"/>
            <a:chExt cx="2628179" cy="2674152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9980" y="1059342"/>
              <a:ext cx="2628179" cy="2674152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3607" y="3365376"/>
              <a:ext cx="507492" cy="304038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0881" y="1446107"/>
              <a:ext cx="681228" cy="304038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6795" y="2882154"/>
              <a:ext cx="681228" cy="304038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3383" y="1956294"/>
              <a:ext cx="329184" cy="26289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2675" y="3132293"/>
              <a:ext cx="333756" cy="262890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6995022" y="1531982"/>
            <a:ext cx="2193473" cy="1148357"/>
            <a:chOff x="5515955" y="3045066"/>
            <a:chExt cx="3713464" cy="1944123"/>
          </a:xfrm>
        </p:grpSpPr>
        <p:pic>
          <p:nvPicPr>
            <p:cNvPr id="35" name="Picture 34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139" y="3968405"/>
              <a:ext cx="100154" cy="101823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2759" y="3428755"/>
              <a:ext cx="100154" cy="146892"/>
            </a:xfrm>
            <a:prstGeom prst="rect">
              <a:avLst/>
            </a:prstGeom>
          </p:spPr>
        </p:pic>
        <p:cxnSp>
          <p:nvCxnSpPr>
            <p:cNvPr id="37" name="Straight Connector 36"/>
            <p:cNvCxnSpPr/>
            <p:nvPr/>
          </p:nvCxnSpPr>
          <p:spPr>
            <a:xfrm>
              <a:off x="5667295" y="3757980"/>
              <a:ext cx="566290" cy="26316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5634124" y="3587023"/>
              <a:ext cx="614030" cy="17162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5647853" y="3245985"/>
              <a:ext cx="0" cy="52386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39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5955" y="3327174"/>
              <a:ext cx="91808" cy="101823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853" y="3045066"/>
              <a:ext cx="3581566" cy="1944123"/>
            </a:xfrm>
            <a:prstGeom prst="rect">
              <a:avLst/>
            </a:prstGeom>
          </p:spPr>
        </p:pic>
      </p:grpSp>
      <p:sp>
        <p:nvSpPr>
          <p:cNvPr id="42" name="Rectangle 41"/>
          <p:cNvSpPr/>
          <p:nvPr/>
        </p:nvSpPr>
        <p:spPr>
          <a:xfrm>
            <a:off x="0" y="5868537"/>
            <a:ext cx="9144000" cy="9894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682165" y="3112622"/>
            <a:ext cx="2353529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Signal Model: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PW Constant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PW Analytic</a:t>
            </a:r>
            <a:r>
              <a:rPr lang="en-US" sz="2400" dirty="0" smtClean="0">
                <a:latin typeface="+mj-lt"/>
              </a:rPr>
              <a:t>*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PW Harmonic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PW Linear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PW Polynomial</a:t>
            </a:r>
            <a:br>
              <a:rPr lang="en-US" sz="2400" dirty="0" smtClean="0">
                <a:latin typeface="+mj-lt"/>
              </a:rPr>
            </a:br>
            <a:endParaRPr lang="en-US" sz="2400" dirty="0" smtClean="0"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612664" y="3112622"/>
            <a:ext cx="27847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Choice of Diff. Op.:</a:t>
            </a: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/>
            </a:r>
            <a:br>
              <a:rPr lang="en-US" sz="2400" dirty="0" smtClean="0">
                <a:solidFill>
                  <a:schemeClr val="accent1"/>
                </a:solidFill>
                <a:latin typeface="+mj-lt"/>
              </a:rPr>
            </a:br>
            <a:endParaRPr lang="en-US" sz="2400" dirty="0" smtClean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18" name="Picture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421" y="3823213"/>
            <a:ext cx="3169539" cy="2627233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>
            <a:off x="7005825" y="3681495"/>
            <a:ext cx="306630" cy="103827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407936" y="3877468"/>
            <a:ext cx="13404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1</a:t>
            </a:r>
            <a:r>
              <a:rPr lang="en-US" sz="2400" baseline="30000" dirty="0" smtClean="0">
                <a:solidFill>
                  <a:schemeClr val="accent1"/>
                </a:solidFill>
                <a:latin typeface="+mj-lt"/>
              </a:rPr>
              <a:t>st</a:t>
            </a: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 order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1" name="Right Brace 20"/>
          <p:cNvSpPr/>
          <p:nvPr/>
        </p:nvSpPr>
        <p:spPr>
          <a:xfrm>
            <a:off x="7018814" y="4777831"/>
            <a:ext cx="306630" cy="103827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380685" y="4973804"/>
            <a:ext cx="13949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2</a:t>
            </a:r>
            <a:r>
              <a:rPr lang="en-US" sz="2400" baseline="30000" dirty="0" smtClean="0">
                <a:solidFill>
                  <a:schemeClr val="accent1"/>
                </a:solidFill>
                <a:latin typeface="+mj-lt"/>
              </a:rPr>
              <a:t>nd</a:t>
            </a: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 order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3" name="Right Brace 22"/>
          <p:cNvSpPr/>
          <p:nvPr/>
        </p:nvSpPr>
        <p:spPr>
          <a:xfrm>
            <a:off x="7010095" y="5894740"/>
            <a:ext cx="302360" cy="62558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407936" y="5873994"/>
            <a:ext cx="13500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n</a:t>
            </a:r>
            <a:r>
              <a:rPr lang="en-US" sz="2400" baseline="30000" dirty="0" smtClean="0">
                <a:solidFill>
                  <a:schemeClr val="accent1"/>
                </a:solidFill>
                <a:latin typeface="+mj-lt"/>
              </a:rPr>
              <a:t>th</a:t>
            </a: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 order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5" name="Title 4"/>
          <p:cNvSpPr txBox="1">
            <a:spLocks/>
          </p:cNvSpPr>
          <p:nvPr/>
        </p:nvSpPr>
        <p:spPr>
          <a:xfrm>
            <a:off x="682165" y="31819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Can extend annihilation 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relation </a:t>
            </a:r>
            <a:r>
              <a:rPr lang="en" sz="2800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to a wide class of</a:t>
            </a:r>
            <a:br>
              <a:rPr lang="en" sz="2800" dirty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>
                <a:solidFill>
                  <a:schemeClr val="accent5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piecewise smooth </a:t>
            </a:r>
            <a:r>
              <a:rPr lang="en" sz="2800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images.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97" y="1243157"/>
            <a:ext cx="3744468" cy="158686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5288415" y="1059342"/>
            <a:ext cx="1730399" cy="1760668"/>
            <a:chOff x="5789980" y="1059342"/>
            <a:chExt cx="2628179" cy="2674152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9980" y="1059342"/>
              <a:ext cx="2628179" cy="2674152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3607" y="3365376"/>
              <a:ext cx="507492" cy="304038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0881" y="1446107"/>
              <a:ext cx="681228" cy="304038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6795" y="2882154"/>
              <a:ext cx="681228" cy="304038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3383" y="1956294"/>
              <a:ext cx="329184" cy="26289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2675" y="3132293"/>
              <a:ext cx="333756" cy="262890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6995022" y="1531982"/>
            <a:ext cx="2193473" cy="1148357"/>
            <a:chOff x="5515955" y="3045066"/>
            <a:chExt cx="3713464" cy="1944123"/>
          </a:xfrm>
        </p:grpSpPr>
        <p:pic>
          <p:nvPicPr>
            <p:cNvPr id="35" name="Picture 34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139" y="3968405"/>
              <a:ext cx="100154" cy="101823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2759" y="3428755"/>
              <a:ext cx="100154" cy="146892"/>
            </a:xfrm>
            <a:prstGeom prst="rect">
              <a:avLst/>
            </a:prstGeom>
          </p:spPr>
        </p:pic>
        <p:cxnSp>
          <p:nvCxnSpPr>
            <p:cNvPr id="37" name="Straight Connector 36"/>
            <p:cNvCxnSpPr/>
            <p:nvPr/>
          </p:nvCxnSpPr>
          <p:spPr>
            <a:xfrm>
              <a:off x="5667295" y="3757980"/>
              <a:ext cx="566290" cy="26316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5634124" y="3587023"/>
              <a:ext cx="614030" cy="17162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5647853" y="3245985"/>
              <a:ext cx="0" cy="52386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39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5955" y="3327174"/>
              <a:ext cx="91808" cy="101823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853" y="3045066"/>
              <a:ext cx="3581566" cy="19441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598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365760" y="384050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Sampling theorems: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495" name="Content Placeholder 2"/>
          <p:cNvSpPr>
            <a:spLocks noGrp="1"/>
          </p:cNvSpPr>
          <p:nvPr>
            <p:ph idx="1"/>
          </p:nvPr>
        </p:nvSpPr>
        <p:spPr>
          <a:xfrm>
            <a:off x="433868" y="993040"/>
            <a:ext cx="8229601" cy="4431983"/>
          </a:xfrm>
        </p:spPr>
        <p:txBody>
          <a:bodyPr wrap="square" tIns="91440" bIns="9144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+mj-lt"/>
                <a:sym typeface="Wingdings" pitchFamily="2" charset="2"/>
              </a:rPr>
              <a:t>Necessary and sufficient number of Fourier samples for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+mj-lt"/>
                <a:sym typeface="Wingdings" pitchFamily="2" charset="2"/>
              </a:rPr>
              <a:t>Unique recovery of </a:t>
            </a:r>
            <a: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edge set/annihilating polynomial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+mj-lt"/>
                <a:sym typeface="Wingdings" pitchFamily="2" charset="2"/>
              </a:rPr>
              <a:t>Unique recovery of </a:t>
            </a:r>
            <a: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full signal</a:t>
            </a:r>
            <a:r>
              <a:rPr lang="en-US" sz="2400" dirty="0" smtClean="0">
                <a:latin typeface="+mj-lt"/>
                <a:sym typeface="Wingdings" pitchFamily="2" charset="2"/>
              </a:rPr>
              <a:t> given edge set</a:t>
            </a:r>
          </a:p>
          <a:p>
            <a:pPr lvl="1" indent="-342900">
              <a:lnSpc>
                <a:spcPct val="150000"/>
              </a:lnSpc>
            </a:pPr>
            <a:r>
              <a:rPr lang="en-US" sz="2400" dirty="0" smtClean="0">
                <a:latin typeface="+mj-lt"/>
                <a:sym typeface="Wingdings" pitchFamily="2" charset="2"/>
              </a:rPr>
              <a:t>Not possible for PW analytic, PW harmonic, etc.</a:t>
            </a:r>
          </a:p>
          <a:p>
            <a:pPr lvl="1" indent="-342900">
              <a:lnSpc>
                <a:spcPct val="150000"/>
              </a:lnSpc>
            </a:pPr>
            <a:r>
              <a:rPr lang="en-US" sz="2400" dirty="0" smtClean="0">
                <a:latin typeface="+mj-lt"/>
                <a:sym typeface="Wingdings" pitchFamily="2" charset="2"/>
              </a:rPr>
              <a:t>Prefer PW polynomial models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+mj-lt"/>
                <a:sym typeface="Wingdings" pitchFamily="2" charset="2"/>
              </a:rPr>
              <a:t/>
            </a:r>
            <a:br>
              <a:rPr lang="en-US" sz="2400" dirty="0" smtClean="0">
                <a:latin typeface="+mj-lt"/>
                <a:sym typeface="Wingdings" pitchFamily="2" charset="2"/>
              </a:rPr>
            </a:br>
            <a:r>
              <a:rPr lang="en-US" sz="2400" dirty="0" smtClean="0">
                <a:latin typeface="+mj-lt"/>
                <a:sym typeface="Wingdings" pitchFamily="2" charset="2"/>
              </a:rPr>
              <a:t> Focus on </a:t>
            </a:r>
            <a: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2-D PW constant signals</a:t>
            </a:r>
          </a:p>
        </p:txBody>
      </p:sp>
    </p:spTree>
    <p:extLst>
      <p:ext uri="{BB962C8B-B14F-4D97-AF65-F5344CB8AC3E}">
        <p14:creationId xmlns:p14="http://schemas.microsoft.com/office/powerpoint/2010/main" val="286931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ontent Placeholder 2"/>
          <p:cNvSpPr txBox="1">
            <a:spLocks/>
          </p:cNvSpPr>
          <p:nvPr/>
        </p:nvSpPr>
        <p:spPr>
          <a:xfrm>
            <a:off x="297752" y="3001044"/>
            <a:ext cx="8773665" cy="3600986"/>
          </a:xfrm>
          <a:prstGeom prst="rect">
            <a:avLst/>
          </a:prstGeom>
        </p:spPr>
        <p:txBody>
          <a:bodyPr vert="horz" wrap="square" lIns="91440" tIns="91440" rIns="91440" bIns="9144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None/>
            </a:pPr>
            <a:r>
              <a:rPr lang="en-US" sz="2400" i="1" dirty="0" smtClean="0">
                <a:latin typeface="+mj-lt"/>
                <a:sym typeface="Wingdings" pitchFamily="2" charset="2"/>
              </a:rPr>
              <a:t>Proof (a la </a:t>
            </a:r>
            <a:r>
              <a:rPr lang="en-US" sz="2400" i="1" dirty="0" err="1" smtClean="0">
                <a:latin typeface="+mj-lt"/>
                <a:sym typeface="Wingdings" pitchFamily="2" charset="2"/>
              </a:rPr>
              <a:t>Prony’s</a:t>
            </a:r>
            <a:r>
              <a:rPr lang="en-US" sz="2400" i="1" dirty="0" smtClean="0">
                <a:latin typeface="+mj-lt"/>
                <a:sym typeface="Wingdings" pitchFamily="2" charset="2"/>
              </a:rPr>
              <a:t> Method): </a:t>
            </a:r>
            <a:r>
              <a:rPr lang="en-US" sz="2400" dirty="0" smtClean="0">
                <a:latin typeface="+mj-lt"/>
                <a:sym typeface="Wingdings" pitchFamily="2" charset="2"/>
              </a:rPr>
              <a:t/>
            </a:r>
            <a:br>
              <a:rPr lang="en-US" sz="2400" dirty="0" smtClean="0">
                <a:latin typeface="+mj-lt"/>
                <a:sym typeface="Wingdings" pitchFamily="2" charset="2"/>
              </a:rPr>
            </a:br>
            <a:r>
              <a:rPr lang="en-US" sz="2400" dirty="0" smtClean="0">
                <a:latin typeface="+mj-lt"/>
                <a:sym typeface="Wingdings" pitchFamily="2" charset="2"/>
              </a:rPr>
              <a:t>Form </a:t>
            </a:r>
            <a:r>
              <a:rPr lang="en-US" sz="2400" dirty="0" err="1" smtClean="0">
                <a:latin typeface="+mj-lt"/>
                <a:sym typeface="Wingdings" pitchFamily="2" charset="2"/>
              </a:rPr>
              <a:t>Toeplitz</a:t>
            </a:r>
            <a:r>
              <a:rPr lang="en-US" sz="2400" dirty="0">
                <a:latin typeface="+mj-lt"/>
                <a:sym typeface="Wingdings" pitchFamily="2" charset="2"/>
              </a:rPr>
              <a:t> </a:t>
            </a:r>
            <a:r>
              <a:rPr lang="en-US" sz="2400" dirty="0" smtClean="0">
                <a:latin typeface="+mj-lt"/>
                <a:sym typeface="Wingdings" pitchFamily="2" charset="2"/>
              </a:rPr>
              <a:t>matrix </a:t>
            </a:r>
            <a:r>
              <a:rPr lang="en-US" dirty="0" smtClean="0">
                <a:latin typeface="+mj-lt"/>
                <a:sym typeface="Wingdings" pitchFamily="2" charset="2"/>
              </a:rPr>
              <a:t>T</a:t>
            </a:r>
            <a:r>
              <a:rPr lang="en-US" sz="2400" dirty="0" smtClean="0">
                <a:latin typeface="+mj-lt"/>
                <a:sym typeface="Wingdings" pitchFamily="2" charset="2"/>
              </a:rPr>
              <a:t> from samples, use uniqueness of </a:t>
            </a:r>
            <a:r>
              <a:rPr lang="en-US" sz="2400" dirty="0" err="1" smtClean="0">
                <a:latin typeface="+mj-lt"/>
                <a:sym typeface="Wingdings" pitchFamily="2" charset="2"/>
              </a:rPr>
              <a:t>Vandermonde</a:t>
            </a:r>
            <a:r>
              <a:rPr lang="en-US" sz="2400" dirty="0" smtClean="0">
                <a:latin typeface="+mj-lt"/>
                <a:sym typeface="Wingdings" pitchFamily="2" charset="2"/>
              </a:rPr>
              <a:t>  decomposition:	 </a:t>
            </a:r>
            <a:br>
              <a:rPr lang="en-US" sz="2400" dirty="0" smtClean="0">
                <a:latin typeface="+mj-lt"/>
                <a:sym typeface="Wingdings" pitchFamily="2" charset="2"/>
              </a:rPr>
            </a:br>
            <a:r>
              <a:rPr lang="en-US" sz="2400" dirty="0" smtClean="0">
                <a:latin typeface="+mj-lt"/>
                <a:sym typeface="Wingdings" pitchFamily="2" charset="2"/>
              </a:rPr>
              <a:t/>
            </a:r>
            <a:br>
              <a:rPr lang="en-US" sz="2400" dirty="0" smtClean="0">
                <a:latin typeface="+mj-lt"/>
                <a:sym typeface="Wingdings" pitchFamily="2" charset="2"/>
              </a:rPr>
            </a:br>
            <a:r>
              <a:rPr lang="en-US" sz="2400" dirty="0" smtClean="0">
                <a:latin typeface="+mj-lt"/>
                <a:sym typeface="Wingdings" pitchFamily="2" charset="2"/>
              </a:rPr>
              <a:t>	</a:t>
            </a:r>
            <a:r>
              <a:rPr lang="en-US" sz="2400" dirty="0">
                <a:latin typeface="+mj-lt"/>
                <a:sym typeface="Wingdings" pitchFamily="2" charset="2"/>
              </a:rPr>
              <a:t/>
            </a:r>
            <a:br>
              <a:rPr lang="en-US" sz="2400" dirty="0">
                <a:latin typeface="+mj-lt"/>
                <a:sym typeface="Wingdings" pitchFamily="2" charset="2"/>
              </a:rPr>
            </a:br>
            <a:endParaRPr lang="en-US" sz="2400" dirty="0" smtClean="0">
              <a:latin typeface="+mj-lt"/>
              <a:sym typeface="Wingdings" pitchFamily="2" charset="2"/>
            </a:endParaRPr>
          </a:p>
        </p:txBody>
      </p:sp>
      <p:sp>
        <p:nvSpPr>
          <p:cNvPr id="501" name="Rectangle 500"/>
          <p:cNvSpPr/>
          <p:nvPr/>
        </p:nvSpPr>
        <p:spPr>
          <a:xfrm>
            <a:off x="1" y="864568"/>
            <a:ext cx="9139424" cy="21314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20" y="4389164"/>
            <a:ext cx="1762887" cy="317373"/>
          </a:xfrm>
          <a:prstGeom prst="rect">
            <a:avLst/>
          </a:prstGeom>
        </p:spPr>
      </p:pic>
      <p:sp>
        <p:nvSpPr>
          <p:cNvPr id="500" name="Title 4"/>
          <p:cNvSpPr txBox="1">
            <a:spLocks/>
          </p:cNvSpPr>
          <p:nvPr/>
        </p:nvSpPr>
        <p:spPr>
          <a:xfrm>
            <a:off x="365760" y="7955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Challenges to proving uniqueness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163297" y="5471690"/>
            <a:ext cx="43717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solidFill>
                  <a:schemeClr val="tx2"/>
                </a:solidFill>
                <a:latin typeface="+mj-lt"/>
                <a:sym typeface="Wingdings" pitchFamily="2" charset="2"/>
              </a:rPr>
              <a:t>“</a:t>
            </a:r>
            <a:r>
              <a:rPr lang="en-US" sz="2400" i="1" dirty="0" err="1" smtClean="0">
                <a:solidFill>
                  <a:schemeClr val="tx2"/>
                </a:solidFill>
                <a:latin typeface="+mj-lt"/>
                <a:sym typeface="Wingdings" pitchFamily="2" charset="2"/>
              </a:rPr>
              <a:t>Caratheodory</a:t>
            </a:r>
            <a:r>
              <a:rPr lang="en-US" sz="2400" i="1" dirty="0" smtClean="0">
                <a:solidFill>
                  <a:schemeClr val="tx2"/>
                </a:solidFill>
                <a:latin typeface="+mj-lt"/>
                <a:sym typeface="Wingdings" pitchFamily="2" charset="2"/>
              </a:rPr>
              <a:t> </a:t>
            </a:r>
            <a:r>
              <a:rPr lang="en-US" sz="2400" i="1" dirty="0" err="1" smtClean="0">
                <a:solidFill>
                  <a:schemeClr val="tx2"/>
                </a:solidFill>
                <a:latin typeface="+mj-lt"/>
                <a:sym typeface="Wingdings" pitchFamily="2" charset="2"/>
              </a:rPr>
              <a:t>Parametrization</a:t>
            </a:r>
            <a:r>
              <a:rPr lang="en-US" sz="2400" i="1" dirty="0" smtClean="0">
                <a:solidFill>
                  <a:schemeClr val="tx2"/>
                </a:solidFill>
                <a:latin typeface="+mj-lt"/>
                <a:sym typeface="Wingdings" pitchFamily="2" charset="2"/>
              </a:rPr>
              <a:t>”</a:t>
            </a:r>
            <a:endParaRPr lang="en-US" sz="2400" i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5760" y="964634"/>
            <a:ext cx="8229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i="1" dirty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1-D FRI Sampling Theorem [</a:t>
            </a:r>
            <a:r>
              <a:rPr lang="en-US" sz="2400" i="1" dirty="0" err="1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Vetterli</a:t>
            </a:r>
            <a:r>
              <a:rPr lang="en-US" sz="2400" i="1" dirty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 et al., </a:t>
            </a:r>
            <a:r>
              <a:rPr lang="en-US" sz="2400" i="1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2002]: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/>
            </a:r>
            <a:br>
              <a:rPr lang="en-US" sz="2400" dirty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</a:b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A continuous-time PWC signal with </a:t>
            </a:r>
            <a:r>
              <a:rPr lang="en-US" sz="2400" dirty="0">
                <a:solidFill>
                  <a:srgbClr val="0808D6"/>
                </a:solidFill>
                <a:latin typeface="+mj-lt"/>
                <a:sym typeface="Wingdings" pitchFamily="2" charset="2"/>
              </a:rPr>
              <a:t>K </a:t>
            </a:r>
            <a: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jumps 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can be uniquely recovered from </a:t>
            </a:r>
            <a:r>
              <a:rPr lang="en-US" sz="2400" dirty="0">
                <a:solidFill>
                  <a:srgbClr val="0808D6"/>
                </a:solidFill>
                <a:latin typeface="+mj-lt"/>
                <a:sym typeface="Wingdings" pitchFamily="2" charset="2"/>
              </a:rPr>
              <a:t>2K+1 uniform Fourier samples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.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5485485" y="4822149"/>
            <a:ext cx="304495" cy="433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 txBox="1">
            <a:spLocks/>
          </p:cNvSpPr>
          <p:nvPr/>
        </p:nvSpPr>
        <p:spPr>
          <a:xfrm>
            <a:off x="370335" y="902514"/>
            <a:ext cx="8773665" cy="8605433"/>
          </a:xfrm>
          <a:prstGeom prst="rect">
            <a:avLst/>
          </a:prstGeom>
        </p:spPr>
        <p:txBody>
          <a:bodyPr vert="horz" wrap="square" lIns="91440" tIns="91440" rIns="91440" bIns="9144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None/>
            </a:pPr>
            <a:r>
              <a:rPr lang="en-US" sz="2400" dirty="0">
                <a:latin typeface="+mj-lt"/>
                <a:sym typeface="Wingdings" pitchFamily="2" charset="2"/>
              </a:rPr>
              <a:t>Extends to </a:t>
            </a:r>
            <a:r>
              <a:rPr lang="en-US" sz="2400" i="1" dirty="0">
                <a:latin typeface="+mj-lt"/>
                <a:sym typeface="Wingdings" pitchFamily="2" charset="2"/>
              </a:rPr>
              <a:t>n</a:t>
            </a:r>
            <a:r>
              <a:rPr lang="en-US" sz="2400" dirty="0">
                <a:latin typeface="+mj-lt"/>
                <a:sym typeface="Wingdings" pitchFamily="2" charset="2"/>
              </a:rPr>
              <a:t>-D if singularities </a:t>
            </a:r>
            <a:r>
              <a:rPr lang="en-US" sz="2400" dirty="0" smtClean="0">
                <a:latin typeface="+mj-lt"/>
                <a:sym typeface="Wingdings" pitchFamily="2" charset="2"/>
              </a:rPr>
              <a:t>isolated </a:t>
            </a:r>
            <a:r>
              <a:rPr lang="en-US" sz="2400" dirty="0">
                <a:latin typeface="+mj-lt"/>
                <a:sym typeface="Wingdings" pitchFamily="2" charset="2"/>
              </a:rPr>
              <a:t>[</a:t>
            </a:r>
            <a:r>
              <a:rPr lang="en-US" sz="2400" dirty="0" err="1">
                <a:latin typeface="+mj-lt"/>
              </a:rPr>
              <a:t>Sidiropoulos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smtClean="0">
                <a:latin typeface="+mj-lt"/>
                <a:sym typeface="Wingdings" pitchFamily="2" charset="2"/>
              </a:rPr>
              <a:t>2001]</a:t>
            </a:r>
          </a:p>
          <a:p>
            <a:pPr marL="0" lvl="1" indent="0">
              <a:lnSpc>
                <a:spcPct val="150000"/>
              </a:lnSpc>
              <a:buNone/>
            </a:pPr>
            <a:endParaRPr lang="en-US" sz="2400" dirty="0">
              <a:latin typeface="+mj-lt"/>
              <a:sym typeface="Wingdings" pitchFamily="2" charset="2"/>
            </a:endParaRPr>
          </a:p>
          <a:p>
            <a:pPr marL="0" lvl="1" indent="0">
              <a:lnSpc>
                <a:spcPct val="150000"/>
              </a:lnSpc>
              <a:buNone/>
            </a:pPr>
            <a:endParaRPr lang="en-US" sz="2400" dirty="0" smtClean="0">
              <a:latin typeface="+mj-lt"/>
              <a:sym typeface="Wingdings" pitchFamily="2" charset="2"/>
            </a:endParaRPr>
          </a:p>
          <a:p>
            <a:pPr marL="0" lvl="1" indent="0">
              <a:lnSpc>
                <a:spcPct val="150000"/>
              </a:lnSpc>
              <a:buNone/>
            </a:pPr>
            <a:r>
              <a:rPr lang="en-US" sz="2400" dirty="0" smtClean="0">
                <a:latin typeface="+mj-lt"/>
                <a:sym typeface="Wingdings" pitchFamily="2" charset="2"/>
              </a:rPr>
              <a:t>Not true in our case--singularities supported on curves:</a:t>
            </a:r>
          </a:p>
          <a:p>
            <a:pPr marL="0" lvl="1" indent="0">
              <a:lnSpc>
                <a:spcPct val="150000"/>
              </a:lnSpc>
              <a:buNone/>
            </a:pPr>
            <a:endParaRPr lang="en-US" sz="2400" dirty="0">
              <a:latin typeface="+mj-lt"/>
              <a:sym typeface="Wingdings" pitchFamily="2" charset="2"/>
            </a:endParaRPr>
          </a:p>
          <a:p>
            <a:pPr marL="0" lvl="1" indent="0">
              <a:lnSpc>
                <a:spcPct val="150000"/>
              </a:lnSpc>
              <a:buNone/>
            </a:pPr>
            <a:endParaRPr lang="en-US" sz="2400" i="1" dirty="0" smtClean="0">
              <a:latin typeface="+mj-lt"/>
              <a:sym typeface="Wingdings" pitchFamily="2" charset="2"/>
            </a:endParaRPr>
          </a:p>
          <a:p>
            <a:pPr marL="0" lvl="1" indent="0">
              <a:lnSpc>
                <a:spcPct val="150000"/>
              </a:lnSpc>
              <a:buNone/>
            </a:pPr>
            <a:r>
              <a:rPr lang="en-US" sz="2400" i="1" dirty="0" smtClean="0">
                <a:latin typeface="+mj-lt"/>
                <a:sym typeface="Wingdings" pitchFamily="2" charset="2"/>
              </a:rPr>
              <a:t>Requires new techniques:</a:t>
            </a:r>
          </a:p>
          <a:p>
            <a:pPr marL="342900" lvl="1" indent="-342900">
              <a:lnSpc>
                <a:spcPct val="150000"/>
              </a:lnSpc>
            </a:pPr>
            <a:r>
              <a:rPr lang="en-US" sz="2400" dirty="0" smtClean="0">
                <a:latin typeface="+mj-lt"/>
                <a:sym typeface="Wingdings" pitchFamily="2" charset="2"/>
              </a:rPr>
              <a:t>Spatial domain interpretation of annihilation relation</a:t>
            </a:r>
          </a:p>
          <a:p>
            <a:pPr marL="342900" lvl="1" indent="-342900">
              <a:lnSpc>
                <a:spcPct val="150000"/>
              </a:lnSpc>
            </a:pPr>
            <a:r>
              <a:rPr lang="en-US" sz="2400" dirty="0" smtClean="0">
                <a:solidFill>
                  <a:schemeClr val="accent5"/>
                </a:solidFill>
                <a:latin typeface="+mj-lt"/>
                <a:sym typeface="Wingdings" pitchFamily="2" charset="2"/>
              </a:rPr>
              <a:t>Algebraic geometry of trigonometric polynomials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US" sz="2400" dirty="0">
                <a:latin typeface="+mj-lt"/>
                <a:sym typeface="Wingdings" pitchFamily="2" charset="2"/>
              </a:rPr>
              <a:t>		</a:t>
            </a:r>
            <a:endParaRPr lang="en-US" sz="2400" dirty="0">
              <a:latin typeface="+mj-lt"/>
            </a:endParaRPr>
          </a:p>
          <a:p>
            <a:pPr marL="0" lvl="1" indent="0">
              <a:lnSpc>
                <a:spcPct val="150000"/>
              </a:lnSpc>
              <a:buNone/>
            </a:pPr>
            <a:r>
              <a:rPr lang="en-US" sz="2400" dirty="0" smtClean="0">
                <a:latin typeface="+mj-lt"/>
                <a:sym typeface="Wingdings" pitchFamily="2" charset="2"/>
              </a:rPr>
              <a:t>	 </a:t>
            </a:r>
            <a:br>
              <a:rPr lang="en-US" sz="2400" dirty="0" smtClean="0">
                <a:latin typeface="+mj-lt"/>
                <a:sym typeface="Wingdings" pitchFamily="2" charset="2"/>
              </a:rPr>
            </a:br>
            <a:r>
              <a:rPr lang="en-US" sz="2400" dirty="0" smtClean="0">
                <a:latin typeface="+mj-lt"/>
                <a:sym typeface="Wingdings" pitchFamily="2" charset="2"/>
              </a:rPr>
              <a:t/>
            </a:r>
            <a:br>
              <a:rPr lang="en-US" sz="2400" dirty="0" smtClean="0">
                <a:latin typeface="+mj-lt"/>
                <a:sym typeface="Wingdings" pitchFamily="2" charset="2"/>
              </a:rPr>
            </a:br>
            <a:r>
              <a:rPr lang="en-US" sz="2400" dirty="0" smtClean="0">
                <a:latin typeface="+mj-lt"/>
                <a:sym typeface="Wingdings" pitchFamily="2" charset="2"/>
              </a:rPr>
              <a:t>	</a:t>
            </a:r>
            <a:r>
              <a:rPr lang="en-US" sz="2400" dirty="0">
                <a:latin typeface="+mj-lt"/>
                <a:sym typeface="Wingdings" pitchFamily="2" charset="2"/>
              </a:rPr>
              <a:t/>
            </a:r>
            <a:br>
              <a:rPr lang="en-US" sz="2400" dirty="0">
                <a:latin typeface="+mj-lt"/>
                <a:sym typeface="Wingdings" pitchFamily="2" charset="2"/>
              </a:rPr>
            </a:br>
            <a:endParaRPr lang="en-US" sz="2400" dirty="0" smtClean="0">
              <a:latin typeface="+mj-lt"/>
              <a:sym typeface="Wingdings" pitchFamily="2" charset="2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-299920" y="5079111"/>
            <a:ext cx="907816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i="1" dirty="0"/>
          </a:p>
          <a:p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/>
            </a:r>
            <a:br>
              <a:rPr lang="en-US" sz="2400" dirty="0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</a:b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/>
            </a:r>
            <a:br>
              <a:rPr lang="en-US" sz="2400" dirty="0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</a:b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/>
            </a:r>
            <a:br>
              <a:rPr lang="en-US" sz="2400" dirty="0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</a:b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/>
            </a:r>
            <a:br>
              <a:rPr lang="en-US" sz="2400" dirty="0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</a:br>
            <a:endParaRPr lang="en-US" sz="2400" i="1" dirty="0"/>
          </a:p>
        </p:txBody>
      </p:sp>
      <p:sp>
        <p:nvSpPr>
          <p:cNvPr id="500" name="Title 4"/>
          <p:cNvSpPr txBox="1">
            <a:spLocks/>
          </p:cNvSpPr>
          <p:nvPr/>
        </p:nvSpPr>
        <p:spPr>
          <a:xfrm>
            <a:off x="365759" y="79555"/>
            <a:ext cx="8705657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Challenges proving uniqueness, cont.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589" y="3631274"/>
            <a:ext cx="3912489" cy="8134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964" y="1906525"/>
            <a:ext cx="3205734" cy="78143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1803008" y="1527995"/>
            <a:ext cx="1390612" cy="1515782"/>
            <a:chOff x="2457199" y="4615412"/>
            <a:chExt cx="2057400" cy="2242588"/>
          </a:xfrm>
        </p:grpSpPr>
        <p:sp>
          <p:nvSpPr>
            <p:cNvPr id="24" name="Rectangle 23"/>
            <p:cNvSpPr/>
            <p:nvPr/>
          </p:nvSpPr>
          <p:spPr>
            <a:xfrm>
              <a:off x="2457199" y="4800600"/>
              <a:ext cx="2057400" cy="2057400"/>
            </a:xfrm>
            <a:prstGeom prst="rect">
              <a:avLst/>
            </a:prstGeom>
            <a:noFill/>
            <a:ln w="25400"/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flipV="1">
              <a:off x="2798089" y="5255970"/>
              <a:ext cx="0" cy="608991"/>
            </a:xfrm>
            <a:prstGeom prst="straightConnector1">
              <a:avLst/>
            </a:prstGeom>
            <a:ln w="28575">
              <a:solidFill>
                <a:schemeClr val="accent5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3360567" y="4615412"/>
              <a:ext cx="0" cy="901733"/>
            </a:xfrm>
            <a:prstGeom prst="straightConnector1">
              <a:avLst/>
            </a:prstGeom>
            <a:ln w="28575">
              <a:solidFill>
                <a:schemeClr val="accent5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3485899" y="6017360"/>
              <a:ext cx="0" cy="304497"/>
            </a:xfrm>
            <a:prstGeom prst="straightConnector1">
              <a:avLst/>
            </a:prstGeom>
            <a:ln w="28575">
              <a:solidFill>
                <a:schemeClr val="accent5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>
              <a:off x="4263765" y="5830976"/>
              <a:ext cx="3088" cy="734749"/>
            </a:xfrm>
            <a:prstGeom prst="straightConnector1">
              <a:avLst/>
            </a:prstGeom>
            <a:ln w="28575">
              <a:solidFill>
                <a:schemeClr val="accent5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1803635" y="3406329"/>
            <a:ext cx="1551012" cy="1551012"/>
            <a:chOff x="9790496" y="2146655"/>
            <a:chExt cx="2057400" cy="2057400"/>
          </a:xfrm>
        </p:grpSpPr>
        <p:sp>
          <p:nvSpPr>
            <p:cNvPr id="34" name="Rectangle 33"/>
            <p:cNvSpPr/>
            <p:nvPr/>
          </p:nvSpPr>
          <p:spPr>
            <a:xfrm>
              <a:off x="9790496" y="2146655"/>
              <a:ext cx="2057400" cy="2057400"/>
            </a:xfrm>
            <a:prstGeom prst="rect">
              <a:avLst/>
            </a:prstGeom>
            <a:noFill/>
            <a:ln w="25400"/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0243121" y="2599280"/>
              <a:ext cx="1152150" cy="1152150"/>
            </a:xfrm>
            <a:prstGeom prst="ellipse">
              <a:avLst/>
            </a:prstGeom>
            <a:noFill/>
            <a:ln w="19050">
              <a:solidFill>
                <a:schemeClr val="accent5"/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7065" y="2565975"/>
              <a:ext cx="1165925" cy="1189513"/>
            </a:xfrm>
            <a:prstGeom prst="rect">
              <a:avLst/>
            </a:prstGeom>
          </p:spPr>
        </p:pic>
      </p:grpSp>
      <p:cxnSp>
        <p:nvCxnSpPr>
          <p:cNvPr id="50" name="Straight Arrow Connector 49"/>
          <p:cNvCxnSpPr/>
          <p:nvPr/>
        </p:nvCxnSpPr>
        <p:spPr>
          <a:xfrm>
            <a:off x="3658515" y="2167824"/>
            <a:ext cx="689485" cy="2759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3758491" y="4037990"/>
            <a:ext cx="689485" cy="2759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0" name="Picture 47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171" y="1779144"/>
            <a:ext cx="327167" cy="254761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051" y="3641305"/>
            <a:ext cx="327167" cy="25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8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5" y="3338475"/>
            <a:ext cx="9139425" cy="267350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15772" y="3450905"/>
            <a:ext cx="8179588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i="1" dirty="0">
                <a:latin typeface="+mj-lt"/>
                <a:sym typeface="Wingdings" pitchFamily="2" charset="2"/>
              </a:rPr>
              <a:t>Prop:  </a:t>
            </a:r>
            <a:r>
              <a:rPr lang="en-US" sz="2400" dirty="0">
                <a:latin typeface="+mj-lt"/>
                <a:sym typeface="Wingdings" pitchFamily="2" charset="2"/>
              </a:rPr>
              <a:t>Every </a:t>
            </a:r>
            <a:r>
              <a:rPr lang="en-US" sz="2400" dirty="0" smtClean="0">
                <a:latin typeface="+mj-lt"/>
                <a:sym typeface="Wingdings" pitchFamily="2" charset="2"/>
              </a:rPr>
              <a:t>zero-set </a:t>
            </a:r>
            <a:r>
              <a:rPr lang="en-US" sz="2400" dirty="0">
                <a:latin typeface="+mj-lt"/>
                <a:sym typeface="Wingdings" pitchFamily="2" charset="2"/>
              </a:rPr>
              <a:t>of a trig. polynomial </a:t>
            </a:r>
            <a:r>
              <a:rPr lang="en-US" sz="2800" b="1" dirty="0">
                <a:latin typeface="+mj-lt"/>
                <a:sym typeface="Wingdings" pitchFamily="2" charset="2"/>
              </a:rPr>
              <a:t>C</a:t>
            </a:r>
            <a:r>
              <a:rPr lang="en-US" sz="2400" dirty="0">
                <a:latin typeface="+mj-lt"/>
                <a:sym typeface="Wingdings" pitchFamily="2" charset="2"/>
              </a:rPr>
              <a:t> </a:t>
            </a:r>
            <a:r>
              <a:rPr lang="en-US" sz="2400" dirty="0" smtClean="0">
                <a:latin typeface="+mj-lt"/>
                <a:sym typeface="Wingdings" pitchFamily="2" charset="2"/>
              </a:rPr>
              <a:t>with </a:t>
            </a:r>
            <a:r>
              <a:rPr lang="en-US" sz="2400" dirty="0">
                <a:latin typeface="+mj-lt"/>
                <a:sym typeface="Wingdings" pitchFamily="2" charset="2"/>
              </a:rPr>
              <a:t>no isolated points has a </a:t>
            </a:r>
            <a:r>
              <a:rPr lang="en-US" sz="2400" i="1" dirty="0">
                <a:latin typeface="+mj-lt"/>
                <a:sym typeface="Wingdings" pitchFamily="2" charset="2"/>
              </a:rPr>
              <a:t>unique </a:t>
            </a:r>
            <a:r>
              <a:rPr lang="en-US" sz="2400" dirty="0">
                <a:latin typeface="+mj-lt"/>
                <a:sym typeface="Wingdings" pitchFamily="2" charset="2"/>
              </a:rPr>
              <a:t>real-valued trig. polynomial       </a:t>
            </a:r>
            <a:r>
              <a:rPr lang="en-US" sz="2400" dirty="0" smtClean="0">
                <a:latin typeface="+mj-lt"/>
                <a:sym typeface="Wingdings" pitchFamily="2" charset="2"/>
              </a:rPr>
              <a:t>of minimal degree</a:t>
            </a:r>
            <a:r>
              <a:rPr lang="en-US" sz="2400" dirty="0">
                <a:latin typeface="+mj-lt"/>
                <a:sym typeface="Wingdings" pitchFamily="2" charset="2"/>
              </a:rPr>
              <a:t> </a:t>
            </a:r>
            <a:r>
              <a:rPr lang="en-US" sz="2400" dirty="0" smtClean="0">
                <a:latin typeface="+mj-lt"/>
                <a:sym typeface="Wingdings" pitchFamily="2" charset="2"/>
              </a:rPr>
              <a:t>such that if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+mj-lt"/>
                <a:sym typeface="Wingdings" pitchFamily="2" charset="2"/>
              </a:rPr>
              <a:t>t</a:t>
            </a:r>
            <a:r>
              <a:rPr lang="en-US" sz="2400" dirty="0" smtClean="0">
                <a:latin typeface="+mj-lt"/>
                <a:sym typeface="Wingdings" pitchFamily="2" charset="2"/>
              </a:rPr>
              <a:t>hen                                             and </a:t>
            </a:r>
            <a:endParaRPr lang="en-US" sz="2400" dirty="0">
              <a:latin typeface="+mj-lt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+mj-lt"/>
                <a:sym typeface="Wingdings" pitchFamily="2" charset="2"/>
              </a:rPr>
              <a:t>                                      </a:t>
            </a:r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365760" y="7955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Minimal (Trigonometric) Polynomials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495" name="Content Placeholder 2"/>
          <p:cNvSpPr>
            <a:spLocks noGrp="1"/>
          </p:cNvSpPr>
          <p:nvPr>
            <p:ph idx="1"/>
          </p:nvPr>
        </p:nvSpPr>
        <p:spPr>
          <a:xfrm>
            <a:off x="433868" y="598020"/>
            <a:ext cx="8401062" cy="1920526"/>
          </a:xfrm>
        </p:spPr>
        <p:txBody>
          <a:bodyPr wrap="square" tIns="91440" bIns="9144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+mj-lt"/>
                <a:sym typeface="Wingdings" pitchFamily="2" charset="2"/>
              </a:rPr>
              <a:t>Define                                       to be the dimensions of the smallest rectangle containing the Fourier support of  </a:t>
            </a:r>
            <a:endParaRPr lang="en-US" sz="2400" dirty="0">
              <a:latin typeface="+mj-lt"/>
              <a:sym typeface="Wingdings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+mj-lt"/>
              <a:sym typeface="Wingdings" pitchFamily="2" charset="2"/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40" y="4343016"/>
            <a:ext cx="362712" cy="2346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576" y="4831986"/>
            <a:ext cx="2138934" cy="3520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160" y="5366716"/>
            <a:ext cx="2941701" cy="3547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797" y="5474069"/>
            <a:ext cx="1682877" cy="23736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182" y="843601"/>
            <a:ext cx="2616327" cy="35471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715" y="1446530"/>
            <a:ext cx="226695" cy="234696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1772205" y="1983387"/>
            <a:ext cx="2371456" cy="1241537"/>
            <a:chOff x="5515955" y="3045066"/>
            <a:chExt cx="3713464" cy="1944123"/>
          </a:xfrm>
        </p:grpSpPr>
        <p:pic>
          <p:nvPicPr>
            <p:cNvPr id="28" name="Picture 27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139" y="3968405"/>
              <a:ext cx="100154" cy="101823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2759" y="3428755"/>
              <a:ext cx="100154" cy="146892"/>
            </a:xfrm>
            <a:prstGeom prst="rect">
              <a:avLst/>
            </a:prstGeom>
          </p:spPr>
        </p:pic>
        <p:cxnSp>
          <p:nvCxnSpPr>
            <p:cNvPr id="30" name="Straight Connector 29"/>
            <p:cNvCxnSpPr/>
            <p:nvPr/>
          </p:nvCxnSpPr>
          <p:spPr>
            <a:xfrm>
              <a:off x="5667295" y="3757980"/>
              <a:ext cx="566290" cy="26316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5634124" y="3587023"/>
              <a:ext cx="614030" cy="17162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5647853" y="3245985"/>
              <a:ext cx="0" cy="52386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5955" y="3327174"/>
              <a:ext cx="91808" cy="101823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853" y="3045066"/>
              <a:ext cx="3581566" cy="1944123"/>
            </a:xfrm>
            <a:prstGeom prst="rect">
              <a:avLst/>
            </a:prstGeom>
          </p:spPr>
        </p:pic>
      </p:grpSp>
      <p:pic>
        <p:nvPicPr>
          <p:cNvPr id="35" name="Picture 3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975" y="2030335"/>
            <a:ext cx="464820" cy="36195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327473" y="1758454"/>
            <a:ext cx="1375992" cy="1375567"/>
            <a:chOff x="4801478" y="2153474"/>
            <a:chExt cx="1375992" cy="1375567"/>
          </a:xfrm>
        </p:grpSpPr>
        <p:grpSp>
          <p:nvGrpSpPr>
            <p:cNvPr id="36" name="Group 35"/>
            <p:cNvGrpSpPr/>
            <p:nvPr/>
          </p:nvGrpSpPr>
          <p:grpSpPr>
            <a:xfrm>
              <a:off x="4801478" y="2153474"/>
              <a:ext cx="1375992" cy="1375567"/>
              <a:chOff x="1831545" y="3392047"/>
              <a:chExt cx="2778264" cy="2777408"/>
            </a:xfrm>
            <a:solidFill>
              <a:schemeClr val="bg2">
                <a:lumMod val="95000"/>
              </a:schemeClr>
            </a:solidFill>
          </p:grpSpPr>
          <p:grpSp>
            <p:nvGrpSpPr>
              <p:cNvPr id="37" name="Group 36"/>
              <p:cNvGrpSpPr/>
              <p:nvPr/>
            </p:nvGrpSpPr>
            <p:grpSpPr>
              <a:xfrm>
                <a:off x="1848020" y="3409894"/>
                <a:ext cx="2761789" cy="2743086"/>
                <a:chOff x="3354020" y="3124505"/>
                <a:chExt cx="3678854" cy="3653940"/>
              </a:xfrm>
              <a:grpFill/>
            </p:grpSpPr>
            <p:sp>
              <p:nvSpPr>
                <p:cNvPr id="208" name="Rectangle 207"/>
                <p:cNvSpPr/>
                <p:nvPr/>
              </p:nvSpPr>
              <p:spPr>
                <a:xfrm>
                  <a:off x="3354020" y="3124505"/>
                  <a:ext cx="3653940" cy="3653940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9" name="Straight Connector 208"/>
                <p:cNvCxnSpPr/>
                <p:nvPr/>
              </p:nvCxnSpPr>
              <p:spPr>
                <a:xfrm>
                  <a:off x="3354020" y="5864960"/>
                  <a:ext cx="3653940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>
                <a:xfrm>
                  <a:off x="3358234" y="5560465"/>
                  <a:ext cx="3649726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>
                <a:xfrm>
                  <a:off x="3354020" y="5255970"/>
                  <a:ext cx="3653940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/>
                <p:nvPr/>
              </p:nvCxnSpPr>
              <p:spPr>
                <a:xfrm>
                  <a:off x="3354020" y="4951475"/>
                  <a:ext cx="3653940" cy="576"/>
                </a:xfrm>
                <a:prstGeom prst="line">
                  <a:avLst/>
                </a:prstGeom>
                <a:grpFill/>
                <a:ln w="19050"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212"/>
                <p:cNvCxnSpPr/>
                <p:nvPr/>
              </p:nvCxnSpPr>
              <p:spPr>
                <a:xfrm flipH="1">
                  <a:off x="5164551" y="3138209"/>
                  <a:ext cx="16439" cy="3640236"/>
                </a:xfrm>
                <a:prstGeom prst="line">
                  <a:avLst/>
                </a:prstGeom>
                <a:grpFill/>
                <a:ln w="19050"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/>
                <p:cNvCxnSpPr/>
                <p:nvPr/>
              </p:nvCxnSpPr>
              <p:spPr>
                <a:xfrm>
                  <a:off x="3963010" y="3124505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/>
                <p:cNvCxnSpPr/>
                <p:nvPr/>
              </p:nvCxnSpPr>
              <p:spPr>
                <a:xfrm>
                  <a:off x="4267505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4572000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/>
                <p:nvPr/>
              </p:nvCxnSpPr>
              <p:spPr>
                <a:xfrm>
                  <a:off x="4876495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/>
                <p:cNvCxnSpPr/>
                <p:nvPr/>
              </p:nvCxnSpPr>
              <p:spPr>
                <a:xfrm>
                  <a:off x="5485485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/>
                <p:cNvCxnSpPr/>
                <p:nvPr/>
              </p:nvCxnSpPr>
              <p:spPr>
                <a:xfrm>
                  <a:off x="5789980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/>
                <p:cNvCxnSpPr/>
                <p:nvPr/>
              </p:nvCxnSpPr>
              <p:spPr>
                <a:xfrm>
                  <a:off x="6094475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/>
                <p:nvPr/>
              </p:nvCxnSpPr>
              <p:spPr>
                <a:xfrm>
                  <a:off x="6398970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>
                  <a:off x="3354020" y="6169455"/>
                  <a:ext cx="3678854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>
                  <a:off x="3354020" y="6473950"/>
                  <a:ext cx="3678854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>
                  <a:off x="3354020" y="4037990"/>
                  <a:ext cx="3653940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/>
                <p:nvPr/>
              </p:nvCxnSpPr>
              <p:spPr>
                <a:xfrm>
                  <a:off x="3358234" y="3733495"/>
                  <a:ext cx="3649726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/>
                <p:cNvCxnSpPr/>
                <p:nvPr/>
              </p:nvCxnSpPr>
              <p:spPr>
                <a:xfrm>
                  <a:off x="3354020" y="3429000"/>
                  <a:ext cx="3653940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/>
                <p:nvPr/>
              </p:nvCxnSpPr>
              <p:spPr>
                <a:xfrm>
                  <a:off x="3354020" y="4342485"/>
                  <a:ext cx="3678854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/>
                <p:cNvCxnSpPr/>
                <p:nvPr/>
              </p:nvCxnSpPr>
              <p:spPr>
                <a:xfrm>
                  <a:off x="3354020" y="4646980"/>
                  <a:ext cx="3678854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/>
                <p:cNvCxnSpPr/>
                <p:nvPr/>
              </p:nvCxnSpPr>
              <p:spPr>
                <a:xfrm>
                  <a:off x="6703465" y="3124505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/>
                <p:cNvCxnSpPr/>
                <p:nvPr/>
              </p:nvCxnSpPr>
              <p:spPr>
                <a:xfrm>
                  <a:off x="3658515" y="3124505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/>
              <p:cNvGrpSpPr/>
              <p:nvPr/>
            </p:nvGrpSpPr>
            <p:grpSpPr>
              <a:xfrm>
                <a:off x="1831545" y="3392047"/>
                <a:ext cx="2777407" cy="2777408"/>
                <a:chOff x="3354020" y="3078786"/>
                <a:chExt cx="3699659" cy="3699659"/>
              </a:xfrm>
              <a:grpFill/>
            </p:grpSpPr>
            <p:sp>
              <p:nvSpPr>
                <p:cNvPr id="39" name="Oval 38"/>
                <p:cNvSpPr/>
                <p:nvPr/>
              </p:nvSpPr>
              <p:spPr>
                <a:xfrm>
                  <a:off x="3658515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396301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4267505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457200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4876495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Oval 43"/>
                <p:cNvSpPr/>
                <p:nvPr/>
              </p:nvSpPr>
              <p:spPr>
                <a:xfrm>
                  <a:off x="518099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5485485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/>
                <p:cNvSpPr/>
                <p:nvPr/>
              </p:nvSpPr>
              <p:spPr>
                <a:xfrm>
                  <a:off x="578998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6094475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/>
                <p:cNvSpPr/>
                <p:nvPr/>
              </p:nvSpPr>
              <p:spPr>
                <a:xfrm>
                  <a:off x="639897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/>
                <p:cNvSpPr/>
                <p:nvPr/>
              </p:nvSpPr>
              <p:spPr>
                <a:xfrm>
                  <a:off x="6703465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/>
                <p:cNvSpPr/>
                <p:nvPr/>
              </p:nvSpPr>
              <p:spPr>
                <a:xfrm>
                  <a:off x="3658515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396301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4267505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/>
                <p:cNvSpPr/>
                <p:nvPr/>
              </p:nvSpPr>
              <p:spPr>
                <a:xfrm>
                  <a:off x="457200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>
                  <a:off x="4876495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/>
                <p:cNvSpPr/>
                <p:nvPr/>
              </p:nvSpPr>
              <p:spPr>
                <a:xfrm>
                  <a:off x="518099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/>
                <p:cNvSpPr/>
                <p:nvPr/>
              </p:nvSpPr>
              <p:spPr>
                <a:xfrm>
                  <a:off x="5485485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/>
                <p:cNvSpPr/>
                <p:nvPr/>
              </p:nvSpPr>
              <p:spPr>
                <a:xfrm>
                  <a:off x="578998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/>
                <p:cNvSpPr/>
                <p:nvPr/>
              </p:nvSpPr>
              <p:spPr>
                <a:xfrm>
                  <a:off x="6094475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/>
                <p:cNvSpPr/>
                <p:nvPr/>
              </p:nvSpPr>
              <p:spPr>
                <a:xfrm>
                  <a:off x="639897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/>
                <p:cNvSpPr/>
                <p:nvPr/>
              </p:nvSpPr>
              <p:spPr>
                <a:xfrm>
                  <a:off x="6703465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/>
                <p:cNvSpPr/>
                <p:nvPr/>
              </p:nvSpPr>
              <p:spPr>
                <a:xfrm>
                  <a:off x="3658515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>
                  <a:off x="396301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/>
                <p:cNvSpPr/>
                <p:nvPr/>
              </p:nvSpPr>
              <p:spPr>
                <a:xfrm>
                  <a:off x="4267505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457200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876495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518099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>
                  <a:off x="5485485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578998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6094475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>
                  <a:off x="639897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6703465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/>
                <p:cNvSpPr/>
                <p:nvPr/>
              </p:nvSpPr>
              <p:spPr>
                <a:xfrm>
                  <a:off x="3658515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/>
                <p:cNvSpPr/>
                <p:nvPr/>
              </p:nvSpPr>
              <p:spPr>
                <a:xfrm>
                  <a:off x="396301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Oval 73"/>
                <p:cNvSpPr/>
                <p:nvPr/>
              </p:nvSpPr>
              <p:spPr>
                <a:xfrm>
                  <a:off x="4267505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Oval 74"/>
                <p:cNvSpPr/>
                <p:nvPr/>
              </p:nvSpPr>
              <p:spPr>
                <a:xfrm>
                  <a:off x="457200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/>
                <p:cNvSpPr/>
                <p:nvPr/>
              </p:nvSpPr>
              <p:spPr>
                <a:xfrm>
                  <a:off x="4876495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518099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Oval 77"/>
                <p:cNvSpPr/>
                <p:nvPr/>
              </p:nvSpPr>
              <p:spPr>
                <a:xfrm>
                  <a:off x="5485485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Oval 78"/>
                <p:cNvSpPr/>
                <p:nvPr/>
              </p:nvSpPr>
              <p:spPr>
                <a:xfrm>
                  <a:off x="578998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/>
                <p:cNvSpPr/>
                <p:nvPr/>
              </p:nvSpPr>
              <p:spPr>
                <a:xfrm>
                  <a:off x="6094475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Oval 80"/>
                <p:cNvSpPr/>
                <p:nvPr/>
              </p:nvSpPr>
              <p:spPr>
                <a:xfrm>
                  <a:off x="639897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Oval 81"/>
                <p:cNvSpPr/>
                <p:nvPr/>
              </p:nvSpPr>
              <p:spPr>
                <a:xfrm>
                  <a:off x="6703465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Oval 82"/>
                <p:cNvSpPr/>
                <p:nvPr/>
              </p:nvSpPr>
              <p:spPr>
                <a:xfrm>
                  <a:off x="3658515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Oval 83"/>
                <p:cNvSpPr/>
                <p:nvPr/>
              </p:nvSpPr>
              <p:spPr>
                <a:xfrm>
                  <a:off x="396301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Oval 84"/>
                <p:cNvSpPr/>
                <p:nvPr/>
              </p:nvSpPr>
              <p:spPr>
                <a:xfrm>
                  <a:off x="4267505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/>
                <p:cNvSpPr/>
                <p:nvPr/>
              </p:nvSpPr>
              <p:spPr>
                <a:xfrm>
                  <a:off x="457200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/>
                <p:cNvSpPr/>
                <p:nvPr/>
              </p:nvSpPr>
              <p:spPr>
                <a:xfrm>
                  <a:off x="4876495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Oval 87"/>
                <p:cNvSpPr/>
                <p:nvPr/>
              </p:nvSpPr>
              <p:spPr>
                <a:xfrm>
                  <a:off x="518099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Oval 88"/>
                <p:cNvSpPr/>
                <p:nvPr/>
              </p:nvSpPr>
              <p:spPr>
                <a:xfrm>
                  <a:off x="5485485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578998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6094475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639897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6703465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/>
                <p:cNvSpPr/>
                <p:nvPr/>
              </p:nvSpPr>
              <p:spPr>
                <a:xfrm>
                  <a:off x="3658515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/>
                <p:cNvSpPr/>
                <p:nvPr/>
              </p:nvSpPr>
              <p:spPr>
                <a:xfrm>
                  <a:off x="396301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/>
                <p:cNvSpPr/>
                <p:nvPr/>
              </p:nvSpPr>
              <p:spPr>
                <a:xfrm>
                  <a:off x="4267505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Oval 96"/>
                <p:cNvSpPr/>
                <p:nvPr/>
              </p:nvSpPr>
              <p:spPr>
                <a:xfrm>
                  <a:off x="457200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/>
                <p:cNvSpPr/>
                <p:nvPr/>
              </p:nvSpPr>
              <p:spPr>
                <a:xfrm>
                  <a:off x="4876495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Oval 98"/>
                <p:cNvSpPr/>
                <p:nvPr/>
              </p:nvSpPr>
              <p:spPr>
                <a:xfrm>
                  <a:off x="518099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Oval 99"/>
                <p:cNvSpPr/>
                <p:nvPr/>
              </p:nvSpPr>
              <p:spPr>
                <a:xfrm>
                  <a:off x="5485485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Oval 100"/>
                <p:cNvSpPr/>
                <p:nvPr/>
              </p:nvSpPr>
              <p:spPr>
                <a:xfrm>
                  <a:off x="578998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Oval 101"/>
                <p:cNvSpPr/>
                <p:nvPr/>
              </p:nvSpPr>
              <p:spPr>
                <a:xfrm>
                  <a:off x="6094475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Oval 102"/>
                <p:cNvSpPr/>
                <p:nvPr/>
              </p:nvSpPr>
              <p:spPr>
                <a:xfrm>
                  <a:off x="639897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Oval 103"/>
                <p:cNvSpPr/>
                <p:nvPr/>
              </p:nvSpPr>
              <p:spPr>
                <a:xfrm>
                  <a:off x="6703465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Oval 104"/>
                <p:cNvSpPr/>
                <p:nvPr/>
              </p:nvSpPr>
              <p:spPr>
                <a:xfrm>
                  <a:off x="3658515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Oval 105"/>
                <p:cNvSpPr/>
                <p:nvPr/>
              </p:nvSpPr>
              <p:spPr>
                <a:xfrm>
                  <a:off x="396301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Oval 106"/>
                <p:cNvSpPr/>
                <p:nvPr/>
              </p:nvSpPr>
              <p:spPr>
                <a:xfrm>
                  <a:off x="4267505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Oval 107"/>
                <p:cNvSpPr/>
                <p:nvPr/>
              </p:nvSpPr>
              <p:spPr>
                <a:xfrm>
                  <a:off x="457200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Oval 108"/>
                <p:cNvSpPr/>
                <p:nvPr/>
              </p:nvSpPr>
              <p:spPr>
                <a:xfrm>
                  <a:off x="4876495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Oval 109"/>
                <p:cNvSpPr/>
                <p:nvPr/>
              </p:nvSpPr>
              <p:spPr>
                <a:xfrm>
                  <a:off x="518099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Oval 110"/>
                <p:cNvSpPr/>
                <p:nvPr/>
              </p:nvSpPr>
              <p:spPr>
                <a:xfrm>
                  <a:off x="5485485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Oval 111"/>
                <p:cNvSpPr/>
                <p:nvPr/>
              </p:nvSpPr>
              <p:spPr>
                <a:xfrm>
                  <a:off x="578998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Oval 112"/>
                <p:cNvSpPr/>
                <p:nvPr/>
              </p:nvSpPr>
              <p:spPr>
                <a:xfrm>
                  <a:off x="6094475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Oval 113"/>
                <p:cNvSpPr/>
                <p:nvPr/>
              </p:nvSpPr>
              <p:spPr>
                <a:xfrm>
                  <a:off x="639897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Oval 114"/>
                <p:cNvSpPr/>
                <p:nvPr/>
              </p:nvSpPr>
              <p:spPr>
                <a:xfrm>
                  <a:off x="6703465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Oval 115"/>
                <p:cNvSpPr/>
                <p:nvPr/>
              </p:nvSpPr>
              <p:spPr>
                <a:xfrm>
                  <a:off x="3658515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Oval 116"/>
                <p:cNvSpPr/>
                <p:nvPr/>
              </p:nvSpPr>
              <p:spPr>
                <a:xfrm>
                  <a:off x="396301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Oval 117"/>
                <p:cNvSpPr/>
                <p:nvPr/>
              </p:nvSpPr>
              <p:spPr>
                <a:xfrm>
                  <a:off x="4267505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Oval 118"/>
                <p:cNvSpPr/>
                <p:nvPr/>
              </p:nvSpPr>
              <p:spPr>
                <a:xfrm>
                  <a:off x="457200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Oval 119"/>
                <p:cNvSpPr/>
                <p:nvPr/>
              </p:nvSpPr>
              <p:spPr>
                <a:xfrm>
                  <a:off x="4876495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Oval 120"/>
                <p:cNvSpPr/>
                <p:nvPr/>
              </p:nvSpPr>
              <p:spPr>
                <a:xfrm>
                  <a:off x="518099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Oval 121"/>
                <p:cNvSpPr/>
                <p:nvPr/>
              </p:nvSpPr>
              <p:spPr>
                <a:xfrm>
                  <a:off x="5485485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Oval 122"/>
                <p:cNvSpPr/>
                <p:nvPr/>
              </p:nvSpPr>
              <p:spPr>
                <a:xfrm>
                  <a:off x="578998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Oval 123"/>
                <p:cNvSpPr/>
                <p:nvPr/>
              </p:nvSpPr>
              <p:spPr>
                <a:xfrm>
                  <a:off x="6094475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Oval 124"/>
                <p:cNvSpPr/>
                <p:nvPr/>
              </p:nvSpPr>
              <p:spPr>
                <a:xfrm>
                  <a:off x="639897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Oval 125"/>
                <p:cNvSpPr/>
                <p:nvPr/>
              </p:nvSpPr>
              <p:spPr>
                <a:xfrm>
                  <a:off x="6703465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Oval 126"/>
                <p:cNvSpPr/>
                <p:nvPr/>
              </p:nvSpPr>
              <p:spPr>
                <a:xfrm>
                  <a:off x="3658515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Oval 127"/>
                <p:cNvSpPr/>
                <p:nvPr/>
              </p:nvSpPr>
              <p:spPr>
                <a:xfrm>
                  <a:off x="396301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Oval 128"/>
                <p:cNvSpPr/>
                <p:nvPr/>
              </p:nvSpPr>
              <p:spPr>
                <a:xfrm>
                  <a:off x="4267505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Oval 129"/>
                <p:cNvSpPr/>
                <p:nvPr/>
              </p:nvSpPr>
              <p:spPr>
                <a:xfrm>
                  <a:off x="457200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Oval 130"/>
                <p:cNvSpPr/>
                <p:nvPr/>
              </p:nvSpPr>
              <p:spPr>
                <a:xfrm>
                  <a:off x="4876495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Oval 131"/>
                <p:cNvSpPr/>
                <p:nvPr/>
              </p:nvSpPr>
              <p:spPr>
                <a:xfrm>
                  <a:off x="518099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Oval 132"/>
                <p:cNvSpPr/>
                <p:nvPr/>
              </p:nvSpPr>
              <p:spPr>
                <a:xfrm>
                  <a:off x="5485485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Oval 133"/>
                <p:cNvSpPr/>
                <p:nvPr/>
              </p:nvSpPr>
              <p:spPr>
                <a:xfrm>
                  <a:off x="578998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Oval 134"/>
                <p:cNvSpPr/>
                <p:nvPr/>
              </p:nvSpPr>
              <p:spPr>
                <a:xfrm>
                  <a:off x="6094475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Oval 135"/>
                <p:cNvSpPr/>
                <p:nvPr/>
              </p:nvSpPr>
              <p:spPr>
                <a:xfrm>
                  <a:off x="639897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6703465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Oval 137"/>
                <p:cNvSpPr/>
                <p:nvPr/>
              </p:nvSpPr>
              <p:spPr>
                <a:xfrm>
                  <a:off x="3658515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Oval 138"/>
                <p:cNvSpPr/>
                <p:nvPr/>
              </p:nvSpPr>
              <p:spPr>
                <a:xfrm>
                  <a:off x="396301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Oval 139"/>
                <p:cNvSpPr/>
                <p:nvPr/>
              </p:nvSpPr>
              <p:spPr>
                <a:xfrm>
                  <a:off x="4267505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Oval 140"/>
                <p:cNvSpPr/>
                <p:nvPr/>
              </p:nvSpPr>
              <p:spPr>
                <a:xfrm>
                  <a:off x="457200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Oval 141"/>
                <p:cNvSpPr/>
                <p:nvPr/>
              </p:nvSpPr>
              <p:spPr>
                <a:xfrm>
                  <a:off x="4876495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Oval 142"/>
                <p:cNvSpPr/>
                <p:nvPr/>
              </p:nvSpPr>
              <p:spPr>
                <a:xfrm>
                  <a:off x="518099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Oval 143"/>
                <p:cNvSpPr/>
                <p:nvPr/>
              </p:nvSpPr>
              <p:spPr>
                <a:xfrm>
                  <a:off x="5485485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Oval 144"/>
                <p:cNvSpPr/>
                <p:nvPr/>
              </p:nvSpPr>
              <p:spPr>
                <a:xfrm>
                  <a:off x="578998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Oval 145"/>
                <p:cNvSpPr/>
                <p:nvPr/>
              </p:nvSpPr>
              <p:spPr>
                <a:xfrm>
                  <a:off x="6094475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Oval 146"/>
                <p:cNvSpPr/>
                <p:nvPr/>
              </p:nvSpPr>
              <p:spPr>
                <a:xfrm>
                  <a:off x="639897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Oval 147"/>
                <p:cNvSpPr/>
                <p:nvPr/>
              </p:nvSpPr>
              <p:spPr>
                <a:xfrm>
                  <a:off x="6703465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Oval 148"/>
                <p:cNvSpPr/>
                <p:nvPr/>
              </p:nvSpPr>
              <p:spPr>
                <a:xfrm>
                  <a:off x="3658515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Oval 149"/>
                <p:cNvSpPr/>
                <p:nvPr/>
              </p:nvSpPr>
              <p:spPr>
                <a:xfrm>
                  <a:off x="396301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4267505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Oval 151"/>
                <p:cNvSpPr/>
                <p:nvPr/>
              </p:nvSpPr>
              <p:spPr>
                <a:xfrm>
                  <a:off x="457200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4876495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518099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Oval 154"/>
                <p:cNvSpPr/>
                <p:nvPr/>
              </p:nvSpPr>
              <p:spPr>
                <a:xfrm>
                  <a:off x="5485485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Oval 155"/>
                <p:cNvSpPr/>
                <p:nvPr/>
              </p:nvSpPr>
              <p:spPr>
                <a:xfrm>
                  <a:off x="578998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>
                  <a:off x="6094475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Oval 157"/>
                <p:cNvSpPr/>
                <p:nvPr/>
              </p:nvSpPr>
              <p:spPr>
                <a:xfrm>
                  <a:off x="639897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Oval 158"/>
                <p:cNvSpPr/>
                <p:nvPr/>
              </p:nvSpPr>
              <p:spPr>
                <a:xfrm>
                  <a:off x="6703465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Oval 159"/>
                <p:cNvSpPr/>
                <p:nvPr/>
              </p:nvSpPr>
              <p:spPr>
                <a:xfrm>
                  <a:off x="3658515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Oval 160"/>
                <p:cNvSpPr/>
                <p:nvPr/>
              </p:nvSpPr>
              <p:spPr>
                <a:xfrm>
                  <a:off x="396301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Oval 161"/>
                <p:cNvSpPr/>
                <p:nvPr/>
              </p:nvSpPr>
              <p:spPr>
                <a:xfrm>
                  <a:off x="4267505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Oval 162"/>
                <p:cNvSpPr/>
                <p:nvPr/>
              </p:nvSpPr>
              <p:spPr>
                <a:xfrm>
                  <a:off x="457200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Oval 163"/>
                <p:cNvSpPr/>
                <p:nvPr/>
              </p:nvSpPr>
              <p:spPr>
                <a:xfrm>
                  <a:off x="4876495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Oval 164"/>
                <p:cNvSpPr/>
                <p:nvPr/>
              </p:nvSpPr>
              <p:spPr>
                <a:xfrm>
                  <a:off x="518099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Oval 165"/>
                <p:cNvSpPr/>
                <p:nvPr/>
              </p:nvSpPr>
              <p:spPr>
                <a:xfrm>
                  <a:off x="5485485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Oval 166"/>
                <p:cNvSpPr/>
                <p:nvPr/>
              </p:nvSpPr>
              <p:spPr>
                <a:xfrm>
                  <a:off x="578998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" name="Oval 167"/>
                <p:cNvSpPr/>
                <p:nvPr/>
              </p:nvSpPr>
              <p:spPr>
                <a:xfrm>
                  <a:off x="6094475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Oval 168"/>
                <p:cNvSpPr/>
                <p:nvPr/>
              </p:nvSpPr>
              <p:spPr>
                <a:xfrm>
                  <a:off x="639897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Oval 169"/>
                <p:cNvSpPr/>
                <p:nvPr/>
              </p:nvSpPr>
              <p:spPr>
                <a:xfrm>
                  <a:off x="6703465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Oval 170"/>
                <p:cNvSpPr/>
                <p:nvPr/>
              </p:nvSpPr>
              <p:spPr>
                <a:xfrm>
                  <a:off x="3658515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Oval 171"/>
                <p:cNvSpPr/>
                <p:nvPr/>
              </p:nvSpPr>
              <p:spPr>
                <a:xfrm>
                  <a:off x="396301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Oval 172"/>
                <p:cNvSpPr/>
                <p:nvPr/>
              </p:nvSpPr>
              <p:spPr>
                <a:xfrm>
                  <a:off x="4267505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Oval 173"/>
                <p:cNvSpPr/>
                <p:nvPr/>
              </p:nvSpPr>
              <p:spPr>
                <a:xfrm>
                  <a:off x="457200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Oval 174"/>
                <p:cNvSpPr/>
                <p:nvPr/>
              </p:nvSpPr>
              <p:spPr>
                <a:xfrm>
                  <a:off x="4876495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" name="Oval 175"/>
                <p:cNvSpPr/>
                <p:nvPr/>
              </p:nvSpPr>
              <p:spPr>
                <a:xfrm>
                  <a:off x="518099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Oval 176"/>
                <p:cNvSpPr/>
                <p:nvPr/>
              </p:nvSpPr>
              <p:spPr>
                <a:xfrm>
                  <a:off x="5485485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" name="Oval 177"/>
                <p:cNvSpPr/>
                <p:nvPr/>
              </p:nvSpPr>
              <p:spPr>
                <a:xfrm>
                  <a:off x="578998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Oval 178"/>
                <p:cNvSpPr/>
                <p:nvPr/>
              </p:nvSpPr>
              <p:spPr>
                <a:xfrm>
                  <a:off x="6094475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" name="Oval 179"/>
                <p:cNvSpPr/>
                <p:nvPr/>
              </p:nvSpPr>
              <p:spPr>
                <a:xfrm>
                  <a:off x="639897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Oval 180"/>
                <p:cNvSpPr/>
                <p:nvPr/>
              </p:nvSpPr>
              <p:spPr>
                <a:xfrm>
                  <a:off x="6703465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Oval 181"/>
                <p:cNvSpPr/>
                <p:nvPr/>
              </p:nvSpPr>
              <p:spPr>
                <a:xfrm>
                  <a:off x="700796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Oval 182"/>
                <p:cNvSpPr/>
                <p:nvPr/>
              </p:nvSpPr>
              <p:spPr>
                <a:xfrm>
                  <a:off x="700796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Oval 183"/>
                <p:cNvSpPr/>
                <p:nvPr/>
              </p:nvSpPr>
              <p:spPr>
                <a:xfrm>
                  <a:off x="700796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" name="Oval 184"/>
                <p:cNvSpPr/>
                <p:nvPr/>
              </p:nvSpPr>
              <p:spPr>
                <a:xfrm>
                  <a:off x="700796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Oval 185"/>
                <p:cNvSpPr/>
                <p:nvPr/>
              </p:nvSpPr>
              <p:spPr>
                <a:xfrm>
                  <a:off x="700796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" name="Oval 186"/>
                <p:cNvSpPr/>
                <p:nvPr/>
              </p:nvSpPr>
              <p:spPr>
                <a:xfrm>
                  <a:off x="700796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Oval 187"/>
                <p:cNvSpPr/>
                <p:nvPr/>
              </p:nvSpPr>
              <p:spPr>
                <a:xfrm>
                  <a:off x="700796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" name="Oval 188"/>
                <p:cNvSpPr/>
                <p:nvPr/>
              </p:nvSpPr>
              <p:spPr>
                <a:xfrm>
                  <a:off x="700796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" name="Oval 189"/>
                <p:cNvSpPr/>
                <p:nvPr/>
              </p:nvSpPr>
              <p:spPr>
                <a:xfrm>
                  <a:off x="700796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" name="Oval 190"/>
                <p:cNvSpPr/>
                <p:nvPr/>
              </p:nvSpPr>
              <p:spPr>
                <a:xfrm>
                  <a:off x="700796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Oval 191"/>
                <p:cNvSpPr/>
                <p:nvPr/>
              </p:nvSpPr>
              <p:spPr>
                <a:xfrm>
                  <a:off x="700796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Oval 192"/>
                <p:cNvSpPr/>
                <p:nvPr/>
              </p:nvSpPr>
              <p:spPr>
                <a:xfrm>
                  <a:off x="700796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Oval 193"/>
                <p:cNvSpPr/>
                <p:nvPr/>
              </p:nvSpPr>
              <p:spPr>
                <a:xfrm>
                  <a:off x="700796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Oval 194"/>
                <p:cNvSpPr/>
                <p:nvPr/>
              </p:nvSpPr>
              <p:spPr>
                <a:xfrm>
                  <a:off x="335402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Oval 195"/>
                <p:cNvSpPr/>
                <p:nvPr/>
              </p:nvSpPr>
              <p:spPr>
                <a:xfrm>
                  <a:off x="335402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Oval 196"/>
                <p:cNvSpPr/>
                <p:nvPr/>
              </p:nvSpPr>
              <p:spPr>
                <a:xfrm>
                  <a:off x="335402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Oval 197"/>
                <p:cNvSpPr/>
                <p:nvPr/>
              </p:nvSpPr>
              <p:spPr>
                <a:xfrm>
                  <a:off x="335402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Oval 198"/>
                <p:cNvSpPr/>
                <p:nvPr/>
              </p:nvSpPr>
              <p:spPr>
                <a:xfrm>
                  <a:off x="335402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Oval 199"/>
                <p:cNvSpPr/>
                <p:nvPr/>
              </p:nvSpPr>
              <p:spPr>
                <a:xfrm>
                  <a:off x="335402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Oval 200"/>
                <p:cNvSpPr/>
                <p:nvPr/>
              </p:nvSpPr>
              <p:spPr>
                <a:xfrm>
                  <a:off x="335402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Oval 201"/>
                <p:cNvSpPr/>
                <p:nvPr/>
              </p:nvSpPr>
              <p:spPr>
                <a:xfrm>
                  <a:off x="335402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Oval 202"/>
                <p:cNvSpPr/>
                <p:nvPr/>
              </p:nvSpPr>
              <p:spPr>
                <a:xfrm>
                  <a:off x="335402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Oval 203"/>
                <p:cNvSpPr/>
                <p:nvPr/>
              </p:nvSpPr>
              <p:spPr>
                <a:xfrm>
                  <a:off x="335402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Oval 204"/>
                <p:cNvSpPr/>
                <p:nvPr/>
              </p:nvSpPr>
              <p:spPr>
                <a:xfrm>
                  <a:off x="335402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Oval 205"/>
                <p:cNvSpPr/>
                <p:nvPr/>
              </p:nvSpPr>
              <p:spPr>
                <a:xfrm>
                  <a:off x="335402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Oval 206"/>
                <p:cNvSpPr/>
                <p:nvPr/>
              </p:nvSpPr>
              <p:spPr>
                <a:xfrm>
                  <a:off x="335402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5" name="Rectangle 24"/>
            <p:cNvSpPr/>
            <p:nvPr/>
          </p:nvSpPr>
          <p:spPr>
            <a:xfrm>
              <a:off x="4923191" y="2501616"/>
              <a:ext cx="1123642" cy="68778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20000"/>
              </a:schemeClr>
            </a:solidFill>
            <a:ln w="28575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7" name="Straight Arrow Connector 236"/>
          <p:cNvCxnSpPr/>
          <p:nvPr/>
        </p:nvCxnSpPr>
        <p:spPr>
          <a:xfrm>
            <a:off x="3960483" y="2548763"/>
            <a:ext cx="1497203" cy="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38" idx="6"/>
          </p:cNvCxnSpPr>
          <p:nvPr/>
        </p:nvCxnSpPr>
        <p:spPr>
          <a:xfrm>
            <a:off x="5457686" y="2899094"/>
            <a:ext cx="1123641" cy="849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Rectangle 241"/>
          <p:cNvSpPr/>
          <p:nvPr/>
        </p:nvSpPr>
        <p:spPr>
          <a:xfrm>
            <a:off x="5789512" y="2111696"/>
            <a:ext cx="444697" cy="67452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5457686" y="2322221"/>
            <a:ext cx="1115142" cy="24700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5666663" y="2236729"/>
            <a:ext cx="696735" cy="4444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2" name="Picture 25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084" y="2968365"/>
            <a:ext cx="264996" cy="297313"/>
          </a:xfrm>
          <a:prstGeom prst="rect">
            <a:avLst/>
          </a:prstGeom>
        </p:spPr>
      </p:pic>
      <p:cxnSp>
        <p:nvCxnSpPr>
          <p:cNvPr id="254" name="Straight Connector 253"/>
          <p:cNvCxnSpPr>
            <a:endCxn id="184" idx="2"/>
          </p:cNvCxnSpPr>
          <p:nvPr/>
        </p:nvCxnSpPr>
        <p:spPr>
          <a:xfrm flipV="1">
            <a:off x="6686042" y="2106596"/>
            <a:ext cx="0" cy="6546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5" name="Picture 25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606" y="2242422"/>
            <a:ext cx="224790" cy="350520"/>
          </a:xfrm>
          <a:prstGeom prst="rect">
            <a:avLst/>
          </a:prstGeom>
        </p:spPr>
      </p:pic>
      <p:pic>
        <p:nvPicPr>
          <p:cNvPr id="231" name="Picture 23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971800"/>
            <a:ext cx="690753" cy="3547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7350" y="5943600"/>
            <a:ext cx="8946650" cy="738633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D</a:t>
            </a:r>
            <a:r>
              <a:rPr lang="en-US" sz="2400" b="0" dirty="0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egree of min. poly. = analog of </a:t>
            </a:r>
            <a:r>
              <a:rPr lang="en-US" sz="2400" b="0" dirty="0" err="1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sparsity</a:t>
            </a:r>
            <a:r>
              <a:rPr lang="en-US" sz="2400" b="0" dirty="0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/complexity of edge set</a:t>
            </a:r>
          </a:p>
        </p:txBody>
      </p:sp>
    </p:spTree>
    <p:extLst>
      <p:ext uri="{BB962C8B-B14F-4D97-AF65-F5344CB8AC3E}">
        <p14:creationId xmlns:p14="http://schemas.microsoft.com/office/powerpoint/2010/main" val="165832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176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Pokemon GB" pitchFamily="2" charset="0"/>
              </a:rPr>
              <a:t>CURRENT</a:t>
            </a:r>
            <a:br>
              <a:rPr lang="en-US" dirty="0" smtClean="0">
                <a:latin typeface="Pokemon GB" pitchFamily="2" charset="0"/>
              </a:rPr>
            </a:br>
            <a:r>
              <a:rPr lang="en-US" dirty="0" smtClean="0">
                <a:latin typeface="Pokemon GB" pitchFamily="2" charset="0"/>
              </a:rPr>
              <a:t>DISCRETE</a:t>
            </a:r>
            <a:br>
              <a:rPr lang="en-US" dirty="0" smtClean="0">
                <a:latin typeface="Pokemon GB" pitchFamily="2" charset="0"/>
              </a:rPr>
            </a:br>
            <a:r>
              <a:rPr lang="en-US" dirty="0" smtClean="0">
                <a:latin typeface="Pokemon GB" pitchFamily="2" charset="0"/>
              </a:rPr>
              <a:t>PARADIGM</a:t>
            </a:r>
            <a:endParaRPr lang="en-US" dirty="0">
              <a:latin typeface="Pokemon G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82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 txBox="1">
            <a:spLocks/>
          </p:cNvSpPr>
          <p:nvPr/>
        </p:nvSpPr>
        <p:spPr>
          <a:xfrm>
            <a:off x="370335" y="902514"/>
            <a:ext cx="8773665" cy="4136517"/>
          </a:xfrm>
          <a:prstGeom prst="rect">
            <a:avLst/>
          </a:prstGeom>
        </p:spPr>
        <p:txBody>
          <a:bodyPr vert="horz" wrap="square" lIns="91440" tIns="91440" rIns="91440" bIns="9144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ct val="150000"/>
              </a:lnSpc>
              <a:buNone/>
            </a:pPr>
            <a:r>
              <a:rPr lang="en-US" sz="2400" dirty="0" smtClean="0">
                <a:solidFill>
                  <a:schemeClr val="accent4"/>
                </a:solidFill>
                <a:latin typeface="+mj-lt"/>
                <a:sym typeface="Wingdings" pitchFamily="2" charset="2"/>
              </a:rPr>
              <a:t>Zero-sets of trig polynomials </a:t>
            </a:r>
            <a:r>
              <a:rPr lang="en-US" sz="2400" dirty="0" smtClean="0">
                <a:solidFill>
                  <a:schemeClr val="tx2"/>
                </a:solidFill>
                <a:latin typeface="+mj-lt"/>
                <a:sym typeface="Wingdings" pitchFamily="2" charset="2"/>
              </a:rPr>
              <a:t>of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sym typeface="Wingdings" pitchFamily="2" charset="2"/>
              </a:rPr>
              <a:t>degree (K,L) </a:t>
            </a:r>
            <a:r>
              <a:rPr lang="en-US" sz="2400" dirty="0" smtClean="0">
                <a:solidFill>
                  <a:schemeClr val="tx2"/>
                </a:solidFill>
                <a:latin typeface="+mj-lt"/>
                <a:sym typeface="Wingdings" pitchFamily="2" charset="2"/>
              </a:rPr>
              <a:t/>
            </a:r>
            <a:br>
              <a:rPr lang="en-US" sz="2400" dirty="0" smtClean="0">
                <a:solidFill>
                  <a:schemeClr val="tx2"/>
                </a:solidFill>
                <a:latin typeface="+mj-lt"/>
                <a:sym typeface="Wingdings" pitchFamily="2" charset="2"/>
              </a:rPr>
            </a:br>
            <a:r>
              <a:rPr lang="en-US" sz="2400" dirty="0" smtClean="0">
                <a:latin typeface="+mj-lt"/>
                <a:sym typeface="Wingdings" pitchFamily="2" charset="2"/>
              </a:rPr>
              <a:t>are in 1-to-1 correspondence with </a:t>
            </a: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/>
            </a:r>
            <a:b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</a:br>
            <a:r>
              <a:rPr lang="en-US" sz="2400" dirty="0" smtClean="0">
                <a:solidFill>
                  <a:schemeClr val="accent5"/>
                </a:solidFill>
                <a:latin typeface="+mj-lt"/>
                <a:sym typeface="Wingdings" pitchFamily="2" charset="2"/>
              </a:rPr>
              <a:t>Real algebraic plane curves </a:t>
            </a: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of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sym typeface="Wingdings" pitchFamily="2" charset="2"/>
              </a:rPr>
              <a:t>degree (K,L)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0" lvl="1" indent="0" algn="ctr">
              <a:lnSpc>
                <a:spcPct val="150000"/>
              </a:lnSpc>
              <a:buNone/>
            </a:pP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	 </a:t>
            </a:r>
            <a:b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</a:b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/>
            </a:r>
            <a:b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</a:b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	</a:t>
            </a:r>
            <a:r>
              <a:rPr lang="en-US" sz="2400" dirty="0">
                <a:latin typeface="+mj-lt"/>
                <a:sym typeface="Wingdings" pitchFamily="2" charset="2"/>
              </a:rPr>
              <a:t/>
            </a:r>
            <a:br>
              <a:rPr lang="en-US" sz="2400" dirty="0">
                <a:latin typeface="+mj-lt"/>
                <a:sym typeface="Wingdings" pitchFamily="2" charset="2"/>
              </a:rPr>
            </a:br>
            <a:endParaRPr lang="en-US" sz="2400" dirty="0" smtClean="0">
              <a:solidFill>
                <a:schemeClr val="accent4">
                  <a:lumMod val="50000"/>
                </a:schemeClr>
              </a:solidFill>
              <a:latin typeface="+mj-lt"/>
              <a:sym typeface="Wingdings" pitchFamily="2" charset="2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-299920" y="5079111"/>
            <a:ext cx="907816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i="1" dirty="0"/>
          </a:p>
          <a:p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/>
            </a:r>
            <a:br>
              <a:rPr lang="en-US" sz="2400" dirty="0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</a:b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/>
            </a:r>
            <a:br>
              <a:rPr lang="en-US" sz="2400" dirty="0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</a:b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/>
            </a:r>
            <a:br>
              <a:rPr lang="en-US" sz="2400" dirty="0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</a:b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/>
            </a:r>
            <a:br>
              <a:rPr lang="en-US" sz="2400" dirty="0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</a:br>
            <a:endParaRPr lang="en-US" sz="2400" i="1" dirty="0"/>
          </a:p>
        </p:txBody>
      </p:sp>
      <p:sp>
        <p:nvSpPr>
          <p:cNvPr id="500" name="Title 4"/>
          <p:cNvSpPr txBox="1">
            <a:spLocks/>
          </p:cNvSpPr>
          <p:nvPr/>
        </p:nvSpPr>
        <p:spPr>
          <a:xfrm>
            <a:off x="365759" y="79555"/>
            <a:ext cx="8705657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Proof idea: Pass to Real Algebraic Plane Curves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370" y="3115323"/>
            <a:ext cx="2353895" cy="235389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87" y="3083916"/>
            <a:ext cx="2353895" cy="23538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265" y="5232956"/>
            <a:ext cx="373380" cy="3253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633" y="5257471"/>
            <a:ext cx="349377" cy="32537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769" y="5707941"/>
            <a:ext cx="2098929" cy="88811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178" y="5765059"/>
            <a:ext cx="1792224" cy="92544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948658" y="3124505"/>
            <a:ext cx="145584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Conformal </a:t>
            </a:r>
            <a:br>
              <a:rPr lang="en-US" sz="20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</a:b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change of </a:t>
            </a:r>
            <a:br>
              <a:rPr lang="en-US" sz="20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</a:b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variables</a:t>
            </a:r>
            <a:endParaRPr lang="en-US" sz="2000" dirty="0">
              <a:latin typeface="+mj-lt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841607" y="4342485"/>
            <a:ext cx="1522475" cy="0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65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tangle 229"/>
          <p:cNvSpPr/>
          <p:nvPr/>
        </p:nvSpPr>
        <p:spPr>
          <a:xfrm>
            <a:off x="0" y="1141154"/>
            <a:ext cx="9144000" cy="349180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hape 41"/>
          <p:cNvSpPr txBox="1">
            <a:spLocks/>
          </p:cNvSpPr>
          <p:nvPr/>
        </p:nvSpPr>
        <p:spPr>
          <a:xfrm>
            <a:off x="300530" y="993040"/>
            <a:ext cx="8534400" cy="5355282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800" b="0" i="1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Theorem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: If </a:t>
            </a:r>
            <a:r>
              <a:rPr lang="en-US" sz="280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f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is PWC* with edge set                  </a:t>
            </a:r>
            <a:r>
              <a:rPr lang="en-US" sz="2800" b="0" dirty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-US" sz="2800" b="0" dirty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with      minimal and </a:t>
            </a:r>
            <a:r>
              <a:rPr lang="en-US" sz="2800" b="0" dirty="0" err="1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bandlimited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to      then               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800" b="0" dirty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            is the unique solution to</a:t>
            </a:r>
            <a:endParaRPr lang="en-US" sz="2800" b="0" dirty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sz="2800" b="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sz="2800" b="0" dirty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sz="2800" b="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" sz="280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" sz="280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endParaRPr lang="en" sz="280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529765" y="230428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2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17" name="Title 4"/>
          <p:cNvSpPr txBox="1">
            <a:spLocks/>
          </p:cNvSpPr>
          <p:nvPr/>
        </p:nvSpPr>
        <p:spPr>
          <a:xfrm>
            <a:off x="300835" y="31819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Uniqueness of edge set recovery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344" y="1299328"/>
            <a:ext cx="2106930" cy="35204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728" y="2027936"/>
            <a:ext cx="226695" cy="234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08" y="2547341"/>
            <a:ext cx="944118" cy="344043"/>
          </a:xfrm>
          <a:prstGeom prst="rect">
            <a:avLst/>
          </a:prstGeom>
        </p:spPr>
      </p:pic>
      <p:pic>
        <p:nvPicPr>
          <p:cNvPr id="242" name="Picture 24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545" y="3124505"/>
            <a:ext cx="5704713" cy="82410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73123" y="4155392"/>
            <a:ext cx="5083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*Some geometric restrictions apply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457007" y="5208785"/>
            <a:ext cx="368241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+mj-lt"/>
                <a:sym typeface="Wingdings" pitchFamily="2" charset="2"/>
              </a:rPr>
              <a:t> </a:t>
            </a:r>
            <a:r>
              <a:rPr lang="en-US" sz="2400" b="1" dirty="0" smtClean="0">
                <a:latin typeface="+mj-lt"/>
                <a:sym typeface="Wingdings" pitchFamily="2" charset="2"/>
              </a:rPr>
              <a:t>           </a:t>
            </a:r>
            <a:r>
              <a:rPr lang="en-US" sz="2400" dirty="0" smtClean="0">
                <a:latin typeface="+mj-lt"/>
                <a:sym typeface="Wingdings" pitchFamily="2" charset="2"/>
              </a:rPr>
              <a:t>Requires samples </a:t>
            </a:r>
          </a:p>
          <a:p>
            <a:r>
              <a:rPr lang="en-US" sz="2400" dirty="0">
                <a:latin typeface="+mj-lt"/>
                <a:sym typeface="Wingdings" pitchFamily="2" charset="2"/>
              </a:rPr>
              <a:t> </a:t>
            </a:r>
            <a:r>
              <a:rPr lang="en-US" sz="2400" dirty="0" smtClean="0">
                <a:latin typeface="+mj-lt"/>
                <a:sym typeface="Wingdings" pitchFamily="2" charset="2"/>
              </a:rPr>
              <a:t>            of      in</a:t>
            </a:r>
            <a:br>
              <a:rPr lang="en-US" sz="2400" dirty="0" smtClean="0">
                <a:latin typeface="+mj-lt"/>
                <a:sym typeface="Wingdings" pitchFamily="2" charset="2"/>
              </a:rPr>
            </a:br>
            <a:r>
              <a:rPr lang="en-US" sz="2400" dirty="0" smtClean="0">
                <a:latin typeface="+mj-lt"/>
                <a:sym typeface="Wingdings" pitchFamily="2" charset="2"/>
              </a:rPr>
              <a:t>             to build equations</a:t>
            </a:r>
          </a:p>
          <a:p>
            <a:endParaRPr lang="en-US" sz="2400" dirty="0">
              <a:latin typeface="+mj-lt"/>
              <a:sym typeface="Wingdings" pitchFamily="2" charset="2"/>
            </a:endParaRPr>
          </a:p>
        </p:txBody>
      </p:sp>
      <p:pic>
        <p:nvPicPr>
          <p:cNvPr id="21" name="Picture 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576" y="5593718"/>
            <a:ext cx="202692" cy="357378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3296786" y="4826758"/>
            <a:ext cx="1820012" cy="1819450"/>
            <a:chOff x="1831545" y="3392047"/>
            <a:chExt cx="2778264" cy="2777408"/>
          </a:xfrm>
          <a:solidFill>
            <a:schemeClr val="bg2">
              <a:lumMod val="95000"/>
            </a:schemeClr>
          </a:solidFill>
        </p:grpSpPr>
        <p:grpSp>
          <p:nvGrpSpPr>
            <p:cNvPr id="23" name="Group 22"/>
            <p:cNvGrpSpPr/>
            <p:nvPr/>
          </p:nvGrpSpPr>
          <p:grpSpPr>
            <a:xfrm>
              <a:off x="1848020" y="3409894"/>
              <a:ext cx="2761789" cy="2743086"/>
              <a:chOff x="3354020" y="3124505"/>
              <a:chExt cx="3678854" cy="3653940"/>
            </a:xfrm>
            <a:grpFill/>
          </p:grpSpPr>
          <p:sp>
            <p:nvSpPr>
              <p:cNvPr id="199" name="Rectangle 198"/>
              <p:cNvSpPr/>
              <p:nvPr/>
            </p:nvSpPr>
            <p:spPr>
              <a:xfrm>
                <a:off x="3354020" y="3124505"/>
                <a:ext cx="3653940" cy="3653940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0" name="Straight Connector 199"/>
              <p:cNvCxnSpPr/>
              <p:nvPr/>
            </p:nvCxnSpPr>
            <p:spPr>
              <a:xfrm>
                <a:off x="3354020" y="5864960"/>
                <a:ext cx="3653940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/>
            </p:nvCxnSpPr>
            <p:spPr>
              <a:xfrm>
                <a:off x="3358234" y="5560465"/>
                <a:ext cx="3649726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/>
            </p:nvCxnSpPr>
            <p:spPr>
              <a:xfrm>
                <a:off x="3354020" y="5255970"/>
                <a:ext cx="3653940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>
              <a:xfrm>
                <a:off x="3354020" y="4951475"/>
                <a:ext cx="3653940" cy="576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>
              <a:xfrm flipH="1">
                <a:off x="5164551" y="3138209"/>
                <a:ext cx="16439" cy="3640236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>
              <a:xfrm>
                <a:off x="3963010" y="3124505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>
                <a:off x="4267505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/>
            </p:nvCxnSpPr>
            <p:spPr>
              <a:xfrm>
                <a:off x="4572000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/>
            </p:nvCxnSpPr>
            <p:spPr>
              <a:xfrm>
                <a:off x="4876495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>
                <a:off x="5485485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>
                <a:off x="5789980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>
                <a:off x="6094475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>
                <a:off x="6398970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>
                <a:off x="3354020" y="6169455"/>
                <a:ext cx="3678854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>
                <a:off x="3354020" y="6473950"/>
                <a:ext cx="3678854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>
                <a:off x="3354020" y="4037990"/>
                <a:ext cx="3653940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>
                <a:off x="3358234" y="3733495"/>
                <a:ext cx="3649726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>
                <a:off x="3354020" y="3429000"/>
                <a:ext cx="3653940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>
                <a:off x="3354020" y="4342485"/>
                <a:ext cx="3678854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>
                <a:off x="3354020" y="4646980"/>
                <a:ext cx="3678854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>
                <a:off x="6703465" y="3124505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>
                <a:off x="3658515" y="3124505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>
              <a:off x="1831545" y="3392047"/>
              <a:ext cx="2777407" cy="2777408"/>
              <a:chOff x="3354020" y="3078786"/>
              <a:chExt cx="3699659" cy="3699659"/>
            </a:xfrm>
            <a:grpFill/>
          </p:grpSpPr>
          <p:sp>
            <p:nvSpPr>
              <p:cNvPr id="25" name="Oval 24"/>
              <p:cNvSpPr/>
              <p:nvPr/>
            </p:nvSpPr>
            <p:spPr>
              <a:xfrm>
                <a:off x="3658515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396301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4267505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457200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4876495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518099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5485485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78998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6094475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639897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6703465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3658515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396301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4267505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457200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4876495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518099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5485485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578998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6094475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639897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6703465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3658515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396301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4267505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457200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4876495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518099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5485485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578998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6094475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639897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6703465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3658515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396301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4267505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457200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4876495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518099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5485485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578998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6094475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639897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6703465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3658515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396301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4267505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457200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4876495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518099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5485485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578998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6094475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639897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6703465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3658515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396301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4267505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457200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4876495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518099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5485485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578998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6094475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639897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6703465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3658515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396301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4267505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457200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4876495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518099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5485485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578998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6094475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639897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6703465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3658515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396301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4267505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457200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4876495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518099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5485485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578998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6094475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39897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03465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3658515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396301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4267505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457200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4876495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518099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5485485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578998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6094475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639897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6703465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3658515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396301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4267505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457200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4876495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518099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5485485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578998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6094475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639897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6703465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3658515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396301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4267505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457200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4876495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518099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5485485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578998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6094475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639897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6703465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3658515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396301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4267505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457200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4876495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518099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5485485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578998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6094475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639897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6703465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3658515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396301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4267505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/>
              <p:cNvSpPr/>
              <p:nvPr/>
            </p:nvSpPr>
            <p:spPr>
              <a:xfrm>
                <a:off x="457200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4876495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518099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5485485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578998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6094475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639897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6703465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700796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700796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700796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700796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700796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700796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700796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700796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700796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700796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700796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700796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700796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335402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335402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335402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335402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335402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335402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335402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335402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335402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335402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335402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Oval 196"/>
              <p:cNvSpPr/>
              <p:nvPr/>
            </p:nvSpPr>
            <p:spPr>
              <a:xfrm>
                <a:off x="335402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/>
              <p:cNvSpPr/>
              <p:nvPr/>
            </p:nvSpPr>
            <p:spPr>
              <a:xfrm>
                <a:off x="335402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2" name="Frame 221"/>
          <p:cNvSpPr/>
          <p:nvPr/>
        </p:nvSpPr>
        <p:spPr>
          <a:xfrm>
            <a:off x="3306896" y="4838000"/>
            <a:ext cx="1798331" cy="1800678"/>
          </a:xfrm>
          <a:prstGeom prst="frame">
            <a:avLst>
              <a:gd name="adj1" fmla="val 16884"/>
            </a:avLst>
          </a:prstGeom>
          <a:solidFill>
            <a:srgbClr val="00B050">
              <a:alpha val="14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3" name="Picture 22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767" y="5161008"/>
            <a:ext cx="402717" cy="253365"/>
          </a:xfrm>
          <a:prstGeom prst="rect">
            <a:avLst/>
          </a:prstGeom>
        </p:spPr>
      </p:pic>
      <p:pic>
        <p:nvPicPr>
          <p:cNvPr id="224" name="Picture 22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311" y="4869887"/>
            <a:ext cx="402717" cy="261366"/>
          </a:xfrm>
          <a:prstGeom prst="rect">
            <a:avLst/>
          </a:prstGeom>
        </p:spPr>
      </p:pic>
      <p:sp>
        <p:nvSpPr>
          <p:cNvPr id="225" name="Frame 224"/>
          <p:cNvSpPr/>
          <p:nvPr/>
        </p:nvSpPr>
        <p:spPr>
          <a:xfrm>
            <a:off x="3607522" y="5148736"/>
            <a:ext cx="1186736" cy="1175494"/>
          </a:xfrm>
          <a:prstGeom prst="frame">
            <a:avLst>
              <a:gd name="adj1" fmla="val 25302"/>
            </a:avLst>
          </a:prstGeom>
          <a:solidFill>
            <a:schemeClr val="accent5">
              <a:alpha val="12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6" name="Rectangle 225"/>
          <p:cNvSpPr/>
          <p:nvPr/>
        </p:nvSpPr>
        <p:spPr>
          <a:xfrm>
            <a:off x="3907017" y="5448232"/>
            <a:ext cx="587748" cy="576504"/>
          </a:xfrm>
          <a:prstGeom prst="rect">
            <a:avLst/>
          </a:prstGeom>
          <a:solidFill>
            <a:srgbClr val="C00000">
              <a:alpha val="20000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7" name="Picture 22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673" y="5613801"/>
            <a:ext cx="210693" cy="245364"/>
          </a:xfrm>
          <a:prstGeom prst="rect">
            <a:avLst/>
          </a:prstGeom>
        </p:spPr>
      </p:pic>
      <p:pic>
        <p:nvPicPr>
          <p:cNvPr id="228" name="Picture 22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722" y="5526549"/>
            <a:ext cx="757428" cy="397383"/>
          </a:xfrm>
          <a:prstGeom prst="rect">
            <a:avLst/>
          </a:prstGeom>
        </p:spPr>
      </p:pic>
      <p:pic>
        <p:nvPicPr>
          <p:cNvPr id="229" name="Picture 22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950" y="5691410"/>
            <a:ext cx="402717" cy="261366"/>
          </a:xfrm>
          <a:prstGeom prst="rect">
            <a:avLst/>
          </a:prstGeom>
        </p:spPr>
      </p:pic>
      <p:grpSp>
        <p:nvGrpSpPr>
          <p:cNvPr id="232" name="Group 231"/>
          <p:cNvGrpSpPr/>
          <p:nvPr/>
        </p:nvGrpSpPr>
        <p:grpSpPr>
          <a:xfrm>
            <a:off x="309070" y="5201325"/>
            <a:ext cx="2371456" cy="1241537"/>
            <a:chOff x="5515955" y="3045066"/>
            <a:chExt cx="3713464" cy="1944123"/>
          </a:xfrm>
        </p:grpSpPr>
        <p:pic>
          <p:nvPicPr>
            <p:cNvPr id="233" name="Picture 232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139" y="3968405"/>
              <a:ext cx="100154" cy="101823"/>
            </a:xfrm>
            <a:prstGeom prst="rect">
              <a:avLst/>
            </a:prstGeom>
          </p:spPr>
        </p:pic>
        <p:pic>
          <p:nvPicPr>
            <p:cNvPr id="234" name="Picture 233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2759" y="3428755"/>
              <a:ext cx="100154" cy="146892"/>
            </a:xfrm>
            <a:prstGeom prst="rect">
              <a:avLst/>
            </a:prstGeom>
          </p:spPr>
        </p:pic>
        <p:cxnSp>
          <p:nvCxnSpPr>
            <p:cNvPr id="235" name="Straight Connector 234"/>
            <p:cNvCxnSpPr/>
            <p:nvPr/>
          </p:nvCxnSpPr>
          <p:spPr>
            <a:xfrm>
              <a:off x="5667295" y="3757980"/>
              <a:ext cx="566290" cy="26316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/>
          </p:nvCxnSpPr>
          <p:spPr>
            <a:xfrm flipV="1">
              <a:off x="5634124" y="3587023"/>
              <a:ext cx="614030" cy="17162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 flipV="1">
              <a:off x="5647853" y="3245985"/>
              <a:ext cx="0" cy="52386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8" name="Picture 237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5955" y="3327174"/>
              <a:ext cx="91808" cy="101823"/>
            </a:xfrm>
            <a:prstGeom prst="rect">
              <a:avLst/>
            </a:prstGeom>
          </p:spPr>
        </p:pic>
        <p:pic>
          <p:nvPicPr>
            <p:cNvPr id="239" name="Picture 238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853" y="3045066"/>
              <a:ext cx="3581566" cy="1944123"/>
            </a:xfrm>
            <a:prstGeom prst="rect">
              <a:avLst/>
            </a:prstGeom>
          </p:spPr>
        </p:pic>
      </p:grpSp>
      <p:cxnSp>
        <p:nvCxnSpPr>
          <p:cNvPr id="240" name="Straight Arrow Connector 239"/>
          <p:cNvCxnSpPr/>
          <p:nvPr/>
        </p:nvCxnSpPr>
        <p:spPr>
          <a:xfrm>
            <a:off x="2348922" y="5695168"/>
            <a:ext cx="1497203" cy="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473" y="5276000"/>
            <a:ext cx="464820" cy="361950"/>
          </a:xfrm>
          <a:prstGeom prst="rect">
            <a:avLst/>
          </a:prstGeom>
        </p:spPr>
      </p:pic>
      <p:pic>
        <p:nvPicPr>
          <p:cNvPr id="243" name="Picture 24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932" y="1916176"/>
            <a:ext cx="240792" cy="28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00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ontent Placeholder 2"/>
          <p:cNvSpPr txBox="1">
            <a:spLocks/>
          </p:cNvSpPr>
          <p:nvPr/>
        </p:nvSpPr>
        <p:spPr>
          <a:xfrm>
            <a:off x="365759" y="688545"/>
            <a:ext cx="8229601" cy="4431983"/>
          </a:xfrm>
          <a:prstGeom prst="rect">
            <a:avLst/>
          </a:prstGeom>
        </p:spPr>
        <p:txBody>
          <a:bodyPr vert="horz" wrap="square" lIns="91440" tIns="91440" rIns="91440" bIns="9144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  <a:sym typeface="Wingdings" pitchFamily="2" charset="2"/>
              </a:rPr>
              <a:t>Gap between necessary and sufficient # of samples: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+mj-lt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sz="2400" dirty="0" smtClean="0">
              <a:latin typeface="+mj-lt"/>
              <a:sym typeface="Wingdings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+mj-lt"/>
              <a:sym typeface="Wingdings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latin typeface="+mj-lt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  <a:sym typeface="Wingdings" pitchFamily="2" charset="2"/>
              </a:rPr>
              <a:t>Restrictions on geometry of edge sets: </a:t>
            </a:r>
            <a:r>
              <a:rPr lang="en-US" sz="2400" i="1" dirty="0" smtClean="0">
                <a:latin typeface="+mj-lt"/>
                <a:sym typeface="Wingdings" pitchFamily="2" charset="2"/>
              </a:rPr>
              <a:t>non-intersecting</a:t>
            </a:r>
            <a:r>
              <a:rPr lang="en-US" sz="2400" dirty="0" smtClean="0">
                <a:latin typeface="+mj-lt"/>
                <a:sym typeface="Wingdings" pitchFamily="2" charset="2"/>
              </a:rPr>
              <a:t/>
            </a:r>
            <a:br>
              <a:rPr lang="en-US" sz="2400" dirty="0" smtClean="0">
                <a:latin typeface="+mj-lt"/>
                <a:sym typeface="Wingdings" pitchFamily="2" charset="2"/>
              </a:rPr>
            </a:br>
            <a:r>
              <a:rPr lang="en-US" sz="2400" dirty="0" smtClean="0">
                <a:latin typeface="+mj-lt"/>
                <a:sym typeface="Wingdings" pitchFamily="2" charset="2"/>
              </a:rPr>
              <a:t>  </a:t>
            </a:r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365760" y="7955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Current Limitations to Uniqueness Theorem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grpSp>
        <p:nvGrpSpPr>
          <p:cNvPr id="199" name="Group 198"/>
          <p:cNvGrpSpPr/>
          <p:nvPr/>
        </p:nvGrpSpPr>
        <p:grpSpPr>
          <a:xfrm>
            <a:off x="4975244" y="1488491"/>
            <a:ext cx="1820012" cy="2323272"/>
            <a:chOff x="5178672" y="3081818"/>
            <a:chExt cx="2412074" cy="3079048"/>
          </a:xfrm>
        </p:grpSpPr>
        <p:sp>
          <p:nvSpPr>
            <p:cNvPr id="290" name="Shape 41"/>
            <p:cNvSpPr txBox="1">
              <a:spLocks/>
            </p:cNvSpPr>
            <p:nvPr/>
          </p:nvSpPr>
          <p:spPr>
            <a:xfrm>
              <a:off x="5329301" y="5264890"/>
              <a:ext cx="2230903" cy="895976"/>
            </a:xfrm>
            <a:prstGeom prst="rect">
              <a:avLst/>
            </a:prstGeom>
          </p:spPr>
          <p:txBody>
            <a:bodyPr wrap="square" lIns="91425" tIns="91425" rIns="91425" bIns="91425" anchor="t" anchorCtr="0">
              <a:spAutoFit/>
            </a:bodyPr>
            <a:lstStyle>
              <a:def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None/>
                <a:defRPr sz="3600" b="1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1pPr>
              <a:lvl2pPr marL="0" marR="0" indent="228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None/>
                <a:defRPr sz="3600" b="1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2pPr>
              <a:lvl3pPr marL="0" indent="228600">
                <a:buClr>
                  <a:schemeClr val="dk1"/>
                </a:buClr>
                <a:buSzPct val="100000"/>
                <a:buNone/>
                <a:defRPr sz="3600" b="1">
                  <a:solidFill>
                    <a:schemeClr val="dk1"/>
                  </a:solidFill>
                </a:defRPr>
              </a:lvl3pPr>
              <a:lvl4pPr marL="0" indent="228600">
                <a:buClr>
                  <a:schemeClr val="dk1"/>
                </a:buClr>
                <a:buSzPct val="100000"/>
                <a:buNone/>
                <a:defRPr sz="3600" b="1">
                  <a:solidFill>
                    <a:schemeClr val="dk1"/>
                  </a:solidFill>
                </a:defRPr>
              </a:lvl4pPr>
              <a:lvl5pPr marL="0" indent="228600">
                <a:buClr>
                  <a:schemeClr val="dk1"/>
                </a:buClr>
                <a:buSzPct val="100000"/>
                <a:buNone/>
                <a:defRPr sz="3600" b="1">
                  <a:solidFill>
                    <a:schemeClr val="dk1"/>
                  </a:solidFill>
                </a:defRPr>
              </a:lvl5pPr>
              <a:lvl6pPr marL="0" indent="228600">
                <a:buClr>
                  <a:schemeClr val="dk1"/>
                </a:buClr>
                <a:buSzPct val="100000"/>
                <a:buNone/>
                <a:defRPr sz="3600" b="1">
                  <a:solidFill>
                    <a:schemeClr val="dk1"/>
                  </a:solidFill>
                </a:defRPr>
              </a:lvl6pPr>
              <a:lvl7pPr marL="0" indent="228600">
                <a:buClr>
                  <a:schemeClr val="dk1"/>
                </a:buClr>
                <a:buSzPct val="100000"/>
                <a:buNone/>
                <a:defRPr sz="3600" b="1">
                  <a:solidFill>
                    <a:schemeClr val="dk1"/>
                  </a:solidFill>
                </a:defRPr>
              </a:lvl7pPr>
              <a:lvl8pPr marL="0" indent="228600">
                <a:buClr>
                  <a:schemeClr val="dk1"/>
                </a:buClr>
                <a:buSzPct val="100000"/>
                <a:buNone/>
                <a:defRPr sz="3600" b="1">
                  <a:solidFill>
                    <a:schemeClr val="dk1"/>
                  </a:solidFill>
                </a:defRPr>
              </a:lvl8pPr>
              <a:lvl9pPr marL="0" indent="228600">
                <a:buClr>
                  <a:schemeClr val="dk1"/>
                </a:buClr>
                <a:buSzPct val="100000"/>
                <a:buNone/>
                <a:defRPr sz="3600" b="1">
                  <a:solidFill>
                    <a:schemeClr val="dk1"/>
                  </a:solidFill>
                </a:defRPr>
              </a:lvl9pPr>
            </a:lstStyle>
            <a:p>
              <a:pPr>
                <a:lnSpc>
                  <a:spcPct val="150000"/>
                </a:lnSpc>
                <a:buClr>
                  <a:schemeClr val="tx1"/>
                </a:buClr>
              </a:pPr>
              <a:r>
                <a:rPr lang="en-US" sz="2400" dirty="0" smtClean="0">
                  <a:solidFill>
                    <a:schemeClr val="tx1"/>
                  </a:solidFill>
                  <a:latin typeface="Roboto Light" pitchFamily="2" charset="0"/>
                  <a:ea typeface="Roboto Light" pitchFamily="2" charset="0"/>
                  <a:cs typeface="Open Sans Condensed" pitchFamily="34" charset="0"/>
                </a:rPr>
                <a:t>N</a:t>
              </a:r>
              <a:r>
                <a:rPr lang="en" sz="2400" dirty="0" smtClean="0">
                  <a:solidFill>
                    <a:schemeClr val="tx1"/>
                  </a:solidFill>
                  <a:latin typeface="Roboto Light" pitchFamily="2" charset="0"/>
                  <a:ea typeface="Roboto Light" pitchFamily="2" charset="0"/>
                  <a:cs typeface="Open Sans Condensed" pitchFamily="34" charset="0"/>
                </a:rPr>
                <a:t>ecessary</a:t>
              </a:r>
            </a:p>
          </p:txBody>
        </p:sp>
        <p:grpSp>
          <p:nvGrpSpPr>
            <p:cNvPr id="198" name="Group 197"/>
            <p:cNvGrpSpPr/>
            <p:nvPr/>
          </p:nvGrpSpPr>
          <p:grpSpPr>
            <a:xfrm>
              <a:off x="5178672" y="3081818"/>
              <a:ext cx="2412074" cy="2411330"/>
              <a:chOff x="5178672" y="3081818"/>
              <a:chExt cx="2412074" cy="2411330"/>
            </a:xfrm>
          </p:grpSpPr>
          <p:grpSp>
            <p:nvGrpSpPr>
              <p:cNvPr id="296" name="Group 295"/>
              <p:cNvGrpSpPr/>
              <p:nvPr/>
            </p:nvGrpSpPr>
            <p:grpSpPr>
              <a:xfrm>
                <a:off x="5178672" y="3081818"/>
                <a:ext cx="2412074" cy="2411330"/>
                <a:chOff x="1831545" y="3392047"/>
                <a:chExt cx="2778264" cy="2777408"/>
              </a:xfrm>
              <a:solidFill>
                <a:schemeClr val="bg2">
                  <a:lumMod val="95000"/>
                </a:schemeClr>
              </a:solidFill>
            </p:grpSpPr>
            <p:grpSp>
              <p:nvGrpSpPr>
                <p:cNvPr id="301" name="Group 300"/>
                <p:cNvGrpSpPr/>
                <p:nvPr/>
              </p:nvGrpSpPr>
              <p:grpSpPr>
                <a:xfrm>
                  <a:off x="1848020" y="3409894"/>
                  <a:ext cx="2761789" cy="2743086"/>
                  <a:chOff x="3354020" y="3124505"/>
                  <a:chExt cx="3678854" cy="3653940"/>
                </a:xfrm>
                <a:grpFill/>
              </p:grpSpPr>
              <p:sp>
                <p:nvSpPr>
                  <p:cNvPr id="472" name="Rectangle 471"/>
                  <p:cNvSpPr/>
                  <p:nvPr/>
                </p:nvSpPr>
                <p:spPr>
                  <a:xfrm>
                    <a:off x="3354020" y="3124505"/>
                    <a:ext cx="3653940" cy="365394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73" name="Straight Connector 472"/>
                  <p:cNvCxnSpPr/>
                  <p:nvPr/>
                </p:nvCxnSpPr>
                <p:spPr>
                  <a:xfrm>
                    <a:off x="3354020" y="5864960"/>
                    <a:ext cx="3653940" cy="0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4" name="Straight Connector 473"/>
                  <p:cNvCxnSpPr/>
                  <p:nvPr/>
                </p:nvCxnSpPr>
                <p:spPr>
                  <a:xfrm>
                    <a:off x="3358234" y="5560465"/>
                    <a:ext cx="3649726" cy="0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5" name="Straight Connector 474"/>
                  <p:cNvCxnSpPr/>
                  <p:nvPr/>
                </p:nvCxnSpPr>
                <p:spPr>
                  <a:xfrm>
                    <a:off x="3354020" y="5255970"/>
                    <a:ext cx="3653940" cy="0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6" name="Straight Connector 475"/>
                  <p:cNvCxnSpPr/>
                  <p:nvPr/>
                </p:nvCxnSpPr>
                <p:spPr>
                  <a:xfrm>
                    <a:off x="3354020" y="4951475"/>
                    <a:ext cx="3653940" cy="576"/>
                  </a:xfrm>
                  <a:prstGeom prst="line">
                    <a:avLst/>
                  </a:prstGeom>
                  <a:grpFill/>
                  <a:ln w="19050"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7" name="Straight Connector 476"/>
                  <p:cNvCxnSpPr/>
                  <p:nvPr/>
                </p:nvCxnSpPr>
                <p:spPr>
                  <a:xfrm flipH="1">
                    <a:off x="5164551" y="3138209"/>
                    <a:ext cx="16439" cy="3640236"/>
                  </a:xfrm>
                  <a:prstGeom prst="line">
                    <a:avLst/>
                  </a:prstGeom>
                  <a:grpFill/>
                  <a:ln w="19050"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8" name="Straight Connector 477"/>
                  <p:cNvCxnSpPr/>
                  <p:nvPr/>
                </p:nvCxnSpPr>
                <p:spPr>
                  <a:xfrm>
                    <a:off x="3963010" y="3124505"/>
                    <a:ext cx="0" cy="3638871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9" name="Straight Connector 478"/>
                  <p:cNvCxnSpPr/>
                  <p:nvPr/>
                </p:nvCxnSpPr>
                <p:spPr>
                  <a:xfrm>
                    <a:off x="4267505" y="3139574"/>
                    <a:ext cx="0" cy="3638871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0" name="Straight Connector 479"/>
                  <p:cNvCxnSpPr/>
                  <p:nvPr/>
                </p:nvCxnSpPr>
                <p:spPr>
                  <a:xfrm>
                    <a:off x="4572000" y="3139574"/>
                    <a:ext cx="0" cy="3638871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1" name="Straight Connector 480"/>
                  <p:cNvCxnSpPr/>
                  <p:nvPr/>
                </p:nvCxnSpPr>
                <p:spPr>
                  <a:xfrm>
                    <a:off x="4876495" y="3139574"/>
                    <a:ext cx="0" cy="3638871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2" name="Straight Connector 481"/>
                  <p:cNvCxnSpPr/>
                  <p:nvPr/>
                </p:nvCxnSpPr>
                <p:spPr>
                  <a:xfrm>
                    <a:off x="5485485" y="3139574"/>
                    <a:ext cx="0" cy="3638871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3" name="Straight Connector 482"/>
                  <p:cNvCxnSpPr/>
                  <p:nvPr/>
                </p:nvCxnSpPr>
                <p:spPr>
                  <a:xfrm>
                    <a:off x="5789980" y="3139574"/>
                    <a:ext cx="0" cy="3638871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4" name="Straight Connector 483"/>
                  <p:cNvCxnSpPr/>
                  <p:nvPr/>
                </p:nvCxnSpPr>
                <p:spPr>
                  <a:xfrm>
                    <a:off x="6094475" y="3139574"/>
                    <a:ext cx="0" cy="3638871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5" name="Straight Connector 484"/>
                  <p:cNvCxnSpPr/>
                  <p:nvPr/>
                </p:nvCxnSpPr>
                <p:spPr>
                  <a:xfrm>
                    <a:off x="6398970" y="3139574"/>
                    <a:ext cx="0" cy="3638871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6" name="Straight Connector 485"/>
                  <p:cNvCxnSpPr/>
                  <p:nvPr/>
                </p:nvCxnSpPr>
                <p:spPr>
                  <a:xfrm>
                    <a:off x="3354020" y="6169455"/>
                    <a:ext cx="3678854" cy="0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7" name="Straight Connector 486"/>
                  <p:cNvCxnSpPr/>
                  <p:nvPr/>
                </p:nvCxnSpPr>
                <p:spPr>
                  <a:xfrm>
                    <a:off x="3354020" y="6473950"/>
                    <a:ext cx="3678854" cy="0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8" name="Straight Connector 487"/>
                  <p:cNvCxnSpPr/>
                  <p:nvPr/>
                </p:nvCxnSpPr>
                <p:spPr>
                  <a:xfrm>
                    <a:off x="3354020" y="4037990"/>
                    <a:ext cx="3653940" cy="0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9" name="Straight Connector 488"/>
                  <p:cNvCxnSpPr/>
                  <p:nvPr/>
                </p:nvCxnSpPr>
                <p:spPr>
                  <a:xfrm>
                    <a:off x="3358234" y="3733495"/>
                    <a:ext cx="3649726" cy="0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0" name="Straight Connector 489"/>
                  <p:cNvCxnSpPr/>
                  <p:nvPr/>
                </p:nvCxnSpPr>
                <p:spPr>
                  <a:xfrm>
                    <a:off x="3354020" y="3429000"/>
                    <a:ext cx="3653940" cy="0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1" name="Straight Connector 490"/>
                  <p:cNvCxnSpPr/>
                  <p:nvPr/>
                </p:nvCxnSpPr>
                <p:spPr>
                  <a:xfrm>
                    <a:off x="3354020" y="4342485"/>
                    <a:ext cx="3678854" cy="0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2" name="Straight Connector 491"/>
                  <p:cNvCxnSpPr/>
                  <p:nvPr/>
                </p:nvCxnSpPr>
                <p:spPr>
                  <a:xfrm>
                    <a:off x="3354020" y="4646980"/>
                    <a:ext cx="3678854" cy="0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3" name="Straight Connector 492"/>
                  <p:cNvCxnSpPr/>
                  <p:nvPr/>
                </p:nvCxnSpPr>
                <p:spPr>
                  <a:xfrm>
                    <a:off x="6703465" y="3124505"/>
                    <a:ext cx="0" cy="3638871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4" name="Straight Connector 493"/>
                  <p:cNvCxnSpPr/>
                  <p:nvPr/>
                </p:nvCxnSpPr>
                <p:spPr>
                  <a:xfrm>
                    <a:off x="3658515" y="3124505"/>
                    <a:ext cx="0" cy="3638871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2" name="Group 301"/>
                <p:cNvGrpSpPr/>
                <p:nvPr/>
              </p:nvGrpSpPr>
              <p:grpSpPr>
                <a:xfrm>
                  <a:off x="1831545" y="3392047"/>
                  <a:ext cx="2777407" cy="2777408"/>
                  <a:chOff x="3354020" y="3078786"/>
                  <a:chExt cx="3699659" cy="3699659"/>
                </a:xfrm>
                <a:grpFill/>
              </p:grpSpPr>
              <p:sp>
                <p:nvSpPr>
                  <p:cNvPr id="303" name="Oval 302"/>
                  <p:cNvSpPr/>
                  <p:nvPr/>
                </p:nvSpPr>
                <p:spPr>
                  <a:xfrm>
                    <a:off x="3658515" y="338328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4" name="Oval 303"/>
                  <p:cNvSpPr/>
                  <p:nvPr/>
                </p:nvSpPr>
                <p:spPr>
                  <a:xfrm>
                    <a:off x="3963010" y="338328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5" name="Oval 304"/>
                  <p:cNvSpPr/>
                  <p:nvPr/>
                </p:nvSpPr>
                <p:spPr>
                  <a:xfrm>
                    <a:off x="4267505" y="338328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6" name="Oval 305"/>
                  <p:cNvSpPr/>
                  <p:nvPr/>
                </p:nvSpPr>
                <p:spPr>
                  <a:xfrm>
                    <a:off x="4572000" y="338328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7" name="Oval 306"/>
                  <p:cNvSpPr/>
                  <p:nvPr/>
                </p:nvSpPr>
                <p:spPr>
                  <a:xfrm>
                    <a:off x="4876495" y="338328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8" name="Oval 307"/>
                  <p:cNvSpPr/>
                  <p:nvPr/>
                </p:nvSpPr>
                <p:spPr>
                  <a:xfrm>
                    <a:off x="5180990" y="338328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9" name="Oval 308"/>
                  <p:cNvSpPr/>
                  <p:nvPr/>
                </p:nvSpPr>
                <p:spPr>
                  <a:xfrm>
                    <a:off x="5485485" y="338328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0" name="Oval 309"/>
                  <p:cNvSpPr/>
                  <p:nvPr/>
                </p:nvSpPr>
                <p:spPr>
                  <a:xfrm>
                    <a:off x="5789980" y="338328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1" name="Oval 310"/>
                  <p:cNvSpPr/>
                  <p:nvPr/>
                </p:nvSpPr>
                <p:spPr>
                  <a:xfrm>
                    <a:off x="6094475" y="338328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2" name="Oval 311"/>
                  <p:cNvSpPr/>
                  <p:nvPr/>
                </p:nvSpPr>
                <p:spPr>
                  <a:xfrm>
                    <a:off x="6398970" y="338328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3" name="Oval 312"/>
                  <p:cNvSpPr/>
                  <p:nvPr/>
                </p:nvSpPr>
                <p:spPr>
                  <a:xfrm>
                    <a:off x="6703465" y="338328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4" name="Oval 313"/>
                  <p:cNvSpPr/>
                  <p:nvPr/>
                </p:nvSpPr>
                <p:spPr>
                  <a:xfrm>
                    <a:off x="3658515" y="368777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5" name="Oval 314"/>
                  <p:cNvSpPr/>
                  <p:nvPr/>
                </p:nvSpPr>
                <p:spPr>
                  <a:xfrm>
                    <a:off x="3963010" y="368777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6" name="Oval 315"/>
                  <p:cNvSpPr/>
                  <p:nvPr/>
                </p:nvSpPr>
                <p:spPr>
                  <a:xfrm>
                    <a:off x="4267505" y="368777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7" name="Oval 316"/>
                  <p:cNvSpPr/>
                  <p:nvPr/>
                </p:nvSpPr>
                <p:spPr>
                  <a:xfrm>
                    <a:off x="4572000" y="368777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8" name="Oval 317"/>
                  <p:cNvSpPr/>
                  <p:nvPr/>
                </p:nvSpPr>
                <p:spPr>
                  <a:xfrm>
                    <a:off x="4876495" y="368777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9" name="Oval 318"/>
                  <p:cNvSpPr/>
                  <p:nvPr/>
                </p:nvSpPr>
                <p:spPr>
                  <a:xfrm>
                    <a:off x="5180990" y="368777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0" name="Oval 319"/>
                  <p:cNvSpPr/>
                  <p:nvPr/>
                </p:nvSpPr>
                <p:spPr>
                  <a:xfrm>
                    <a:off x="5485485" y="368777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1" name="Oval 320"/>
                  <p:cNvSpPr/>
                  <p:nvPr/>
                </p:nvSpPr>
                <p:spPr>
                  <a:xfrm>
                    <a:off x="5789980" y="368777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2" name="Oval 321"/>
                  <p:cNvSpPr/>
                  <p:nvPr/>
                </p:nvSpPr>
                <p:spPr>
                  <a:xfrm>
                    <a:off x="6094475" y="368777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3" name="Oval 322"/>
                  <p:cNvSpPr/>
                  <p:nvPr/>
                </p:nvSpPr>
                <p:spPr>
                  <a:xfrm>
                    <a:off x="6398970" y="368777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4" name="Oval 323"/>
                  <p:cNvSpPr/>
                  <p:nvPr/>
                </p:nvSpPr>
                <p:spPr>
                  <a:xfrm>
                    <a:off x="6703465" y="368777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5" name="Oval 324"/>
                  <p:cNvSpPr/>
                  <p:nvPr/>
                </p:nvSpPr>
                <p:spPr>
                  <a:xfrm>
                    <a:off x="3658515" y="399227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6" name="Oval 325"/>
                  <p:cNvSpPr/>
                  <p:nvPr/>
                </p:nvSpPr>
                <p:spPr>
                  <a:xfrm>
                    <a:off x="3963010" y="399227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7" name="Oval 326"/>
                  <p:cNvSpPr/>
                  <p:nvPr/>
                </p:nvSpPr>
                <p:spPr>
                  <a:xfrm>
                    <a:off x="4267505" y="399227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8" name="Oval 327"/>
                  <p:cNvSpPr/>
                  <p:nvPr/>
                </p:nvSpPr>
                <p:spPr>
                  <a:xfrm>
                    <a:off x="4572000" y="399227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9" name="Oval 328"/>
                  <p:cNvSpPr/>
                  <p:nvPr/>
                </p:nvSpPr>
                <p:spPr>
                  <a:xfrm>
                    <a:off x="4876495" y="399227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0" name="Oval 329"/>
                  <p:cNvSpPr/>
                  <p:nvPr/>
                </p:nvSpPr>
                <p:spPr>
                  <a:xfrm>
                    <a:off x="5180990" y="399227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1" name="Oval 330"/>
                  <p:cNvSpPr/>
                  <p:nvPr/>
                </p:nvSpPr>
                <p:spPr>
                  <a:xfrm>
                    <a:off x="5485485" y="399227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2" name="Oval 331"/>
                  <p:cNvSpPr/>
                  <p:nvPr/>
                </p:nvSpPr>
                <p:spPr>
                  <a:xfrm>
                    <a:off x="5789980" y="399227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3" name="Oval 332"/>
                  <p:cNvSpPr/>
                  <p:nvPr/>
                </p:nvSpPr>
                <p:spPr>
                  <a:xfrm>
                    <a:off x="6094475" y="399227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4" name="Oval 333"/>
                  <p:cNvSpPr/>
                  <p:nvPr/>
                </p:nvSpPr>
                <p:spPr>
                  <a:xfrm>
                    <a:off x="6398970" y="399227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5" name="Oval 334"/>
                  <p:cNvSpPr/>
                  <p:nvPr/>
                </p:nvSpPr>
                <p:spPr>
                  <a:xfrm>
                    <a:off x="6703465" y="399227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6" name="Oval 335"/>
                  <p:cNvSpPr/>
                  <p:nvPr/>
                </p:nvSpPr>
                <p:spPr>
                  <a:xfrm>
                    <a:off x="3658515" y="429676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7" name="Oval 336"/>
                  <p:cNvSpPr/>
                  <p:nvPr/>
                </p:nvSpPr>
                <p:spPr>
                  <a:xfrm>
                    <a:off x="3963010" y="429676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8" name="Oval 337"/>
                  <p:cNvSpPr/>
                  <p:nvPr/>
                </p:nvSpPr>
                <p:spPr>
                  <a:xfrm>
                    <a:off x="4267505" y="429676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9" name="Oval 338"/>
                  <p:cNvSpPr/>
                  <p:nvPr/>
                </p:nvSpPr>
                <p:spPr>
                  <a:xfrm>
                    <a:off x="4572000" y="429676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0" name="Oval 339"/>
                  <p:cNvSpPr/>
                  <p:nvPr/>
                </p:nvSpPr>
                <p:spPr>
                  <a:xfrm>
                    <a:off x="4876495" y="429676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1" name="Oval 340"/>
                  <p:cNvSpPr/>
                  <p:nvPr/>
                </p:nvSpPr>
                <p:spPr>
                  <a:xfrm>
                    <a:off x="5180990" y="429676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2" name="Oval 341"/>
                  <p:cNvSpPr/>
                  <p:nvPr/>
                </p:nvSpPr>
                <p:spPr>
                  <a:xfrm>
                    <a:off x="5485485" y="429676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3" name="Oval 342"/>
                  <p:cNvSpPr/>
                  <p:nvPr/>
                </p:nvSpPr>
                <p:spPr>
                  <a:xfrm>
                    <a:off x="5789980" y="429676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4" name="Oval 343"/>
                  <p:cNvSpPr/>
                  <p:nvPr/>
                </p:nvSpPr>
                <p:spPr>
                  <a:xfrm>
                    <a:off x="6094475" y="429676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5" name="Oval 344"/>
                  <p:cNvSpPr/>
                  <p:nvPr/>
                </p:nvSpPr>
                <p:spPr>
                  <a:xfrm>
                    <a:off x="6398970" y="429676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6" name="Oval 345"/>
                  <p:cNvSpPr/>
                  <p:nvPr/>
                </p:nvSpPr>
                <p:spPr>
                  <a:xfrm>
                    <a:off x="6703465" y="429676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7" name="Oval 346"/>
                  <p:cNvSpPr/>
                  <p:nvPr/>
                </p:nvSpPr>
                <p:spPr>
                  <a:xfrm>
                    <a:off x="3658515" y="460126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8" name="Oval 347"/>
                  <p:cNvSpPr/>
                  <p:nvPr/>
                </p:nvSpPr>
                <p:spPr>
                  <a:xfrm>
                    <a:off x="3963010" y="460126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9" name="Oval 348"/>
                  <p:cNvSpPr/>
                  <p:nvPr/>
                </p:nvSpPr>
                <p:spPr>
                  <a:xfrm>
                    <a:off x="4267505" y="460126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0" name="Oval 349"/>
                  <p:cNvSpPr/>
                  <p:nvPr/>
                </p:nvSpPr>
                <p:spPr>
                  <a:xfrm>
                    <a:off x="4572000" y="460126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1" name="Oval 350"/>
                  <p:cNvSpPr/>
                  <p:nvPr/>
                </p:nvSpPr>
                <p:spPr>
                  <a:xfrm>
                    <a:off x="4876495" y="460126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2" name="Oval 351"/>
                  <p:cNvSpPr/>
                  <p:nvPr/>
                </p:nvSpPr>
                <p:spPr>
                  <a:xfrm>
                    <a:off x="5180990" y="460126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3" name="Oval 352"/>
                  <p:cNvSpPr/>
                  <p:nvPr/>
                </p:nvSpPr>
                <p:spPr>
                  <a:xfrm>
                    <a:off x="5485485" y="460126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4" name="Oval 353"/>
                  <p:cNvSpPr/>
                  <p:nvPr/>
                </p:nvSpPr>
                <p:spPr>
                  <a:xfrm>
                    <a:off x="5789980" y="460126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5" name="Oval 354"/>
                  <p:cNvSpPr/>
                  <p:nvPr/>
                </p:nvSpPr>
                <p:spPr>
                  <a:xfrm>
                    <a:off x="6094475" y="460126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6" name="Oval 355"/>
                  <p:cNvSpPr/>
                  <p:nvPr/>
                </p:nvSpPr>
                <p:spPr>
                  <a:xfrm>
                    <a:off x="6398970" y="460126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7" name="Oval 356"/>
                  <p:cNvSpPr/>
                  <p:nvPr/>
                </p:nvSpPr>
                <p:spPr>
                  <a:xfrm>
                    <a:off x="6703465" y="460126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8" name="Oval 357"/>
                  <p:cNvSpPr/>
                  <p:nvPr/>
                </p:nvSpPr>
                <p:spPr>
                  <a:xfrm>
                    <a:off x="3658515" y="490575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9" name="Oval 358"/>
                  <p:cNvSpPr/>
                  <p:nvPr/>
                </p:nvSpPr>
                <p:spPr>
                  <a:xfrm>
                    <a:off x="3963010" y="490575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0" name="Oval 359"/>
                  <p:cNvSpPr/>
                  <p:nvPr/>
                </p:nvSpPr>
                <p:spPr>
                  <a:xfrm>
                    <a:off x="4267505" y="490575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1" name="Oval 360"/>
                  <p:cNvSpPr/>
                  <p:nvPr/>
                </p:nvSpPr>
                <p:spPr>
                  <a:xfrm>
                    <a:off x="4572000" y="490575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2" name="Oval 361"/>
                  <p:cNvSpPr/>
                  <p:nvPr/>
                </p:nvSpPr>
                <p:spPr>
                  <a:xfrm>
                    <a:off x="4876495" y="490575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3" name="Oval 362"/>
                  <p:cNvSpPr/>
                  <p:nvPr/>
                </p:nvSpPr>
                <p:spPr>
                  <a:xfrm>
                    <a:off x="5180990" y="490575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4" name="Oval 363"/>
                  <p:cNvSpPr/>
                  <p:nvPr/>
                </p:nvSpPr>
                <p:spPr>
                  <a:xfrm>
                    <a:off x="5485485" y="490575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5" name="Oval 364"/>
                  <p:cNvSpPr/>
                  <p:nvPr/>
                </p:nvSpPr>
                <p:spPr>
                  <a:xfrm>
                    <a:off x="5789980" y="490575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6" name="Oval 365"/>
                  <p:cNvSpPr/>
                  <p:nvPr/>
                </p:nvSpPr>
                <p:spPr>
                  <a:xfrm>
                    <a:off x="6094475" y="490575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7" name="Oval 366"/>
                  <p:cNvSpPr/>
                  <p:nvPr/>
                </p:nvSpPr>
                <p:spPr>
                  <a:xfrm>
                    <a:off x="6398970" y="490575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8" name="Oval 367"/>
                  <p:cNvSpPr/>
                  <p:nvPr/>
                </p:nvSpPr>
                <p:spPr>
                  <a:xfrm>
                    <a:off x="6703465" y="490575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9" name="Oval 368"/>
                  <p:cNvSpPr/>
                  <p:nvPr/>
                </p:nvSpPr>
                <p:spPr>
                  <a:xfrm>
                    <a:off x="3658515" y="521025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0" name="Oval 369"/>
                  <p:cNvSpPr/>
                  <p:nvPr/>
                </p:nvSpPr>
                <p:spPr>
                  <a:xfrm>
                    <a:off x="3963010" y="521025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1" name="Oval 370"/>
                  <p:cNvSpPr/>
                  <p:nvPr/>
                </p:nvSpPr>
                <p:spPr>
                  <a:xfrm>
                    <a:off x="4267505" y="521025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2" name="Oval 371"/>
                  <p:cNvSpPr/>
                  <p:nvPr/>
                </p:nvSpPr>
                <p:spPr>
                  <a:xfrm>
                    <a:off x="4572000" y="521025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3" name="Oval 372"/>
                  <p:cNvSpPr/>
                  <p:nvPr/>
                </p:nvSpPr>
                <p:spPr>
                  <a:xfrm>
                    <a:off x="4876495" y="521025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4" name="Oval 373"/>
                  <p:cNvSpPr/>
                  <p:nvPr/>
                </p:nvSpPr>
                <p:spPr>
                  <a:xfrm>
                    <a:off x="5180990" y="521025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5" name="Oval 374"/>
                  <p:cNvSpPr/>
                  <p:nvPr/>
                </p:nvSpPr>
                <p:spPr>
                  <a:xfrm>
                    <a:off x="5485485" y="521025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6" name="Oval 375"/>
                  <p:cNvSpPr/>
                  <p:nvPr/>
                </p:nvSpPr>
                <p:spPr>
                  <a:xfrm>
                    <a:off x="5789980" y="521025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7" name="Oval 376"/>
                  <p:cNvSpPr/>
                  <p:nvPr/>
                </p:nvSpPr>
                <p:spPr>
                  <a:xfrm>
                    <a:off x="6094475" y="521025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8" name="Oval 377"/>
                  <p:cNvSpPr/>
                  <p:nvPr/>
                </p:nvSpPr>
                <p:spPr>
                  <a:xfrm>
                    <a:off x="6398970" y="521025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9" name="Oval 378"/>
                  <p:cNvSpPr/>
                  <p:nvPr/>
                </p:nvSpPr>
                <p:spPr>
                  <a:xfrm>
                    <a:off x="6703465" y="521025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0" name="Oval 379"/>
                  <p:cNvSpPr/>
                  <p:nvPr/>
                </p:nvSpPr>
                <p:spPr>
                  <a:xfrm>
                    <a:off x="3658515" y="551474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1" name="Oval 380"/>
                  <p:cNvSpPr/>
                  <p:nvPr/>
                </p:nvSpPr>
                <p:spPr>
                  <a:xfrm>
                    <a:off x="3963010" y="551474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2" name="Oval 381"/>
                  <p:cNvSpPr/>
                  <p:nvPr/>
                </p:nvSpPr>
                <p:spPr>
                  <a:xfrm>
                    <a:off x="4267505" y="551474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3" name="Oval 382"/>
                  <p:cNvSpPr/>
                  <p:nvPr/>
                </p:nvSpPr>
                <p:spPr>
                  <a:xfrm>
                    <a:off x="4572000" y="551474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4" name="Oval 383"/>
                  <p:cNvSpPr/>
                  <p:nvPr/>
                </p:nvSpPr>
                <p:spPr>
                  <a:xfrm>
                    <a:off x="4876495" y="551474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5" name="Oval 384"/>
                  <p:cNvSpPr/>
                  <p:nvPr/>
                </p:nvSpPr>
                <p:spPr>
                  <a:xfrm>
                    <a:off x="5180990" y="551474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6" name="Oval 385"/>
                  <p:cNvSpPr/>
                  <p:nvPr/>
                </p:nvSpPr>
                <p:spPr>
                  <a:xfrm>
                    <a:off x="5485485" y="551474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7" name="Oval 386"/>
                  <p:cNvSpPr/>
                  <p:nvPr/>
                </p:nvSpPr>
                <p:spPr>
                  <a:xfrm>
                    <a:off x="5789980" y="551474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8" name="Oval 387"/>
                  <p:cNvSpPr/>
                  <p:nvPr/>
                </p:nvSpPr>
                <p:spPr>
                  <a:xfrm>
                    <a:off x="6094475" y="551474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9" name="Oval 388"/>
                  <p:cNvSpPr/>
                  <p:nvPr/>
                </p:nvSpPr>
                <p:spPr>
                  <a:xfrm>
                    <a:off x="6398970" y="551474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0" name="Oval 389"/>
                  <p:cNvSpPr/>
                  <p:nvPr/>
                </p:nvSpPr>
                <p:spPr>
                  <a:xfrm>
                    <a:off x="6703465" y="551474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1" name="Oval 390"/>
                  <p:cNvSpPr/>
                  <p:nvPr/>
                </p:nvSpPr>
                <p:spPr>
                  <a:xfrm>
                    <a:off x="3658515" y="581924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2" name="Oval 391"/>
                  <p:cNvSpPr/>
                  <p:nvPr/>
                </p:nvSpPr>
                <p:spPr>
                  <a:xfrm>
                    <a:off x="3963010" y="581924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3" name="Oval 392"/>
                  <p:cNvSpPr/>
                  <p:nvPr/>
                </p:nvSpPr>
                <p:spPr>
                  <a:xfrm>
                    <a:off x="4267505" y="581924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4" name="Oval 393"/>
                  <p:cNvSpPr/>
                  <p:nvPr/>
                </p:nvSpPr>
                <p:spPr>
                  <a:xfrm>
                    <a:off x="4572000" y="581924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5" name="Oval 394"/>
                  <p:cNvSpPr/>
                  <p:nvPr/>
                </p:nvSpPr>
                <p:spPr>
                  <a:xfrm>
                    <a:off x="4876495" y="581924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6" name="Oval 395"/>
                  <p:cNvSpPr/>
                  <p:nvPr/>
                </p:nvSpPr>
                <p:spPr>
                  <a:xfrm>
                    <a:off x="5180990" y="581924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7" name="Oval 396"/>
                  <p:cNvSpPr/>
                  <p:nvPr/>
                </p:nvSpPr>
                <p:spPr>
                  <a:xfrm>
                    <a:off x="5485485" y="581924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8" name="Oval 397"/>
                  <p:cNvSpPr/>
                  <p:nvPr/>
                </p:nvSpPr>
                <p:spPr>
                  <a:xfrm>
                    <a:off x="5789980" y="581924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9" name="Oval 398"/>
                  <p:cNvSpPr/>
                  <p:nvPr/>
                </p:nvSpPr>
                <p:spPr>
                  <a:xfrm>
                    <a:off x="6094475" y="581924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0" name="Oval 399"/>
                  <p:cNvSpPr/>
                  <p:nvPr/>
                </p:nvSpPr>
                <p:spPr>
                  <a:xfrm>
                    <a:off x="6398970" y="581924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1" name="Oval 400"/>
                  <p:cNvSpPr/>
                  <p:nvPr/>
                </p:nvSpPr>
                <p:spPr>
                  <a:xfrm>
                    <a:off x="6703465" y="581924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2" name="Oval 401"/>
                  <p:cNvSpPr/>
                  <p:nvPr/>
                </p:nvSpPr>
                <p:spPr>
                  <a:xfrm>
                    <a:off x="3658515" y="612373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3" name="Oval 402"/>
                  <p:cNvSpPr/>
                  <p:nvPr/>
                </p:nvSpPr>
                <p:spPr>
                  <a:xfrm>
                    <a:off x="3963010" y="612373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4" name="Oval 403"/>
                  <p:cNvSpPr/>
                  <p:nvPr/>
                </p:nvSpPr>
                <p:spPr>
                  <a:xfrm>
                    <a:off x="4267505" y="612373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5" name="Oval 404"/>
                  <p:cNvSpPr/>
                  <p:nvPr/>
                </p:nvSpPr>
                <p:spPr>
                  <a:xfrm>
                    <a:off x="4572000" y="612373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6" name="Oval 405"/>
                  <p:cNvSpPr/>
                  <p:nvPr/>
                </p:nvSpPr>
                <p:spPr>
                  <a:xfrm>
                    <a:off x="4876495" y="612373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7" name="Oval 406"/>
                  <p:cNvSpPr/>
                  <p:nvPr/>
                </p:nvSpPr>
                <p:spPr>
                  <a:xfrm>
                    <a:off x="5180990" y="612373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8" name="Oval 407"/>
                  <p:cNvSpPr/>
                  <p:nvPr/>
                </p:nvSpPr>
                <p:spPr>
                  <a:xfrm>
                    <a:off x="5485485" y="612373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9" name="Oval 408"/>
                  <p:cNvSpPr/>
                  <p:nvPr/>
                </p:nvSpPr>
                <p:spPr>
                  <a:xfrm>
                    <a:off x="5789980" y="612373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0" name="Oval 409"/>
                  <p:cNvSpPr/>
                  <p:nvPr/>
                </p:nvSpPr>
                <p:spPr>
                  <a:xfrm>
                    <a:off x="6094475" y="612373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1" name="Oval 410"/>
                  <p:cNvSpPr/>
                  <p:nvPr/>
                </p:nvSpPr>
                <p:spPr>
                  <a:xfrm>
                    <a:off x="6398970" y="612373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2" name="Oval 411"/>
                  <p:cNvSpPr/>
                  <p:nvPr/>
                </p:nvSpPr>
                <p:spPr>
                  <a:xfrm>
                    <a:off x="6703465" y="612373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3" name="Oval 412"/>
                  <p:cNvSpPr/>
                  <p:nvPr/>
                </p:nvSpPr>
                <p:spPr>
                  <a:xfrm>
                    <a:off x="3658515" y="642823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4" name="Oval 413"/>
                  <p:cNvSpPr/>
                  <p:nvPr/>
                </p:nvSpPr>
                <p:spPr>
                  <a:xfrm>
                    <a:off x="3963010" y="642823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5" name="Oval 414"/>
                  <p:cNvSpPr/>
                  <p:nvPr/>
                </p:nvSpPr>
                <p:spPr>
                  <a:xfrm>
                    <a:off x="4267505" y="642823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6" name="Oval 415"/>
                  <p:cNvSpPr/>
                  <p:nvPr/>
                </p:nvSpPr>
                <p:spPr>
                  <a:xfrm>
                    <a:off x="4572000" y="642823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7" name="Oval 416"/>
                  <p:cNvSpPr/>
                  <p:nvPr/>
                </p:nvSpPr>
                <p:spPr>
                  <a:xfrm>
                    <a:off x="4876495" y="642823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8" name="Oval 417"/>
                  <p:cNvSpPr/>
                  <p:nvPr/>
                </p:nvSpPr>
                <p:spPr>
                  <a:xfrm>
                    <a:off x="5180990" y="642823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9" name="Oval 418"/>
                  <p:cNvSpPr/>
                  <p:nvPr/>
                </p:nvSpPr>
                <p:spPr>
                  <a:xfrm>
                    <a:off x="5485485" y="642823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0" name="Oval 419"/>
                  <p:cNvSpPr/>
                  <p:nvPr/>
                </p:nvSpPr>
                <p:spPr>
                  <a:xfrm>
                    <a:off x="5789980" y="642823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1" name="Oval 420"/>
                  <p:cNvSpPr/>
                  <p:nvPr/>
                </p:nvSpPr>
                <p:spPr>
                  <a:xfrm>
                    <a:off x="6094475" y="642823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2" name="Oval 421"/>
                  <p:cNvSpPr/>
                  <p:nvPr/>
                </p:nvSpPr>
                <p:spPr>
                  <a:xfrm>
                    <a:off x="6398970" y="642823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3" name="Oval 422"/>
                  <p:cNvSpPr/>
                  <p:nvPr/>
                </p:nvSpPr>
                <p:spPr>
                  <a:xfrm>
                    <a:off x="6703465" y="642823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4" name="Oval 423"/>
                  <p:cNvSpPr/>
                  <p:nvPr/>
                </p:nvSpPr>
                <p:spPr>
                  <a:xfrm>
                    <a:off x="3658515" y="307878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5" name="Oval 424"/>
                  <p:cNvSpPr/>
                  <p:nvPr/>
                </p:nvSpPr>
                <p:spPr>
                  <a:xfrm>
                    <a:off x="3963010" y="307878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6" name="Oval 425"/>
                  <p:cNvSpPr/>
                  <p:nvPr/>
                </p:nvSpPr>
                <p:spPr>
                  <a:xfrm>
                    <a:off x="4267505" y="307878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7" name="Oval 426"/>
                  <p:cNvSpPr/>
                  <p:nvPr/>
                </p:nvSpPr>
                <p:spPr>
                  <a:xfrm>
                    <a:off x="4572000" y="307878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8" name="Oval 427"/>
                  <p:cNvSpPr/>
                  <p:nvPr/>
                </p:nvSpPr>
                <p:spPr>
                  <a:xfrm>
                    <a:off x="4876495" y="307878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9" name="Oval 428"/>
                  <p:cNvSpPr/>
                  <p:nvPr/>
                </p:nvSpPr>
                <p:spPr>
                  <a:xfrm>
                    <a:off x="5180990" y="307878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0" name="Oval 429"/>
                  <p:cNvSpPr/>
                  <p:nvPr/>
                </p:nvSpPr>
                <p:spPr>
                  <a:xfrm>
                    <a:off x="5485485" y="307878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1" name="Oval 430"/>
                  <p:cNvSpPr/>
                  <p:nvPr/>
                </p:nvSpPr>
                <p:spPr>
                  <a:xfrm>
                    <a:off x="5789980" y="307878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2" name="Oval 431"/>
                  <p:cNvSpPr/>
                  <p:nvPr/>
                </p:nvSpPr>
                <p:spPr>
                  <a:xfrm>
                    <a:off x="6094475" y="307878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3" name="Oval 432"/>
                  <p:cNvSpPr/>
                  <p:nvPr/>
                </p:nvSpPr>
                <p:spPr>
                  <a:xfrm>
                    <a:off x="6398970" y="307878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4" name="Oval 433"/>
                  <p:cNvSpPr/>
                  <p:nvPr/>
                </p:nvSpPr>
                <p:spPr>
                  <a:xfrm>
                    <a:off x="6703465" y="307878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5" name="Oval 434"/>
                  <p:cNvSpPr/>
                  <p:nvPr/>
                </p:nvSpPr>
                <p:spPr>
                  <a:xfrm>
                    <a:off x="3658515" y="673272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6" name="Oval 435"/>
                  <p:cNvSpPr/>
                  <p:nvPr/>
                </p:nvSpPr>
                <p:spPr>
                  <a:xfrm>
                    <a:off x="3963010" y="673272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7" name="Oval 436"/>
                  <p:cNvSpPr/>
                  <p:nvPr/>
                </p:nvSpPr>
                <p:spPr>
                  <a:xfrm>
                    <a:off x="4267505" y="673272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8" name="Oval 437"/>
                  <p:cNvSpPr/>
                  <p:nvPr/>
                </p:nvSpPr>
                <p:spPr>
                  <a:xfrm>
                    <a:off x="4572000" y="673272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9" name="Oval 438"/>
                  <p:cNvSpPr/>
                  <p:nvPr/>
                </p:nvSpPr>
                <p:spPr>
                  <a:xfrm>
                    <a:off x="4876495" y="673272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0" name="Oval 439"/>
                  <p:cNvSpPr/>
                  <p:nvPr/>
                </p:nvSpPr>
                <p:spPr>
                  <a:xfrm>
                    <a:off x="5180990" y="673272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1" name="Oval 440"/>
                  <p:cNvSpPr/>
                  <p:nvPr/>
                </p:nvSpPr>
                <p:spPr>
                  <a:xfrm>
                    <a:off x="5485485" y="673272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2" name="Oval 441"/>
                  <p:cNvSpPr/>
                  <p:nvPr/>
                </p:nvSpPr>
                <p:spPr>
                  <a:xfrm>
                    <a:off x="5789980" y="673272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3" name="Oval 442"/>
                  <p:cNvSpPr/>
                  <p:nvPr/>
                </p:nvSpPr>
                <p:spPr>
                  <a:xfrm>
                    <a:off x="6094475" y="673272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4" name="Oval 443"/>
                  <p:cNvSpPr/>
                  <p:nvPr/>
                </p:nvSpPr>
                <p:spPr>
                  <a:xfrm>
                    <a:off x="6398970" y="673272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5" name="Oval 444"/>
                  <p:cNvSpPr/>
                  <p:nvPr/>
                </p:nvSpPr>
                <p:spPr>
                  <a:xfrm>
                    <a:off x="6703465" y="673272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6" name="Oval 445"/>
                  <p:cNvSpPr/>
                  <p:nvPr/>
                </p:nvSpPr>
                <p:spPr>
                  <a:xfrm>
                    <a:off x="7007960" y="338328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7" name="Oval 446"/>
                  <p:cNvSpPr/>
                  <p:nvPr/>
                </p:nvSpPr>
                <p:spPr>
                  <a:xfrm>
                    <a:off x="7007960" y="368777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8" name="Oval 447"/>
                  <p:cNvSpPr/>
                  <p:nvPr/>
                </p:nvSpPr>
                <p:spPr>
                  <a:xfrm>
                    <a:off x="7007960" y="399227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9" name="Oval 448"/>
                  <p:cNvSpPr/>
                  <p:nvPr/>
                </p:nvSpPr>
                <p:spPr>
                  <a:xfrm>
                    <a:off x="7007960" y="429676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0" name="Oval 449"/>
                  <p:cNvSpPr/>
                  <p:nvPr/>
                </p:nvSpPr>
                <p:spPr>
                  <a:xfrm>
                    <a:off x="7007960" y="460126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1" name="Oval 450"/>
                  <p:cNvSpPr/>
                  <p:nvPr/>
                </p:nvSpPr>
                <p:spPr>
                  <a:xfrm>
                    <a:off x="7007960" y="490575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2" name="Oval 451"/>
                  <p:cNvSpPr/>
                  <p:nvPr/>
                </p:nvSpPr>
                <p:spPr>
                  <a:xfrm>
                    <a:off x="7007960" y="521025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3" name="Oval 452"/>
                  <p:cNvSpPr/>
                  <p:nvPr/>
                </p:nvSpPr>
                <p:spPr>
                  <a:xfrm>
                    <a:off x="7007960" y="551474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4" name="Oval 453"/>
                  <p:cNvSpPr/>
                  <p:nvPr/>
                </p:nvSpPr>
                <p:spPr>
                  <a:xfrm>
                    <a:off x="7007960" y="581924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5" name="Oval 454"/>
                  <p:cNvSpPr/>
                  <p:nvPr/>
                </p:nvSpPr>
                <p:spPr>
                  <a:xfrm>
                    <a:off x="7007960" y="612373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6" name="Oval 455"/>
                  <p:cNvSpPr/>
                  <p:nvPr/>
                </p:nvSpPr>
                <p:spPr>
                  <a:xfrm>
                    <a:off x="7007960" y="642823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7" name="Oval 456"/>
                  <p:cNvSpPr/>
                  <p:nvPr/>
                </p:nvSpPr>
                <p:spPr>
                  <a:xfrm>
                    <a:off x="7007960" y="307878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8" name="Oval 457"/>
                  <p:cNvSpPr/>
                  <p:nvPr/>
                </p:nvSpPr>
                <p:spPr>
                  <a:xfrm>
                    <a:off x="7007960" y="673272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9" name="Oval 458"/>
                  <p:cNvSpPr/>
                  <p:nvPr/>
                </p:nvSpPr>
                <p:spPr>
                  <a:xfrm>
                    <a:off x="3354020" y="338328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0" name="Oval 459"/>
                  <p:cNvSpPr/>
                  <p:nvPr/>
                </p:nvSpPr>
                <p:spPr>
                  <a:xfrm>
                    <a:off x="3354020" y="368777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1" name="Oval 460"/>
                  <p:cNvSpPr/>
                  <p:nvPr/>
                </p:nvSpPr>
                <p:spPr>
                  <a:xfrm>
                    <a:off x="3354020" y="399227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2" name="Oval 461"/>
                  <p:cNvSpPr/>
                  <p:nvPr/>
                </p:nvSpPr>
                <p:spPr>
                  <a:xfrm>
                    <a:off x="3354020" y="429676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3" name="Oval 462"/>
                  <p:cNvSpPr/>
                  <p:nvPr/>
                </p:nvSpPr>
                <p:spPr>
                  <a:xfrm>
                    <a:off x="3354020" y="460126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4" name="Oval 463"/>
                  <p:cNvSpPr/>
                  <p:nvPr/>
                </p:nvSpPr>
                <p:spPr>
                  <a:xfrm>
                    <a:off x="3354020" y="490575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5" name="Oval 464"/>
                  <p:cNvSpPr/>
                  <p:nvPr/>
                </p:nvSpPr>
                <p:spPr>
                  <a:xfrm>
                    <a:off x="3354020" y="521025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6" name="Oval 465"/>
                  <p:cNvSpPr/>
                  <p:nvPr/>
                </p:nvSpPr>
                <p:spPr>
                  <a:xfrm>
                    <a:off x="3354020" y="551474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7" name="Oval 466"/>
                  <p:cNvSpPr/>
                  <p:nvPr/>
                </p:nvSpPr>
                <p:spPr>
                  <a:xfrm>
                    <a:off x="3354020" y="581924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8" name="Oval 467"/>
                  <p:cNvSpPr/>
                  <p:nvPr/>
                </p:nvSpPr>
                <p:spPr>
                  <a:xfrm>
                    <a:off x="3354020" y="612373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9" name="Oval 468"/>
                  <p:cNvSpPr/>
                  <p:nvPr/>
                </p:nvSpPr>
                <p:spPr>
                  <a:xfrm>
                    <a:off x="3354020" y="642823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0" name="Oval 469"/>
                  <p:cNvSpPr/>
                  <p:nvPr/>
                </p:nvSpPr>
                <p:spPr>
                  <a:xfrm>
                    <a:off x="3354020" y="307878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1" name="Oval 470"/>
                  <p:cNvSpPr/>
                  <p:nvPr/>
                </p:nvSpPr>
                <p:spPr>
                  <a:xfrm>
                    <a:off x="3354020" y="673272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702" name="Frame 701"/>
              <p:cNvSpPr/>
              <p:nvPr/>
            </p:nvSpPr>
            <p:spPr>
              <a:xfrm>
                <a:off x="5693227" y="3611383"/>
                <a:ext cx="1400758" cy="1411192"/>
              </a:xfrm>
              <a:prstGeom prst="frame">
                <a:avLst>
                  <a:gd name="adj1" fmla="val 21549"/>
                </a:avLst>
              </a:prstGeom>
              <a:solidFill>
                <a:schemeClr val="accent5">
                  <a:alpha val="12000"/>
                </a:schemeClr>
              </a:solidFill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703" name="Picture 702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2446" y="3124505"/>
                <a:ext cx="1116954" cy="413529"/>
              </a:xfrm>
              <a:prstGeom prst="rect">
                <a:avLst/>
              </a:prstGeom>
            </p:spPr>
          </p:pic>
          <p:sp>
            <p:nvSpPr>
              <p:cNvPr id="704" name="Rectangle 703"/>
              <p:cNvSpPr/>
              <p:nvPr/>
            </p:nvSpPr>
            <p:spPr>
              <a:xfrm>
                <a:off x="6002314" y="3892310"/>
                <a:ext cx="805886" cy="820144"/>
              </a:xfrm>
              <a:prstGeom prst="rect">
                <a:avLst/>
              </a:prstGeom>
              <a:solidFill>
                <a:srgbClr val="C00000">
                  <a:alpha val="20000"/>
                </a:srgbClr>
              </a:solidFill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05" name="Picture 704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00363" y="4100149"/>
                <a:ext cx="381840" cy="444674"/>
              </a:xfrm>
              <a:prstGeom prst="rect">
                <a:avLst/>
              </a:prstGeom>
            </p:spPr>
          </p:pic>
        </p:grpSp>
      </p:grpSp>
      <p:grpSp>
        <p:nvGrpSpPr>
          <p:cNvPr id="2" name="Group 1"/>
          <p:cNvGrpSpPr/>
          <p:nvPr/>
        </p:nvGrpSpPr>
        <p:grpSpPr>
          <a:xfrm>
            <a:off x="1798719" y="1488491"/>
            <a:ext cx="1834162" cy="2284940"/>
            <a:chOff x="1798718" y="2235447"/>
            <a:chExt cx="2430827" cy="3028247"/>
          </a:xfrm>
        </p:grpSpPr>
        <p:grpSp>
          <p:nvGrpSpPr>
            <p:cNvPr id="706" name="Group 705"/>
            <p:cNvGrpSpPr/>
            <p:nvPr/>
          </p:nvGrpSpPr>
          <p:grpSpPr>
            <a:xfrm>
              <a:off x="1798718" y="2240516"/>
              <a:ext cx="2412074" cy="2411330"/>
              <a:chOff x="1831545" y="3392047"/>
              <a:chExt cx="2778264" cy="2777408"/>
            </a:xfrm>
            <a:solidFill>
              <a:schemeClr val="bg2">
                <a:lumMod val="95000"/>
              </a:schemeClr>
            </a:solidFill>
          </p:grpSpPr>
          <p:grpSp>
            <p:nvGrpSpPr>
              <p:cNvPr id="707" name="Group 706"/>
              <p:cNvGrpSpPr/>
              <p:nvPr/>
            </p:nvGrpSpPr>
            <p:grpSpPr>
              <a:xfrm>
                <a:off x="1848020" y="3409894"/>
                <a:ext cx="2761789" cy="2743086"/>
                <a:chOff x="3354020" y="3124505"/>
                <a:chExt cx="3678854" cy="3653940"/>
              </a:xfrm>
              <a:grpFill/>
            </p:grpSpPr>
            <p:sp>
              <p:nvSpPr>
                <p:cNvPr id="878" name="Rectangle 877"/>
                <p:cNvSpPr/>
                <p:nvPr/>
              </p:nvSpPr>
              <p:spPr>
                <a:xfrm>
                  <a:off x="3354020" y="3124505"/>
                  <a:ext cx="3653940" cy="3653940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79" name="Straight Connector 878"/>
                <p:cNvCxnSpPr/>
                <p:nvPr/>
              </p:nvCxnSpPr>
              <p:spPr>
                <a:xfrm>
                  <a:off x="3354020" y="5864960"/>
                  <a:ext cx="3653940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0" name="Straight Connector 879"/>
                <p:cNvCxnSpPr/>
                <p:nvPr/>
              </p:nvCxnSpPr>
              <p:spPr>
                <a:xfrm>
                  <a:off x="3358234" y="5560465"/>
                  <a:ext cx="3649726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1" name="Straight Connector 880"/>
                <p:cNvCxnSpPr/>
                <p:nvPr/>
              </p:nvCxnSpPr>
              <p:spPr>
                <a:xfrm>
                  <a:off x="3354020" y="5255970"/>
                  <a:ext cx="3653940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2" name="Straight Connector 881"/>
                <p:cNvCxnSpPr/>
                <p:nvPr/>
              </p:nvCxnSpPr>
              <p:spPr>
                <a:xfrm>
                  <a:off x="3354020" y="4951475"/>
                  <a:ext cx="3653940" cy="576"/>
                </a:xfrm>
                <a:prstGeom prst="line">
                  <a:avLst/>
                </a:prstGeom>
                <a:grpFill/>
                <a:ln w="19050"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3" name="Straight Connector 882"/>
                <p:cNvCxnSpPr/>
                <p:nvPr/>
              </p:nvCxnSpPr>
              <p:spPr>
                <a:xfrm flipH="1">
                  <a:off x="5164551" y="3138209"/>
                  <a:ext cx="16439" cy="3640236"/>
                </a:xfrm>
                <a:prstGeom prst="line">
                  <a:avLst/>
                </a:prstGeom>
                <a:grpFill/>
                <a:ln w="19050"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4" name="Straight Connector 883"/>
                <p:cNvCxnSpPr/>
                <p:nvPr/>
              </p:nvCxnSpPr>
              <p:spPr>
                <a:xfrm>
                  <a:off x="3963010" y="3124505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5" name="Straight Connector 884"/>
                <p:cNvCxnSpPr/>
                <p:nvPr/>
              </p:nvCxnSpPr>
              <p:spPr>
                <a:xfrm>
                  <a:off x="4267505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6" name="Straight Connector 885"/>
                <p:cNvCxnSpPr/>
                <p:nvPr/>
              </p:nvCxnSpPr>
              <p:spPr>
                <a:xfrm>
                  <a:off x="4572000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7" name="Straight Connector 886"/>
                <p:cNvCxnSpPr/>
                <p:nvPr/>
              </p:nvCxnSpPr>
              <p:spPr>
                <a:xfrm>
                  <a:off x="4876495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8" name="Straight Connector 887"/>
                <p:cNvCxnSpPr/>
                <p:nvPr/>
              </p:nvCxnSpPr>
              <p:spPr>
                <a:xfrm>
                  <a:off x="5485485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9" name="Straight Connector 888"/>
                <p:cNvCxnSpPr/>
                <p:nvPr/>
              </p:nvCxnSpPr>
              <p:spPr>
                <a:xfrm>
                  <a:off x="5789980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0" name="Straight Connector 889"/>
                <p:cNvCxnSpPr/>
                <p:nvPr/>
              </p:nvCxnSpPr>
              <p:spPr>
                <a:xfrm>
                  <a:off x="6094475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1" name="Straight Connector 890"/>
                <p:cNvCxnSpPr/>
                <p:nvPr/>
              </p:nvCxnSpPr>
              <p:spPr>
                <a:xfrm>
                  <a:off x="6398970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2" name="Straight Connector 891"/>
                <p:cNvCxnSpPr/>
                <p:nvPr/>
              </p:nvCxnSpPr>
              <p:spPr>
                <a:xfrm>
                  <a:off x="3354020" y="6169455"/>
                  <a:ext cx="3678854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3" name="Straight Connector 892"/>
                <p:cNvCxnSpPr/>
                <p:nvPr/>
              </p:nvCxnSpPr>
              <p:spPr>
                <a:xfrm>
                  <a:off x="3354020" y="6473950"/>
                  <a:ext cx="3678854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4" name="Straight Connector 893"/>
                <p:cNvCxnSpPr/>
                <p:nvPr/>
              </p:nvCxnSpPr>
              <p:spPr>
                <a:xfrm>
                  <a:off x="3354020" y="4037990"/>
                  <a:ext cx="3653940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5" name="Straight Connector 894"/>
                <p:cNvCxnSpPr/>
                <p:nvPr/>
              </p:nvCxnSpPr>
              <p:spPr>
                <a:xfrm>
                  <a:off x="3358234" y="3733495"/>
                  <a:ext cx="3649726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6" name="Straight Connector 895"/>
                <p:cNvCxnSpPr/>
                <p:nvPr/>
              </p:nvCxnSpPr>
              <p:spPr>
                <a:xfrm>
                  <a:off x="3354020" y="3429000"/>
                  <a:ext cx="3653940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7" name="Straight Connector 896"/>
                <p:cNvCxnSpPr/>
                <p:nvPr/>
              </p:nvCxnSpPr>
              <p:spPr>
                <a:xfrm>
                  <a:off x="3354020" y="4342485"/>
                  <a:ext cx="3678854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8" name="Straight Connector 897"/>
                <p:cNvCxnSpPr/>
                <p:nvPr/>
              </p:nvCxnSpPr>
              <p:spPr>
                <a:xfrm>
                  <a:off x="3354020" y="4646980"/>
                  <a:ext cx="3678854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9" name="Straight Connector 898"/>
                <p:cNvCxnSpPr/>
                <p:nvPr/>
              </p:nvCxnSpPr>
              <p:spPr>
                <a:xfrm>
                  <a:off x="6703465" y="3124505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0" name="Straight Connector 899"/>
                <p:cNvCxnSpPr/>
                <p:nvPr/>
              </p:nvCxnSpPr>
              <p:spPr>
                <a:xfrm>
                  <a:off x="3658515" y="3124505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8" name="Group 707"/>
              <p:cNvGrpSpPr/>
              <p:nvPr/>
            </p:nvGrpSpPr>
            <p:grpSpPr>
              <a:xfrm>
                <a:off x="1831545" y="3392047"/>
                <a:ext cx="2777407" cy="2777408"/>
                <a:chOff x="3354020" y="3078786"/>
                <a:chExt cx="3699659" cy="3699659"/>
              </a:xfrm>
              <a:grpFill/>
            </p:grpSpPr>
            <p:sp>
              <p:nvSpPr>
                <p:cNvPr id="709" name="Oval 708"/>
                <p:cNvSpPr/>
                <p:nvPr/>
              </p:nvSpPr>
              <p:spPr>
                <a:xfrm>
                  <a:off x="3658515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Oval 709"/>
                <p:cNvSpPr/>
                <p:nvPr/>
              </p:nvSpPr>
              <p:spPr>
                <a:xfrm>
                  <a:off x="396301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Oval 710"/>
                <p:cNvSpPr/>
                <p:nvPr/>
              </p:nvSpPr>
              <p:spPr>
                <a:xfrm>
                  <a:off x="4267505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Oval 711"/>
                <p:cNvSpPr/>
                <p:nvPr/>
              </p:nvSpPr>
              <p:spPr>
                <a:xfrm>
                  <a:off x="457200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Oval 712"/>
                <p:cNvSpPr/>
                <p:nvPr/>
              </p:nvSpPr>
              <p:spPr>
                <a:xfrm>
                  <a:off x="4876495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Oval 713"/>
                <p:cNvSpPr/>
                <p:nvPr/>
              </p:nvSpPr>
              <p:spPr>
                <a:xfrm>
                  <a:off x="518099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Oval 714"/>
                <p:cNvSpPr/>
                <p:nvPr/>
              </p:nvSpPr>
              <p:spPr>
                <a:xfrm>
                  <a:off x="5485485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Oval 715"/>
                <p:cNvSpPr/>
                <p:nvPr/>
              </p:nvSpPr>
              <p:spPr>
                <a:xfrm>
                  <a:off x="578998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Oval 716"/>
                <p:cNvSpPr/>
                <p:nvPr/>
              </p:nvSpPr>
              <p:spPr>
                <a:xfrm>
                  <a:off x="6094475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Oval 717"/>
                <p:cNvSpPr/>
                <p:nvPr/>
              </p:nvSpPr>
              <p:spPr>
                <a:xfrm>
                  <a:off x="639897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Oval 718"/>
                <p:cNvSpPr/>
                <p:nvPr/>
              </p:nvSpPr>
              <p:spPr>
                <a:xfrm>
                  <a:off x="6703465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Oval 719"/>
                <p:cNvSpPr/>
                <p:nvPr/>
              </p:nvSpPr>
              <p:spPr>
                <a:xfrm>
                  <a:off x="3658515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Oval 720"/>
                <p:cNvSpPr/>
                <p:nvPr/>
              </p:nvSpPr>
              <p:spPr>
                <a:xfrm>
                  <a:off x="396301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Oval 721"/>
                <p:cNvSpPr/>
                <p:nvPr/>
              </p:nvSpPr>
              <p:spPr>
                <a:xfrm>
                  <a:off x="4267505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Oval 722"/>
                <p:cNvSpPr/>
                <p:nvPr/>
              </p:nvSpPr>
              <p:spPr>
                <a:xfrm>
                  <a:off x="457200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Oval 723"/>
                <p:cNvSpPr/>
                <p:nvPr/>
              </p:nvSpPr>
              <p:spPr>
                <a:xfrm>
                  <a:off x="4876495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Oval 724"/>
                <p:cNvSpPr/>
                <p:nvPr/>
              </p:nvSpPr>
              <p:spPr>
                <a:xfrm>
                  <a:off x="518099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Oval 725"/>
                <p:cNvSpPr/>
                <p:nvPr/>
              </p:nvSpPr>
              <p:spPr>
                <a:xfrm>
                  <a:off x="5485485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Oval 726"/>
                <p:cNvSpPr/>
                <p:nvPr/>
              </p:nvSpPr>
              <p:spPr>
                <a:xfrm>
                  <a:off x="578998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8" name="Oval 727"/>
                <p:cNvSpPr/>
                <p:nvPr/>
              </p:nvSpPr>
              <p:spPr>
                <a:xfrm>
                  <a:off x="6094475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9" name="Oval 728"/>
                <p:cNvSpPr/>
                <p:nvPr/>
              </p:nvSpPr>
              <p:spPr>
                <a:xfrm>
                  <a:off x="639897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0" name="Oval 729"/>
                <p:cNvSpPr/>
                <p:nvPr/>
              </p:nvSpPr>
              <p:spPr>
                <a:xfrm>
                  <a:off x="6703465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1" name="Oval 730"/>
                <p:cNvSpPr/>
                <p:nvPr/>
              </p:nvSpPr>
              <p:spPr>
                <a:xfrm>
                  <a:off x="3658515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Oval 731"/>
                <p:cNvSpPr/>
                <p:nvPr/>
              </p:nvSpPr>
              <p:spPr>
                <a:xfrm>
                  <a:off x="396301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Oval 732"/>
                <p:cNvSpPr/>
                <p:nvPr/>
              </p:nvSpPr>
              <p:spPr>
                <a:xfrm>
                  <a:off x="4267505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Oval 733"/>
                <p:cNvSpPr/>
                <p:nvPr/>
              </p:nvSpPr>
              <p:spPr>
                <a:xfrm>
                  <a:off x="457200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5" name="Oval 734"/>
                <p:cNvSpPr/>
                <p:nvPr/>
              </p:nvSpPr>
              <p:spPr>
                <a:xfrm>
                  <a:off x="4876495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Oval 735"/>
                <p:cNvSpPr/>
                <p:nvPr/>
              </p:nvSpPr>
              <p:spPr>
                <a:xfrm>
                  <a:off x="518099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Oval 736"/>
                <p:cNvSpPr/>
                <p:nvPr/>
              </p:nvSpPr>
              <p:spPr>
                <a:xfrm>
                  <a:off x="5485485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Oval 737"/>
                <p:cNvSpPr/>
                <p:nvPr/>
              </p:nvSpPr>
              <p:spPr>
                <a:xfrm>
                  <a:off x="578998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9" name="Oval 738"/>
                <p:cNvSpPr/>
                <p:nvPr/>
              </p:nvSpPr>
              <p:spPr>
                <a:xfrm>
                  <a:off x="6094475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Oval 739"/>
                <p:cNvSpPr/>
                <p:nvPr/>
              </p:nvSpPr>
              <p:spPr>
                <a:xfrm>
                  <a:off x="639897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Oval 740"/>
                <p:cNvSpPr/>
                <p:nvPr/>
              </p:nvSpPr>
              <p:spPr>
                <a:xfrm>
                  <a:off x="6703465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Oval 741"/>
                <p:cNvSpPr/>
                <p:nvPr/>
              </p:nvSpPr>
              <p:spPr>
                <a:xfrm>
                  <a:off x="3658515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3" name="Oval 742"/>
                <p:cNvSpPr/>
                <p:nvPr/>
              </p:nvSpPr>
              <p:spPr>
                <a:xfrm>
                  <a:off x="396301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Oval 743"/>
                <p:cNvSpPr/>
                <p:nvPr/>
              </p:nvSpPr>
              <p:spPr>
                <a:xfrm>
                  <a:off x="4267505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5" name="Oval 744"/>
                <p:cNvSpPr/>
                <p:nvPr/>
              </p:nvSpPr>
              <p:spPr>
                <a:xfrm>
                  <a:off x="457200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Oval 745"/>
                <p:cNvSpPr/>
                <p:nvPr/>
              </p:nvSpPr>
              <p:spPr>
                <a:xfrm>
                  <a:off x="4876495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7" name="Oval 746"/>
                <p:cNvSpPr/>
                <p:nvPr/>
              </p:nvSpPr>
              <p:spPr>
                <a:xfrm>
                  <a:off x="518099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8" name="Oval 747"/>
                <p:cNvSpPr/>
                <p:nvPr/>
              </p:nvSpPr>
              <p:spPr>
                <a:xfrm>
                  <a:off x="5485485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9" name="Oval 748"/>
                <p:cNvSpPr/>
                <p:nvPr/>
              </p:nvSpPr>
              <p:spPr>
                <a:xfrm>
                  <a:off x="578998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0" name="Oval 749"/>
                <p:cNvSpPr/>
                <p:nvPr/>
              </p:nvSpPr>
              <p:spPr>
                <a:xfrm>
                  <a:off x="6094475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1" name="Oval 750"/>
                <p:cNvSpPr/>
                <p:nvPr/>
              </p:nvSpPr>
              <p:spPr>
                <a:xfrm>
                  <a:off x="639897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2" name="Oval 751"/>
                <p:cNvSpPr/>
                <p:nvPr/>
              </p:nvSpPr>
              <p:spPr>
                <a:xfrm>
                  <a:off x="6703465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3" name="Oval 752"/>
                <p:cNvSpPr/>
                <p:nvPr/>
              </p:nvSpPr>
              <p:spPr>
                <a:xfrm>
                  <a:off x="3658515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Oval 753"/>
                <p:cNvSpPr/>
                <p:nvPr/>
              </p:nvSpPr>
              <p:spPr>
                <a:xfrm>
                  <a:off x="396301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Oval 754"/>
                <p:cNvSpPr/>
                <p:nvPr/>
              </p:nvSpPr>
              <p:spPr>
                <a:xfrm>
                  <a:off x="4267505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Oval 755"/>
                <p:cNvSpPr/>
                <p:nvPr/>
              </p:nvSpPr>
              <p:spPr>
                <a:xfrm>
                  <a:off x="457200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7" name="Oval 756"/>
                <p:cNvSpPr/>
                <p:nvPr/>
              </p:nvSpPr>
              <p:spPr>
                <a:xfrm>
                  <a:off x="4876495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Oval 757"/>
                <p:cNvSpPr/>
                <p:nvPr/>
              </p:nvSpPr>
              <p:spPr>
                <a:xfrm>
                  <a:off x="518099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Oval 758"/>
                <p:cNvSpPr/>
                <p:nvPr/>
              </p:nvSpPr>
              <p:spPr>
                <a:xfrm>
                  <a:off x="5485485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Oval 759"/>
                <p:cNvSpPr/>
                <p:nvPr/>
              </p:nvSpPr>
              <p:spPr>
                <a:xfrm>
                  <a:off x="578998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1" name="Oval 760"/>
                <p:cNvSpPr/>
                <p:nvPr/>
              </p:nvSpPr>
              <p:spPr>
                <a:xfrm>
                  <a:off x="6094475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Oval 761"/>
                <p:cNvSpPr/>
                <p:nvPr/>
              </p:nvSpPr>
              <p:spPr>
                <a:xfrm>
                  <a:off x="639897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Oval 762"/>
                <p:cNvSpPr/>
                <p:nvPr/>
              </p:nvSpPr>
              <p:spPr>
                <a:xfrm>
                  <a:off x="6703465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Oval 763"/>
                <p:cNvSpPr/>
                <p:nvPr/>
              </p:nvSpPr>
              <p:spPr>
                <a:xfrm>
                  <a:off x="3658515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5" name="Oval 764"/>
                <p:cNvSpPr/>
                <p:nvPr/>
              </p:nvSpPr>
              <p:spPr>
                <a:xfrm>
                  <a:off x="396301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Oval 765"/>
                <p:cNvSpPr/>
                <p:nvPr/>
              </p:nvSpPr>
              <p:spPr>
                <a:xfrm>
                  <a:off x="4267505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Oval 766"/>
                <p:cNvSpPr/>
                <p:nvPr/>
              </p:nvSpPr>
              <p:spPr>
                <a:xfrm>
                  <a:off x="457200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Oval 767"/>
                <p:cNvSpPr/>
                <p:nvPr/>
              </p:nvSpPr>
              <p:spPr>
                <a:xfrm>
                  <a:off x="4876495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9" name="Oval 768"/>
                <p:cNvSpPr/>
                <p:nvPr/>
              </p:nvSpPr>
              <p:spPr>
                <a:xfrm>
                  <a:off x="518099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0" name="Oval 769"/>
                <p:cNvSpPr/>
                <p:nvPr/>
              </p:nvSpPr>
              <p:spPr>
                <a:xfrm>
                  <a:off x="5485485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1" name="Oval 770"/>
                <p:cNvSpPr/>
                <p:nvPr/>
              </p:nvSpPr>
              <p:spPr>
                <a:xfrm>
                  <a:off x="578998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2" name="Oval 771"/>
                <p:cNvSpPr/>
                <p:nvPr/>
              </p:nvSpPr>
              <p:spPr>
                <a:xfrm>
                  <a:off x="6094475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3" name="Oval 772"/>
                <p:cNvSpPr/>
                <p:nvPr/>
              </p:nvSpPr>
              <p:spPr>
                <a:xfrm>
                  <a:off x="639897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4" name="Oval 773"/>
                <p:cNvSpPr/>
                <p:nvPr/>
              </p:nvSpPr>
              <p:spPr>
                <a:xfrm>
                  <a:off x="6703465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5" name="Oval 774"/>
                <p:cNvSpPr/>
                <p:nvPr/>
              </p:nvSpPr>
              <p:spPr>
                <a:xfrm>
                  <a:off x="3658515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Oval 775"/>
                <p:cNvSpPr/>
                <p:nvPr/>
              </p:nvSpPr>
              <p:spPr>
                <a:xfrm>
                  <a:off x="396301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Oval 776"/>
                <p:cNvSpPr/>
                <p:nvPr/>
              </p:nvSpPr>
              <p:spPr>
                <a:xfrm>
                  <a:off x="4267505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Oval 777"/>
                <p:cNvSpPr/>
                <p:nvPr/>
              </p:nvSpPr>
              <p:spPr>
                <a:xfrm>
                  <a:off x="457200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9" name="Oval 778"/>
                <p:cNvSpPr/>
                <p:nvPr/>
              </p:nvSpPr>
              <p:spPr>
                <a:xfrm>
                  <a:off x="4876495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Oval 779"/>
                <p:cNvSpPr/>
                <p:nvPr/>
              </p:nvSpPr>
              <p:spPr>
                <a:xfrm>
                  <a:off x="518099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Oval 780"/>
                <p:cNvSpPr/>
                <p:nvPr/>
              </p:nvSpPr>
              <p:spPr>
                <a:xfrm>
                  <a:off x="5485485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Oval 781"/>
                <p:cNvSpPr/>
                <p:nvPr/>
              </p:nvSpPr>
              <p:spPr>
                <a:xfrm>
                  <a:off x="578998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3" name="Oval 782"/>
                <p:cNvSpPr/>
                <p:nvPr/>
              </p:nvSpPr>
              <p:spPr>
                <a:xfrm>
                  <a:off x="6094475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Oval 783"/>
                <p:cNvSpPr/>
                <p:nvPr/>
              </p:nvSpPr>
              <p:spPr>
                <a:xfrm>
                  <a:off x="639897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Oval 784"/>
                <p:cNvSpPr/>
                <p:nvPr/>
              </p:nvSpPr>
              <p:spPr>
                <a:xfrm>
                  <a:off x="6703465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Oval 785"/>
                <p:cNvSpPr/>
                <p:nvPr/>
              </p:nvSpPr>
              <p:spPr>
                <a:xfrm>
                  <a:off x="3658515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7" name="Oval 786"/>
                <p:cNvSpPr/>
                <p:nvPr/>
              </p:nvSpPr>
              <p:spPr>
                <a:xfrm>
                  <a:off x="396301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Oval 787"/>
                <p:cNvSpPr/>
                <p:nvPr/>
              </p:nvSpPr>
              <p:spPr>
                <a:xfrm>
                  <a:off x="4267505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Oval 788"/>
                <p:cNvSpPr/>
                <p:nvPr/>
              </p:nvSpPr>
              <p:spPr>
                <a:xfrm>
                  <a:off x="457200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Oval 789"/>
                <p:cNvSpPr/>
                <p:nvPr/>
              </p:nvSpPr>
              <p:spPr>
                <a:xfrm>
                  <a:off x="4876495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1" name="Oval 790"/>
                <p:cNvSpPr/>
                <p:nvPr/>
              </p:nvSpPr>
              <p:spPr>
                <a:xfrm>
                  <a:off x="518099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2" name="Oval 791"/>
                <p:cNvSpPr/>
                <p:nvPr/>
              </p:nvSpPr>
              <p:spPr>
                <a:xfrm>
                  <a:off x="5485485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3" name="Oval 792"/>
                <p:cNvSpPr/>
                <p:nvPr/>
              </p:nvSpPr>
              <p:spPr>
                <a:xfrm>
                  <a:off x="578998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4" name="Oval 793"/>
                <p:cNvSpPr/>
                <p:nvPr/>
              </p:nvSpPr>
              <p:spPr>
                <a:xfrm>
                  <a:off x="6094475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5" name="Oval 794"/>
                <p:cNvSpPr/>
                <p:nvPr/>
              </p:nvSpPr>
              <p:spPr>
                <a:xfrm>
                  <a:off x="639897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6" name="Oval 795"/>
                <p:cNvSpPr/>
                <p:nvPr/>
              </p:nvSpPr>
              <p:spPr>
                <a:xfrm>
                  <a:off x="6703465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7" name="Oval 796"/>
                <p:cNvSpPr/>
                <p:nvPr/>
              </p:nvSpPr>
              <p:spPr>
                <a:xfrm>
                  <a:off x="3658515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8" name="Oval 797"/>
                <p:cNvSpPr/>
                <p:nvPr/>
              </p:nvSpPr>
              <p:spPr>
                <a:xfrm>
                  <a:off x="396301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9" name="Oval 798"/>
                <p:cNvSpPr/>
                <p:nvPr/>
              </p:nvSpPr>
              <p:spPr>
                <a:xfrm>
                  <a:off x="4267505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0" name="Oval 799"/>
                <p:cNvSpPr/>
                <p:nvPr/>
              </p:nvSpPr>
              <p:spPr>
                <a:xfrm>
                  <a:off x="457200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1" name="Oval 800"/>
                <p:cNvSpPr/>
                <p:nvPr/>
              </p:nvSpPr>
              <p:spPr>
                <a:xfrm>
                  <a:off x="4876495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2" name="Oval 801"/>
                <p:cNvSpPr/>
                <p:nvPr/>
              </p:nvSpPr>
              <p:spPr>
                <a:xfrm>
                  <a:off x="518099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3" name="Oval 802"/>
                <p:cNvSpPr/>
                <p:nvPr/>
              </p:nvSpPr>
              <p:spPr>
                <a:xfrm>
                  <a:off x="5485485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4" name="Oval 803"/>
                <p:cNvSpPr/>
                <p:nvPr/>
              </p:nvSpPr>
              <p:spPr>
                <a:xfrm>
                  <a:off x="578998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5" name="Oval 804"/>
                <p:cNvSpPr/>
                <p:nvPr/>
              </p:nvSpPr>
              <p:spPr>
                <a:xfrm>
                  <a:off x="6094475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6" name="Oval 805"/>
                <p:cNvSpPr/>
                <p:nvPr/>
              </p:nvSpPr>
              <p:spPr>
                <a:xfrm>
                  <a:off x="639897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7" name="Oval 806"/>
                <p:cNvSpPr/>
                <p:nvPr/>
              </p:nvSpPr>
              <p:spPr>
                <a:xfrm>
                  <a:off x="6703465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8" name="Oval 807"/>
                <p:cNvSpPr/>
                <p:nvPr/>
              </p:nvSpPr>
              <p:spPr>
                <a:xfrm>
                  <a:off x="3658515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9" name="Oval 808"/>
                <p:cNvSpPr/>
                <p:nvPr/>
              </p:nvSpPr>
              <p:spPr>
                <a:xfrm>
                  <a:off x="396301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0" name="Oval 809"/>
                <p:cNvSpPr/>
                <p:nvPr/>
              </p:nvSpPr>
              <p:spPr>
                <a:xfrm>
                  <a:off x="4267505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1" name="Oval 810"/>
                <p:cNvSpPr/>
                <p:nvPr/>
              </p:nvSpPr>
              <p:spPr>
                <a:xfrm>
                  <a:off x="457200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2" name="Oval 811"/>
                <p:cNvSpPr/>
                <p:nvPr/>
              </p:nvSpPr>
              <p:spPr>
                <a:xfrm>
                  <a:off x="4876495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3" name="Oval 812"/>
                <p:cNvSpPr/>
                <p:nvPr/>
              </p:nvSpPr>
              <p:spPr>
                <a:xfrm>
                  <a:off x="518099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4" name="Oval 813"/>
                <p:cNvSpPr/>
                <p:nvPr/>
              </p:nvSpPr>
              <p:spPr>
                <a:xfrm>
                  <a:off x="5485485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5" name="Oval 814"/>
                <p:cNvSpPr/>
                <p:nvPr/>
              </p:nvSpPr>
              <p:spPr>
                <a:xfrm>
                  <a:off x="578998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6" name="Oval 815"/>
                <p:cNvSpPr/>
                <p:nvPr/>
              </p:nvSpPr>
              <p:spPr>
                <a:xfrm>
                  <a:off x="6094475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7" name="Oval 816"/>
                <p:cNvSpPr/>
                <p:nvPr/>
              </p:nvSpPr>
              <p:spPr>
                <a:xfrm>
                  <a:off x="639897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8" name="Oval 817"/>
                <p:cNvSpPr/>
                <p:nvPr/>
              </p:nvSpPr>
              <p:spPr>
                <a:xfrm>
                  <a:off x="6703465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9" name="Oval 818"/>
                <p:cNvSpPr/>
                <p:nvPr/>
              </p:nvSpPr>
              <p:spPr>
                <a:xfrm>
                  <a:off x="3658515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0" name="Oval 819"/>
                <p:cNvSpPr/>
                <p:nvPr/>
              </p:nvSpPr>
              <p:spPr>
                <a:xfrm>
                  <a:off x="396301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1" name="Oval 820"/>
                <p:cNvSpPr/>
                <p:nvPr/>
              </p:nvSpPr>
              <p:spPr>
                <a:xfrm>
                  <a:off x="4267505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2" name="Oval 821"/>
                <p:cNvSpPr/>
                <p:nvPr/>
              </p:nvSpPr>
              <p:spPr>
                <a:xfrm>
                  <a:off x="457200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3" name="Oval 822"/>
                <p:cNvSpPr/>
                <p:nvPr/>
              </p:nvSpPr>
              <p:spPr>
                <a:xfrm>
                  <a:off x="4876495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4" name="Oval 823"/>
                <p:cNvSpPr/>
                <p:nvPr/>
              </p:nvSpPr>
              <p:spPr>
                <a:xfrm>
                  <a:off x="518099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5" name="Oval 824"/>
                <p:cNvSpPr/>
                <p:nvPr/>
              </p:nvSpPr>
              <p:spPr>
                <a:xfrm>
                  <a:off x="5485485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6" name="Oval 825"/>
                <p:cNvSpPr/>
                <p:nvPr/>
              </p:nvSpPr>
              <p:spPr>
                <a:xfrm>
                  <a:off x="578998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7" name="Oval 826"/>
                <p:cNvSpPr/>
                <p:nvPr/>
              </p:nvSpPr>
              <p:spPr>
                <a:xfrm>
                  <a:off x="6094475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8" name="Oval 827"/>
                <p:cNvSpPr/>
                <p:nvPr/>
              </p:nvSpPr>
              <p:spPr>
                <a:xfrm>
                  <a:off x="639897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9" name="Oval 828"/>
                <p:cNvSpPr/>
                <p:nvPr/>
              </p:nvSpPr>
              <p:spPr>
                <a:xfrm>
                  <a:off x="6703465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0" name="Oval 829"/>
                <p:cNvSpPr/>
                <p:nvPr/>
              </p:nvSpPr>
              <p:spPr>
                <a:xfrm>
                  <a:off x="3658515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1" name="Oval 830"/>
                <p:cNvSpPr/>
                <p:nvPr/>
              </p:nvSpPr>
              <p:spPr>
                <a:xfrm>
                  <a:off x="396301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2" name="Oval 831"/>
                <p:cNvSpPr/>
                <p:nvPr/>
              </p:nvSpPr>
              <p:spPr>
                <a:xfrm>
                  <a:off x="4267505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3" name="Oval 832"/>
                <p:cNvSpPr/>
                <p:nvPr/>
              </p:nvSpPr>
              <p:spPr>
                <a:xfrm>
                  <a:off x="457200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4" name="Oval 833"/>
                <p:cNvSpPr/>
                <p:nvPr/>
              </p:nvSpPr>
              <p:spPr>
                <a:xfrm>
                  <a:off x="4876495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5" name="Oval 834"/>
                <p:cNvSpPr/>
                <p:nvPr/>
              </p:nvSpPr>
              <p:spPr>
                <a:xfrm>
                  <a:off x="518099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6" name="Oval 835"/>
                <p:cNvSpPr/>
                <p:nvPr/>
              </p:nvSpPr>
              <p:spPr>
                <a:xfrm>
                  <a:off x="5485485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7" name="Oval 836"/>
                <p:cNvSpPr/>
                <p:nvPr/>
              </p:nvSpPr>
              <p:spPr>
                <a:xfrm>
                  <a:off x="578998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8" name="Oval 837"/>
                <p:cNvSpPr/>
                <p:nvPr/>
              </p:nvSpPr>
              <p:spPr>
                <a:xfrm>
                  <a:off x="6094475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9" name="Oval 838"/>
                <p:cNvSpPr/>
                <p:nvPr/>
              </p:nvSpPr>
              <p:spPr>
                <a:xfrm>
                  <a:off x="639897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0" name="Oval 839"/>
                <p:cNvSpPr/>
                <p:nvPr/>
              </p:nvSpPr>
              <p:spPr>
                <a:xfrm>
                  <a:off x="6703465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1" name="Oval 840"/>
                <p:cNvSpPr/>
                <p:nvPr/>
              </p:nvSpPr>
              <p:spPr>
                <a:xfrm>
                  <a:off x="3658515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2" name="Oval 841"/>
                <p:cNvSpPr/>
                <p:nvPr/>
              </p:nvSpPr>
              <p:spPr>
                <a:xfrm>
                  <a:off x="396301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3" name="Oval 842"/>
                <p:cNvSpPr/>
                <p:nvPr/>
              </p:nvSpPr>
              <p:spPr>
                <a:xfrm>
                  <a:off x="4267505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4" name="Oval 843"/>
                <p:cNvSpPr/>
                <p:nvPr/>
              </p:nvSpPr>
              <p:spPr>
                <a:xfrm>
                  <a:off x="457200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5" name="Oval 844"/>
                <p:cNvSpPr/>
                <p:nvPr/>
              </p:nvSpPr>
              <p:spPr>
                <a:xfrm>
                  <a:off x="4876495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6" name="Oval 845"/>
                <p:cNvSpPr/>
                <p:nvPr/>
              </p:nvSpPr>
              <p:spPr>
                <a:xfrm>
                  <a:off x="518099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7" name="Oval 846"/>
                <p:cNvSpPr/>
                <p:nvPr/>
              </p:nvSpPr>
              <p:spPr>
                <a:xfrm>
                  <a:off x="5485485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8" name="Oval 847"/>
                <p:cNvSpPr/>
                <p:nvPr/>
              </p:nvSpPr>
              <p:spPr>
                <a:xfrm>
                  <a:off x="578998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9" name="Oval 848"/>
                <p:cNvSpPr/>
                <p:nvPr/>
              </p:nvSpPr>
              <p:spPr>
                <a:xfrm>
                  <a:off x="6094475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0" name="Oval 849"/>
                <p:cNvSpPr/>
                <p:nvPr/>
              </p:nvSpPr>
              <p:spPr>
                <a:xfrm>
                  <a:off x="639897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1" name="Oval 850"/>
                <p:cNvSpPr/>
                <p:nvPr/>
              </p:nvSpPr>
              <p:spPr>
                <a:xfrm>
                  <a:off x="6703465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2" name="Oval 851"/>
                <p:cNvSpPr/>
                <p:nvPr/>
              </p:nvSpPr>
              <p:spPr>
                <a:xfrm>
                  <a:off x="700796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3" name="Oval 852"/>
                <p:cNvSpPr/>
                <p:nvPr/>
              </p:nvSpPr>
              <p:spPr>
                <a:xfrm>
                  <a:off x="700796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4" name="Oval 853"/>
                <p:cNvSpPr/>
                <p:nvPr/>
              </p:nvSpPr>
              <p:spPr>
                <a:xfrm>
                  <a:off x="700796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5" name="Oval 854"/>
                <p:cNvSpPr/>
                <p:nvPr/>
              </p:nvSpPr>
              <p:spPr>
                <a:xfrm>
                  <a:off x="700796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6" name="Oval 855"/>
                <p:cNvSpPr/>
                <p:nvPr/>
              </p:nvSpPr>
              <p:spPr>
                <a:xfrm>
                  <a:off x="700796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7" name="Oval 856"/>
                <p:cNvSpPr/>
                <p:nvPr/>
              </p:nvSpPr>
              <p:spPr>
                <a:xfrm>
                  <a:off x="700796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8" name="Oval 857"/>
                <p:cNvSpPr/>
                <p:nvPr/>
              </p:nvSpPr>
              <p:spPr>
                <a:xfrm>
                  <a:off x="700796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9" name="Oval 858"/>
                <p:cNvSpPr/>
                <p:nvPr/>
              </p:nvSpPr>
              <p:spPr>
                <a:xfrm>
                  <a:off x="700796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0" name="Oval 859"/>
                <p:cNvSpPr/>
                <p:nvPr/>
              </p:nvSpPr>
              <p:spPr>
                <a:xfrm>
                  <a:off x="700796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1" name="Oval 860"/>
                <p:cNvSpPr/>
                <p:nvPr/>
              </p:nvSpPr>
              <p:spPr>
                <a:xfrm>
                  <a:off x="700796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2" name="Oval 861"/>
                <p:cNvSpPr/>
                <p:nvPr/>
              </p:nvSpPr>
              <p:spPr>
                <a:xfrm>
                  <a:off x="700796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3" name="Oval 862"/>
                <p:cNvSpPr/>
                <p:nvPr/>
              </p:nvSpPr>
              <p:spPr>
                <a:xfrm>
                  <a:off x="700796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4" name="Oval 863"/>
                <p:cNvSpPr/>
                <p:nvPr/>
              </p:nvSpPr>
              <p:spPr>
                <a:xfrm>
                  <a:off x="700796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5" name="Oval 864"/>
                <p:cNvSpPr/>
                <p:nvPr/>
              </p:nvSpPr>
              <p:spPr>
                <a:xfrm>
                  <a:off x="335402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6" name="Oval 865"/>
                <p:cNvSpPr/>
                <p:nvPr/>
              </p:nvSpPr>
              <p:spPr>
                <a:xfrm>
                  <a:off x="335402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7" name="Oval 866"/>
                <p:cNvSpPr/>
                <p:nvPr/>
              </p:nvSpPr>
              <p:spPr>
                <a:xfrm>
                  <a:off x="335402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8" name="Oval 867"/>
                <p:cNvSpPr/>
                <p:nvPr/>
              </p:nvSpPr>
              <p:spPr>
                <a:xfrm>
                  <a:off x="335402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9" name="Oval 868"/>
                <p:cNvSpPr/>
                <p:nvPr/>
              </p:nvSpPr>
              <p:spPr>
                <a:xfrm>
                  <a:off x="335402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0" name="Oval 869"/>
                <p:cNvSpPr/>
                <p:nvPr/>
              </p:nvSpPr>
              <p:spPr>
                <a:xfrm>
                  <a:off x="335402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1" name="Oval 870"/>
                <p:cNvSpPr/>
                <p:nvPr/>
              </p:nvSpPr>
              <p:spPr>
                <a:xfrm>
                  <a:off x="335402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2" name="Oval 871"/>
                <p:cNvSpPr/>
                <p:nvPr/>
              </p:nvSpPr>
              <p:spPr>
                <a:xfrm>
                  <a:off x="335402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3" name="Oval 872"/>
                <p:cNvSpPr/>
                <p:nvPr/>
              </p:nvSpPr>
              <p:spPr>
                <a:xfrm>
                  <a:off x="335402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4" name="Oval 873"/>
                <p:cNvSpPr/>
                <p:nvPr/>
              </p:nvSpPr>
              <p:spPr>
                <a:xfrm>
                  <a:off x="335402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5" name="Oval 874"/>
                <p:cNvSpPr/>
                <p:nvPr/>
              </p:nvSpPr>
              <p:spPr>
                <a:xfrm>
                  <a:off x="335402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6" name="Oval 875"/>
                <p:cNvSpPr/>
                <p:nvPr/>
              </p:nvSpPr>
              <p:spPr>
                <a:xfrm>
                  <a:off x="335402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7" name="Oval 876"/>
                <p:cNvSpPr/>
                <p:nvPr/>
              </p:nvSpPr>
              <p:spPr>
                <a:xfrm>
                  <a:off x="335402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3339" name="Frame 13338"/>
            <p:cNvSpPr/>
            <p:nvPr/>
          </p:nvSpPr>
          <p:spPr>
            <a:xfrm>
              <a:off x="1846205" y="2235447"/>
              <a:ext cx="2383340" cy="2371552"/>
            </a:xfrm>
            <a:prstGeom prst="frame">
              <a:avLst>
                <a:gd name="adj1" fmla="val 32941"/>
              </a:avLst>
            </a:prstGeom>
            <a:solidFill>
              <a:srgbClr val="00B050">
                <a:alpha val="12000"/>
              </a:srgbClr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338" name="Rectangle 13337"/>
            <p:cNvSpPr/>
            <p:nvPr/>
          </p:nvSpPr>
          <p:spPr>
            <a:xfrm>
              <a:off x="2634932" y="3004864"/>
              <a:ext cx="805886" cy="820144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7" name="Picture 49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7333" y="3177764"/>
              <a:ext cx="381840" cy="444674"/>
            </a:xfrm>
            <a:prstGeom prst="rect">
              <a:avLst/>
            </a:prstGeom>
          </p:spPr>
        </p:pic>
        <p:pic>
          <p:nvPicPr>
            <p:cNvPr id="282" name="Picture 28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5907" y="2311334"/>
              <a:ext cx="647224" cy="420052"/>
            </a:xfrm>
            <a:prstGeom prst="rect">
              <a:avLst/>
            </a:prstGeom>
          </p:spPr>
        </p:pic>
        <p:sp>
          <p:nvSpPr>
            <p:cNvPr id="197" name="Rectangle 196"/>
            <p:cNvSpPr/>
            <p:nvPr/>
          </p:nvSpPr>
          <p:spPr>
            <a:xfrm>
              <a:off x="2053694" y="4651846"/>
              <a:ext cx="1969115" cy="6118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" sz="2400" b="1" dirty="0" smtClean="0">
                  <a:latin typeface="Roboto Light" pitchFamily="2" charset="0"/>
                  <a:ea typeface="Roboto Light" pitchFamily="2" charset="0"/>
                  <a:cs typeface="Open Sans Condensed" pitchFamily="34" charset="0"/>
                </a:rPr>
                <a:t>Sufficient</a:t>
              </a:r>
              <a:endParaRPr lang="en-US" sz="2400" b="1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705" y="4702823"/>
            <a:ext cx="5696793" cy="13430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260" y="4425670"/>
            <a:ext cx="546476" cy="59559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61" y="6045848"/>
            <a:ext cx="1156716" cy="3017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399" y="6076926"/>
            <a:ext cx="1156716" cy="301752"/>
          </a:xfrm>
          <a:prstGeom prst="rect">
            <a:avLst/>
          </a:prstGeom>
        </p:spPr>
      </p:pic>
      <p:sp>
        <p:nvSpPr>
          <p:cNvPr id="17" name="Cross 16"/>
          <p:cNvSpPr/>
          <p:nvPr/>
        </p:nvSpPr>
        <p:spPr>
          <a:xfrm rot="2700000">
            <a:off x="1745986" y="4486411"/>
            <a:ext cx="554799" cy="554799"/>
          </a:xfrm>
          <a:prstGeom prst="plus">
            <a:avLst>
              <a:gd name="adj" fmla="val 4360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71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tangle 229"/>
          <p:cNvSpPr/>
          <p:nvPr/>
        </p:nvSpPr>
        <p:spPr>
          <a:xfrm>
            <a:off x="0" y="1141154"/>
            <a:ext cx="9144000" cy="36856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hape 41"/>
          <p:cNvSpPr txBox="1">
            <a:spLocks/>
          </p:cNvSpPr>
          <p:nvPr/>
        </p:nvSpPr>
        <p:spPr>
          <a:xfrm>
            <a:off x="300530" y="993040"/>
            <a:ext cx="8534400" cy="4708951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800" b="0" i="1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Theorem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: If </a:t>
            </a:r>
            <a:r>
              <a:rPr lang="en-US" sz="280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f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is PWC* with edge set                  </a:t>
            </a:r>
            <a:r>
              <a:rPr lang="en-US" sz="2800" b="0" dirty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-US" sz="2800" b="0" dirty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with      minimal and </a:t>
            </a:r>
            <a:r>
              <a:rPr lang="en-US" sz="2800" b="0" dirty="0" err="1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bandlimited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to      then               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            is the unique solution to </a:t>
            </a: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sz="2800" b="0" dirty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800" b="0" dirty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w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hen the sampling set  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" sz="280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" sz="280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endParaRPr lang="en" sz="280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529765" y="230428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2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17" name="Title 4"/>
          <p:cNvSpPr txBox="1">
            <a:spLocks/>
          </p:cNvSpPr>
          <p:nvPr/>
        </p:nvSpPr>
        <p:spPr>
          <a:xfrm>
            <a:off x="300835" y="31819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Uniqueness of signal (given edge set)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344" y="1299328"/>
            <a:ext cx="2106930" cy="35204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728" y="2027936"/>
            <a:ext cx="226695" cy="23469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75" y="1959102"/>
            <a:ext cx="210693" cy="2453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16" y="2564349"/>
            <a:ext cx="872109" cy="32270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95272" y="4338629"/>
            <a:ext cx="5083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*Some geometric restrictions apply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231" name="Picture 23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691" y="3124505"/>
            <a:ext cx="5534025" cy="4453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014" y="3864677"/>
            <a:ext cx="1136142" cy="32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37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tangle 229"/>
          <p:cNvSpPr/>
          <p:nvPr/>
        </p:nvSpPr>
        <p:spPr>
          <a:xfrm>
            <a:off x="0" y="1141154"/>
            <a:ext cx="9144000" cy="36856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hape 41"/>
          <p:cNvSpPr txBox="1">
            <a:spLocks/>
          </p:cNvSpPr>
          <p:nvPr/>
        </p:nvSpPr>
        <p:spPr>
          <a:xfrm>
            <a:off x="300530" y="993040"/>
            <a:ext cx="8534400" cy="4708951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800" b="0" i="1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Theorem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: If </a:t>
            </a:r>
            <a:r>
              <a:rPr lang="en-US" sz="280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f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is PWC* with edge set                  </a:t>
            </a:r>
            <a:r>
              <a:rPr lang="en-US" sz="2800" b="0" dirty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-US" sz="2800" b="0" dirty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with      minimal and </a:t>
            </a:r>
            <a:r>
              <a:rPr lang="en-US" sz="2800" b="0" dirty="0" err="1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bandlimited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to      then               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            is the unique solution to </a:t>
            </a: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sz="2800" b="0" dirty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800" b="0" dirty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w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hen the sampling set  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" sz="280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" sz="280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endParaRPr lang="en" sz="280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529765" y="230428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2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17" name="Title 4"/>
          <p:cNvSpPr txBox="1">
            <a:spLocks/>
          </p:cNvSpPr>
          <p:nvPr/>
        </p:nvSpPr>
        <p:spPr>
          <a:xfrm>
            <a:off x="300835" y="31819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Uniqueness of signal (given edge set)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344" y="1299328"/>
            <a:ext cx="2106930" cy="35204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728" y="2027936"/>
            <a:ext cx="226695" cy="23469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75" y="1959102"/>
            <a:ext cx="210693" cy="2453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16" y="2564349"/>
            <a:ext cx="872109" cy="32270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95272" y="4338629"/>
            <a:ext cx="5173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*Some geometric restrictions apply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231" name="Picture 23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691" y="3124505"/>
            <a:ext cx="5534025" cy="4453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731" y="5550711"/>
            <a:ext cx="7288911" cy="61874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09070" y="5070377"/>
            <a:ext cx="1930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Equivalently,</a:t>
            </a:r>
            <a:endParaRPr lang="en-US" sz="2400" dirty="0">
              <a:latin typeface="+mj-lt"/>
            </a:endParaRPr>
          </a:p>
        </p:txBody>
      </p:sp>
      <p:pic>
        <p:nvPicPr>
          <p:cNvPr id="18" name="Picture 1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014" y="3864677"/>
            <a:ext cx="1136142" cy="32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0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200" dirty="0" smtClean="0"/>
              <a:t>Summary of Proposed</a:t>
            </a:r>
            <a:br>
              <a:rPr lang="en-US" sz="3200" dirty="0" smtClean="0"/>
            </a:br>
            <a:r>
              <a:rPr lang="en-US" sz="3200" i="1" dirty="0" smtClean="0"/>
              <a:t>Off-the-Grid Framework</a:t>
            </a:r>
            <a:endParaRPr lang="en-US" sz="32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>
                <a:latin typeface="+mj-lt"/>
              </a:rPr>
              <a:t>Extend </a:t>
            </a:r>
            <a:r>
              <a:rPr lang="en-US" sz="2800" dirty="0" err="1" smtClean="0">
                <a:latin typeface="+mj-lt"/>
              </a:rPr>
              <a:t>Prony</a:t>
            </a:r>
            <a:r>
              <a:rPr lang="en-US" sz="2800" dirty="0" smtClean="0">
                <a:latin typeface="+mj-lt"/>
              </a:rPr>
              <a:t>/FRI methods to recover multidimensional singularities (curves, surfaces)</a:t>
            </a:r>
            <a:br>
              <a:rPr lang="en-US" sz="2800" dirty="0" smtClean="0">
                <a:latin typeface="+mj-lt"/>
              </a:rPr>
            </a:br>
            <a:endParaRPr lang="en-US" sz="2800" dirty="0" smtClean="0">
              <a:latin typeface="+mj-lt"/>
            </a:endParaRPr>
          </a:p>
          <a:p>
            <a:r>
              <a:rPr lang="en-US" sz="2800" dirty="0" smtClean="0">
                <a:solidFill>
                  <a:schemeClr val="accent5"/>
                </a:solidFill>
                <a:latin typeface="+mj-lt"/>
              </a:rPr>
              <a:t>Unique recovery from </a:t>
            </a:r>
            <a:r>
              <a:rPr lang="en-US" sz="2800" i="1" dirty="0" smtClean="0">
                <a:solidFill>
                  <a:srgbClr val="FF0000"/>
                </a:solidFill>
                <a:latin typeface="+mj-lt"/>
              </a:rPr>
              <a:t>uniform</a:t>
            </a:r>
            <a:r>
              <a:rPr lang="en-US" sz="2800" dirty="0" smtClean="0">
                <a:solidFill>
                  <a:schemeClr val="accent5"/>
                </a:solidFill>
                <a:latin typeface="+mj-lt"/>
              </a:rPr>
              <a:t> Fourier samples:</a:t>
            </a:r>
            <a:br>
              <a:rPr lang="en-US" sz="2800" dirty="0" smtClean="0">
                <a:solidFill>
                  <a:schemeClr val="accent5"/>
                </a:solidFill>
                <a:latin typeface="+mj-lt"/>
              </a:rPr>
            </a:br>
            <a:r>
              <a:rPr lang="en-US" sz="2800" dirty="0" smtClean="0">
                <a:latin typeface="+mj-lt"/>
              </a:rPr>
              <a:t># of samples proportional to degree of edge set polynomial</a:t>
            </a:r>
            <a:br>
              <a:rPr lang="en-US" sz="2800" dirty="0" smtClean="0">
                <a:latin typeface="+mj-lt"/>
              </a:rPr>
            </a:br>
            <a:endParaRPr lang="en-US" sz="2800" dirty="0" smtClean="0">
              <a:latin typeface="+mj-lt"/>
            </a:endParaRPr>
          </a:p>
          <a:p>
            <a:endParaRPr lang="en-US" sz="2800" dirty="0" smtClean="0">
              <a:latin typeface="+mj-lt"/>
            </a:endParaRPr>
          </a:p>
          <a:p>
            <a:r>
              <a:rPr lang="en-US" sz="2800" dirty="0" smtClean="0">
                <a:solidFill>
                  <a:schemeClr val="accent5"/>
                </a:solidFill>
                <a:latin typeface="+mj-lt"/>
              </a:rPr>
              <a:t>Two-stage recovery</a:t>
            </a:r>
          </a:p>
          <a:p>
            <a:pPr marL="971550" lvl="1" indent="-514350">
              <a:buAutoNum type="arabicPeriod"/>
            </a:pPr>
            <a:r>
              <a:rPr lang="en-US" dirty="0" smtClean="0">
                <a:latin typeface="+mj-lt"/>
              </a:rPr>
              <a:t>Recover </a:t>
            </a:r>
            <a:r>
              <a:rPr lang="en-US" dirty="0" smtClean="0">
                <a:solidFill>
                  <a:srgbClr val="0808D6"/>
                </a:solidFill>
                <a:latin typeface="+mj-lt"/>
              </a:rPr>
              <a:t>edge set </a:t>
            </a:r>
            <a:r>
              <a:rPr lang="en-US" dirty="0" smtClean="0">
                <a:latin typeface="+mj-lt"/>
              </a:rPr>
              <a:t>by solving linear system</a:t>
            </a:r>
            <a:br>
              <a:rPr lang="en-US" dirty="0" smtClean="0">
                <a:latin typeface="+mj-lt"/>
              </a:rPr>
            </a:br>
            <a:endParaRPr lang="en-US" dirty="0">
              <a:latin typeface="+mj-lt"/>
            </a:endParaRPr>
          </a:p>
          <a:p>
            <a:pPr marL="971550" lvl="1" indent="-514350">
              <a:buAutoNum type="arabicPeriod"/>
            </a:pPr>
            <a:r>
              <a:rPr lang="en-US" dirty="0" smtClean="0">
                <a:latin typeface="+mj-lt"/>
              </a:rPr>
              <a:t>Recover </a:t>
            </a:r>
            <a:r>
              <a:rPr lang="en-US" dirty="0" smtClean="0">
                <a:solidFill>
                  <a:srgbClr val="7030A0"/>
                </a:solidFill>
                <a:latin typeface="+mj-lt"/>
              </a:rPr>
              <a:t>amplitudes</a:t>
            </a:r>
            <a:endParaRPr lang="en-US" dirty="0" smtClean="0">
              <a:latin typeface="+mj-lt"/>
            </a:endParaRPr>
          </a:p>
        </p:txBody>
      </p:sp>
      <p:grpSp>
        <p:nvGrpSpPr>
          <p:cNvPr id="220" name="Group 219"/>
          <p:cNvGrpSpPr/>
          <p:nvPr/>
        </p:nvGrpSpPr>
        <p:grpSpPr>
          <a:xfrm>
            <a:off x="4644189" y="3845351"/>
            <a:ext cx="3128211" cy="1183849"/>
            <a:chOff x="4684295" y="2519275"/>
            <a:chExt cx="4807728" cy="1819450"/>
          </a:xfrm>
        </p:grpSpPr>
        <p:grpSp>
          <p:nvGrpSpPr>
            <p:cNvPr id="8" name="Group 7"/>
            <p:cNvGrpSpPr/>
            <p:nvPr/>
          </p:nvGrpSpPr>
          <p:grpSpPr>
            <a:xfrm>
              <a:off x="7672011" y="2519275"/>
              <a:ext cx="1820012" cy="1819450"/>
              <a:chOff x="1831545" y="3392047"/>
              <a:chExt cx="2778264" cy="2777408"/>
            </a:xfrm>
            <a:solidFill>
              <a:schemeClr val="bg2">
                <a:lumMod val="95000"/>
              </a:schemeClr>
            </a:solidFill>
          </p:grpSpPr>
          <p:grpSp>
            <p:nvGrpSpPr>
              <p:cNvPr id="9" name="Group 8"/>
              <p:cNvGrpSpPr/>
              <p:nvPr/>
            </p:nvGrpSpPr>
            <p:grpSpPr>
              <a:xfrm>
                <a:off x="1848020" y="3409894"/>
                <a:ext cx="2761789" cy="2743086"/>
                <a:chOff x="3354020" y="3124505"/>
                <a:chExt cx="3678854" cy="3653940"/>
              </a:xfrm>
              <a:grpFill/>
            </p:grpSpPr>
            <p:sp>
              <p:nvSpPr>
                <p:cNvPr id="180" name="Rectangle 179"/>
                <p:cNvSpPr/>
                <p:nvPr/>
              </p:nvSpPr>
              <p:spPr>
                <a:xfrm>
                  <a:off x="3354020" y="3124505"/>
                  <a:ext cx="3653940" cy="3653940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1" name="Straight Connector 180"/>
                <p:cNvCxnSpPr/>
                <p:nvPr/>
              </p:nvCxnSpPr>
              <p:spPr>
                <a:xfrm>
                  <a:off x="3354020" y="5864960"/>
                  <a:ext cx="3653940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/>
                <p:nvPr/>
              </p:nvCxnSpPr>
              <p:spPr>
                <a:xfrm>
                  <a:off x="3358234" y="5560465"/>
                  <a:ext cx="3649726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/>
                <p:nvPr/>
              </p:nvCxnSpPr>
              <p:spPr>
                <a:xfrm>
                  <a:off x="3354020" y="5255970"/>
                  <a:ext cx="3653940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/>
                <p:nvPr/>
              </p:nvCxnSpPr>
              <p:spPr>
                <a:xfrm>
                  <a:off x="3354020" y="4951475"/>
                  <a:ext cx="3653940" cy="576"/>
                </a:xfrm>
                <a:prstGeom prst="line">
                  <a:avLst/>
                </a:prstGeom>
                <a:grpFill/>
                <a:ln w="19050"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/>
                <p:cNvCxnSpPr/>
                <p:nvPr/>
              </p:nvCxnSpPr>
              <p:spPr>
                <a:xfrm flipH="1">
                  <a:off x="5164551" y="3138209"/>
                  <a:ext cx="16439" cy="3640236"/>
                </a:xfrm>
                <a:prstGeom prst="line">
                  <a:avLst/>
                </a:prstGeom>
                <a:grpFill/>
                <a:ln w="19050"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>
                  <a:off x="3963010" y="3124505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/>
                <p:nvPr/>
              </p:nvCxnSpPr>
              <p:spPr>
                <a:xfrm>
                  <a:off x="4267505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/>
                <p:cNvCxnSpPr/>
                <p:nvPr/>
              </p:nvCxnSpPr>
              <p:spPr>
                <a:xfrm>
                  <a:off x="4572000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>
                  <a:off x="4876495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/>
                <p:cNvCxnSpPr/>
                <p:nvPr/>
              </p:nvCxnSpPr>
              <p:spPr>
                <a:xfrm>
                  <a:off x="5485485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/>
              </p:nvCxnSpPr>
              <p:spPr>
                <a:xfrm>
                  <a:off x="5789980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>
                <a:xfrm>
                  <a:off x="6094475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>
                  <a:off x="6398970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>
                <a:xfrm>
                  <a:off x="3354020" y="6169455"/>
                  <a:ext cx="3678854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>
                  <a:off x="3354020" y="6473950"/>
                  <a:ext cx="3678854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>
                <a:xfrm>
                  <a:off x="3354020" y="4037990"/>
                  <a:ext cx="3653940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>
                  <a:off x="3358234" y="3733495"/>
                  <a:ext cx="3649726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/>
                <p:cNvCxnSpPr/>
                <p:nvPr/>
              </p:nvCxnSpPr>
              <p:spPr>
                <a:xfrm>
                  <a:off x="3354020" y="3429000"/>
                  <a:ext cx="3653940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>
                  <a:off x="3354020" y="4342485"/>
                  <a:ext cx="3678854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199"/>
                <p:cNvCxnSpPr/>
                <p:nvPr/>
              </p:nvCxnSpPr>
              <p:spPr>
                <a:xfrm>
                  <a:off x="3354020" y="4646980"/>
                  <a:ext cx="3678854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/>
                <p:cNvCxnSpPr/>
                <p:nvPr/>
              </p:nvCxnSpPr>
              <p:spPr>
                <a:xfrm>
                  <a:off x="6703465" y="3124505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/>
                <p:cNvCxnSpPr/>
                <p:nvPr/>
              </p:nvCxnSpPr>
              <p:spPr>
                <a:xfrm>
                  <a:off x="3658515" y="3124505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Group 9"/>
              <p:cNvGrpSpPr/>
              <p:nvPr/>
            </p:nvGrpSpPr>
            <p:grpSpPr>
              <a:xfrm>
                <a:off x="1831545" y="3392047"/>
                <a:ext cx="2777407" cy="2777408"/>
                <a:chOff x="3354020" y="3078786"/>
                <a:chExt cx="3699659" cy="3699659"/>
              </a:xfrm>
              <a:grpFill/>
            </p:grpSpPr>
            <p:sp>
              <p:nvSpPr>
                <p:cNvPr id="11" name="Oval 10"/>
                <p:cNvSpPr/>
                <p:nvPr/>
              </p:nvSpPr>
              <p:spPr>
                <a:xfrm>
                  <a:off x="3658515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396301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4267505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457200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/>
                <p:cNvSpPr/>
                <p:nvPr/>
              </p:nvSpPr>
              <p:spPr>
                <a:xfrm>
                  <a:off x="4876495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518099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5485485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578998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6094475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639897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6703465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3658515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Oval 22"/>
                <p:cNvSpPr/>
                <p:nvPr/>
              </p:nvSpPr>
              <p:spPr>
                <a:xfrm>
                  <a:off x="396301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Oval 23"/>
                <p:cNvSpPr/>
                <p:nvPr/>
              </p:nvSpPr>
              <p:spPr>
                <a:xfrm>
                  <a:off x="4267505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457200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4876495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518099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5485485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>
                  <a:off x="578998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Oval 29"/>
                <p:cNvSpPr/>
                <p:nvPr/>
              </p:nvSpPr>
              <p:spPr>
                <a:xfrm>
                  <a:off x="6094475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639897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>
                  <a:off x="6703465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Oval 32"/>
                <p:cNvSpPr/>
                <p:nvPr/>
              </p:nvSpPr>
              <p:spPr>
                <a:xfrm>
                  <a:off x="3658515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Oval 33"/>
                <p:cNvSpPr/>
                <p:nvPr/>
              </p:nvSpPr>
              <p:spPr>
                <a:xfrm>
                  <a:off x="396301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Oval 34"/>
                <p:cNvSpPr/>
                <p:nvPr/>
              </p:nvSpPr>
              <p:spPr>
                <a:xfrm>
                  <a:off x="4267505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Oval 35"/>
                <p:cNvSpPr/>
                <p:nvPr/>
              </p:nvSpPr>
              <p:spPr>
                <a:xfrm>
                  <a:off x="457200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Oval 36"/>
                <p:cNvSpPr/>
                <p:nvPr/>
              </p:nvSpPr>
              <p:spPr>
                <a:xfrm>
                  <a:off x="4876495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518099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5485485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578998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6094475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639897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6703465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Oval 43"/>
                <p:cNvSpPr/>
                <p:nvPr/>
              </p:nvSpPr>
              <p:spPr>
                <a:xfrm>
                  <a:off x="3658515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396301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/>
                <p:cNvSpPr/>
                <p:nvPr/>
              </p:nvSpPr>
              <p:spPr>
                <a:xfrm>
                  <a:off x="4267505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457200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/>
                <p:cNvSpPr/>
                <p:nvPr/>
              </p:nvSpPr>
              <p:spPr>
                <a:xfrm>
                  <a:off x="4876495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/>
                <p:cNvSpPr/>
                <p:nvPr/>
              </p:nvSpPr>
              <p:spPr>
                <a:xfrm>
                  <a:off x="518099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/>
                <p:cNvSpPr/>
                <p:nvPr/>
              </p:nvSpPr>
              <p:spPr>
                <a:xfrm>
                  <a:off x="5485485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578998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6094475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/>
                <p:cNvSpPr/>
                <p:nvPr/>
              </p:nvSpPr>
              <p:spPr>
                <a:xfrm>
                  <a:off x="639897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>
                  <a:off x="6703465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/>
                <p:cNvSpPr/>
                <p:nvPr/>
              </p:nvSpPr>
              <p:spPr>
                <a:xfrm>
                  <a:off x="3658515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/>
                <p:cNvSpPr/>
                <p:nvPr/>
              </p:nvSpPr>
              <p:spPr>
                <a:xfrm>
                  <a:off x="396301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/>
                <p:cNvSpPr/>
                <p:nvPr/>
              </p:nvSpPr>
              <p:spPr>
                <a:xfrm>
                  <a:off x="4267505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/>
                <p:cNvSpPr/>
                <p:nvPr/>
              </p:nvSpPr>
              <p:spPr>
                <a:xfrm>
                  <a:off x="457200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/>
                <p:cNvSpPr/>
                <p:nvPr/>
              </p:nvSpPr>
              <p:spPr>
                <a:xfrm>
                  <a:off x="4876495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/>
                <p:cNvSpPr/>
                <p:nvPr/>
              </p:nvSpPr>
              <p:spPr>
                <a:xfrm>
                  <a:off x="518099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/>
                <p:cNvSpPr/>
                <p:nvPr/>
              </p:nvSpPr>
              <p:spPr>
                <a:xfrm>
                  <a:off x="5485485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>
                  <a:off x="578998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/>
                <p:cNvSpPr/>
                <p:nvPr/>
              </p:nvSpPr>
              <p:spPr>
                <a:xfrm>
                  <a:off x="6094475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639897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6703465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3658515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>
                  <a:off x="396301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267505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57200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>
                  <a:off x="4876495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518099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/>
                <p:cNvSpPr/>
                <p:nvPr/>
              </p:nvSpPr>
              <p:spPr>
                <a:xfrm>
                  <a:off x="5485485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/>
                <p:cNvSpPr/>
                <p:nvPr/>
              </p:nvSpPr>
              <p:spPr>
                <a:xfrm>
                  <a:off x="578998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Oval 73"/>
                <p:cNvSpPr/>
                <p:nvPr/>
              </p:nvSpPr>
              <p:spPr>
                <a:xfrm>
                  <a:off x="6094475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Oval 74"/>
                <p:cNvSpPr/>
                <p:nvPr/>
              </p:nvSpPr>
              <p:spPr>
                <a:xfrm>
                  <a:off x="639897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/>
                <p:cNvSpPr/>
                <p:nvPr/>
              </p:nvSpPr>
              <p:spPr>
                <a:xfrm>
                  <a:off x="6703465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3658515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Oval 77"/>
                <p:cNvSpPr/>
                <p:nvPr/>
              </p:nvSpPr>
              <p:spPr>
                <a:xfrm>
                  <a:off x="396301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Oval 78"/>
                <p:cNvSpPr/>
                <p:nvPr/>
              </p:nvSpPr>
              <p:spPr>
                <a:xfrm>
                  <a:off x="4267505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/>
                <p:cNvSpPr/>
                <p:nvPr/>
              </p:nvSpPr>
              <p:spPr>
                <a:xfrm>
                  <a:off x="457200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Oval 80"/>
                <p:cNvSpPr/>
                <p:nvPr/>
              </p:nvSpPr>
              <p:spPr>
                <a:xfrm>
                  <a:off x="4876495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Oval 81"/>
                <p:cNvSpPr/>
                <p:nvPr/>
              </p:nvSpPr>
              <p:spPr>
                <a:xfrm>
                  <a:off x="518099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Oval 82"/>
                <p:cNvSpPr/>
                <p:nvPr/>
              </p:nvSpPr>
              <p:spPr>
                <a:xfrm>
                  <a:off x="5485485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Oval 83"/>
                <p:cNvSpPr/>
                <p:nvPr/>
              </p:nvSpPr>
              <p:spPr>
                <a:xfrm>
                  <a:off x="578998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Oval 84"/>
                <p:cNvSpPr/>
                <p:nvPr/>
              </p:nvSpPr>
              <p:spPr>
                <a:xfrm>
                  <a:off x="6094475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/>
                <p:cNvSpPr/>
                <p:nvPr/>
              </p:nvSpPr>
              <p:spPr>
                <a:xfrm>
                  <a:off x="639897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/>
                <p:cNvSpPr/>
                <p:nvPr/>
              </p:nvSpPr>
              <p:spPr>
                <a:xfrm>
                  <a:off x="6703465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Oval 87"/>
                <p:cNvSpPr/>
                <p:nvPr/>
              </p:nvSpPr>
              <p:spPr>
                <a:xfrm>
                  <a:off x="3658515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Oval 88"/>
                <p:cNvSpPr/>
                <p:nvPr/>
              </p:nvSpPr>
              <p:spPr>
                <a:xfrm>
                  <a:off x="396301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4267505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457200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4876495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518099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/>
                <p:cNvSpPr/>
                <p:nvPr/>
              </p:nvSpPr>
              <p:spPr>
                <a:xfrm>
                  <a:off x="5485485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/>
                <p:cNvSpPr/>
                <p:nvPr/>
              </p:nvSpPr>
              <p:spPr>
                <a:xfrm>
                  <a:off x="578998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/>
                <p:cNvSpPr/>
                <p:nvPr/>
              </p:nvSpPr>
              <p:spPr>
                <a:xfrm>
                  <a:off x="6094475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Oval 96"/>
                <p:cNvSpPr/>
                <p:nvPr/>
              </p:nvSpPr>
              <p:spPr>
                <a:xfrm>
                  <a:off x="639897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/>
                <p:cNvSpPr/>
                <p:nvPr/>
              </p:nvSpPr>
              <p:spPr>
                <a:xfrm>
                  <a:off x="6703465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Oval 98"/>
                <p:cNvSpPr/>
                <p:nvPr/>
              </p:nvSpPr>
              <p:spPr>
                <a:xfrm>
                  <a:off x="3658515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Oval 99"/>
                <p:cNvSpPr/>
                <p:nvPr/>
              </p:nvSpPr>
              <p:spPr>
                <a:xfrm>
                  <a:off x="396301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Oval 100"/>
                <p:cNvSpPr/>
                <p:nvPr/>
              </p:nvSpPr>
              <p:spPr>
                <a:xfrm>
                  <a:off x="4267505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Oval 101"/>
                <p:cNvSpPr/>
                <p:nvPr/>
              </p:nvSpPr>
              <p:spPr>
                <a:xfrm>
                  <a:off x="457200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Oval 102"/>
                <p:cNvSpPr/>
                <p:nvPr/>
              </p:nvSpPr>
              <p:spPr>
                <a:xfrm>
                  <a:off x="4876495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Oval 103"/>
                <p:cNvSpPr/>
                <p:nvPr/>
              </p:nvSpPr>
              <p:spPr>
                <a:xfrm>
                  <a:off x="518099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Oval 104"/>
                <p:cNvSpPr/>
                <p:nvPr/>
              </p:nvSpPr>
              <p:spPr>
                <a:xfrm>
                  <a:off x="5485485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Oval 105"/>
                <p:cNvSpPr/>
                <p:nvPr/>
              </p:nvSpPr>
              <p:spPr>
                <a:xfrm>
                  <a:off x="578998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Oval 106"/>
                <p:cNvSpPr/>
                <p:nvPr/>
              </p:nvSpPr>
              <p:spPr>
                <a:xfrm>
                  <a:off x="6094475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Oval 107"/>
                <p:cNvSpPr/>
                <p:nvPr/>
              </p:nvSpPr>
              <p:spPr>
                <a:xfrm>
                  <a:off x="639897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Oval 108"/>
                <p:cNvSpPr/>
                <p:nvPr/>
              </p:nvSpPr>
              <p:spPr>
                <a:xfrm>
                  <a:off x="6703465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Oval 109"/>
                <p:cNvSpPr/>
                <p:nvPr/>
              </p:nvSpPr>
              <p:spPr>
                <a:xfrm>
                  <a:off x="3658515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Oval 110"/>
                <p:cNvSpPr/>
                <p:nvPr/>
              </p:nvSpPr>
              <p:spPr>
                <a:xfrm>
                  <a:off x="396301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Oval 111"/>
                <p:cNvSpPr/>
                <p:nvPr/>
              </p:nvSpPr>
              <p:spPr>
                <a:xfrm>
                  <a:off x="4267505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Oval 112"/>
                <p:cNvSpPr/>
                <p:nvPr/>
              </p:nvSpPr>
              <p:spPr>
                <a:xfrm>
                  <a:off x="457200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Oval 113"/>
                <p:cNvSpPr/>
                <p:nvPr/>
              </p:nvSpPr>
              <p:spPr>
                <a:xfrm>
                  <a:off x="4876495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Oval 114"/>
                <p:cNvSpPr/>
                <p:nvPr/>
              </p:nvSpPr>
              <p:spPr>
                <a:xfrm>
                  <a:off x="518099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Oval 115"/>
                <p:cNvSpPr/>
                <p:nvPr/>
              </p:nvSpPr>
              <p:spPr>
                <a:xfrm>
                  <a:off x="5485485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Oval 116"/>
                <p:cNvSpPr/>
                <p:nvPr/>
              </p:nvSpPr>
              <p:spPr>
                <a:xfrm>
                  <a:off x="578998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Oval 117"/>
                <p:cNvSpPr/>
                <p:nvPr/>
              </p:nvSpPr>
              <p:spPr>
                <a:xfrm>
                  <a:off x="6094475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Oval 118"/>
                <p:cNvSpPr/>
                <p:nvPr/>
              </p:nvSpPr>
              <p:spPr>
                <a:xfrm>
                  <a:off x="639897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Oval 119"/>
                <p:cNvSpPr/>
                <p:nvPr/>
              </p:nvSpPr>
              <p:spPr>
                <a:xfrm>
                  <a:off x="6703465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Oval 120"/>
                <p:cNvSpPr/>
                <p:nvPr/>
              </p:nvSpPr>
              <p:spPr>
                <a:xfrm>
                  <a:off x="3658515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Oval 121"/>
                <p:cNvSpPr/>
                <p:nvPr/>
              </p:nvSpPr>
              <p:spPr>
                <a:xfrm>
                  <a:off x="396301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Oval 122"/>
                <p:cNvSpPr/>
                <p:nvPr/>
              </p:nvSpPr>
              <p:spPr>
                <a:xfrm>
                  <a:off x="4267505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Oval 123"/>
                <p:cNvSpPr/>
                <p:nvPr/>
              </p:nvSpPr>
              <p:spPr>
                <a:xfrm>
                  <a:off x="457200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Oval 124"/>
                <p:cNvSpPr/>
                <p:nvPr/>
              </p:nvSpPr>
              <p:spPr>
                <a:xfrm>
                  <a:off x="4876495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Oval 125"/>
                <p:cNvSpPr/>
                <p:nvPr/>
              </p:nvSpPr>
              <p:spPr>
                <a:xfrm>
                  <a:off x="518099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Oval 126"/>
                <p:cNvSpPr/>
                <p:nvPr/>
              </p:nvSpPr>
              <p:spPr>
                <a:xfrm>
                  <a:off x="5485485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Oval 127"/>
                <p:cNvSpPr/>
                <p:nvPr/>
              </p:nvSpPr>
              <p:spPr>
                <a:xfrm>
                  <a:off x="578998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Oval 128"/>
                <p:cNvSpPr/>
                <p:nvPr/>
              </p:nvSpPr>
              <p:spPr>
                <a:xfrm>
                  <a:off x="6094475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Oval 129"/>
                <p:cNvSpPr/>
                <p:nvPr/>
              </p:nvSpPr>
              <p:spPr>
                <a:xfrm>
                  <a:off x="639897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Oval 130"/>
                <p:cNvSpPr/>
                <p:nvPr/>
              </p:nvSpPr>
              <p:spPr>
                <a:xfrm>
                  <a:off x="6703465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Oval 131"/>
                <p:cNvSpPr/>
                <p:nvPr/>
              </p:nvSpPr>
              <p:spPr>
                <a:xfrm>
                  <a:off x="3658515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Oval 132"/>
                <p:cNvSpPr/>
                <p:nvPr/>
              </p:nvSpPr>
              <p:spPr>
                <a:xfrm>
                  <a:off x="396301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Oval 133"/>
                <p:cNvSpPr/>
                <p:nvPr/>
              </p:nvSpPr>
              <p:spPr>
                <a:xfrm>
                  <a:off x="4267505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Oval 134"/>
                <p:cNvSpPr/>
                <p:nvPr/>
              </p:nvSpPr>
              <p:spPr>
                <a:xfrm>
                  <a:off x="457200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Oval 135"/>
                <p:cNvSpPr/>
                <p:nvPr/>
              </p:nvSpPr>
              <p:spPr>
                <a:xfrm>
                  <a:off x="4876495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518099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Oval 137"/>
                <p:cNvSpPr/>
                <p:nvPr/>
              </p:nvSpPr>
              <p:spPr>
                <a:xfrm>
                  <a:off x="5485485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Oval 138"/>
                <p:cNvSpPr/>
                <p:nvPr/>
              </p:nvSpPr>
              <p:spPr>
                <a:xfrm>
                  <a:off x="578998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Oval 139"/>
                <p:cNvSpPr/>
                <p:nvPr/>
              </p:nvSpPr>
              <p:spPr>
                <a:xfrm>
                  <a:off x="6094475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Oval 140"/>
                <p:cNvSpPr/>
                <p:nvPr/>
              </p:nvSpPr>
              <p:spPr>
                <a:xfrm>
                  <a:off x="639897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Oval 141"/>
                <p:cNvSpPr/>
                <p:nvPr/>
              </p:nvSpPr>
              <p:spPr>
                <a:xfrm>
                  <a:off x="6703465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Oval 142"/>
                <p:cNvSpPr/>
                <p:nvPr/>
              </p:nvSpPr>
              <p:spPr>
                <a:xfrm>
                  <a:off x="3658515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Oval 143"/>
                <p:cNvSpPr/>
                <p:nvPr/>
              </p:nvSpPr>
              <p:spPr>
                <a:xfrm>
                  <a:off x="396301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Oval 144"/>
                <p:cNvSpPr/>
                <p:nvPr/>
              </p:nvSpPr>
              <p:spPr>
                <a:xfrm>
                  <a:off x="4267505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Oval 145"/>
                <p:cNvSpPr/>
                <p:nvPr/>
              </p:nvSpPr>
              <p:spPr>
                <a:xfrm>
                  <a:off x="457200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Oval 146"/>
                <p:cNvSpPr/>
                <p:nvPr/>
              </p:nvSpPr>
              <p:spPr>
                <a:xfrm>
                  <a:off x="4876495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Oval 147"/>
                <p:cNvSpPr/>
                <p:nvPr/>
              </p:nvSpPr>
              <p:spPr>
                <a:xfrm>
                  <a:off x="518099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Oval 148"/>
                <p:cNvSpPr/>
                <p:nvPr/>
              </p:nvSpPr>
              <p:spPr>
                <a:xfrm>
                  <a:off x="5485485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Oval 149"/>
                <p:cNvSpPr/>
                <p:nvPr/>
              </p:nvSpPr>
              <p:spPr>
                <a:xfrm>
                  <a:off x="578998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6094475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Oval 151"/>
                <p:cNvSpPr/>
                <p:nvPr/>
              </p:nvSpPr>
              <p:spPr>
                <a:xfrm>
                  <a:off x="639897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6703465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700796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Oval 154"/>
                <p:cNvSpPr/>
                <p:nvPr/>
              </p:nvSpPr>
              <p:spPr>
                <a:xfrm>
                  <a:off x="700796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Oval 155"/>
                <p:cNvSpPr/>
                <p:nvPr/>
              </p:nvSpPr>
              <p:spPr>
                <a:xfrm>
                  <a:off x="700796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>
                  <a:off x="700796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Oval 157"/>
                <p:cNvSpPr/>
                <p:nvPr/>
              </p:nvSpPr>
              <p:spPr>
                <a:xfrm>
                  <a:off x="700796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Oval 158"/>
                <p:cNvSpPr/>
                <p:nvPr/>
              </p:nvSpPr>
              <p:spPr>
                <a:xfrm>
                  <a:off x="700796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Oval 159"/>
                <p:cNvSpPr/>
                <p:nvPr/>
              </p:nvSpPr>
              <p:spPr>
                <a:xfrm>
                  <a:off x="700796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Oval 160"/>
                <p:cNvSpPr/>
                <p:nvPr/>
              </p:nvSpPr>
              <p:spPr>
                <a:xfrm>
                  <a:off x="700796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Oval 161"/>
                <p:cNvSpPr/>
                <p:nvPr/>
              </p:nvSpPr>
              <p:spPr>
                <a:xfrm>
                  <a:off x="700796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Oval 162"/>
                <p:cNvSpPr/>
                <p:nvPr/>
              </p:nvSpPr>
              <p:spPr>
                <a:xfrm>
                  <a:off x="700796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Oval 163"/>
                <p:cNvSpPr/>
                <p:nvPr/>
              </p:nvSpPr>
              <p:spPr>
                <a:xfrm>
                  <a:off x="700796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Oval 164"/>
                <p:cNvSpPr/>
                <p:nvPr/>
              </p:nvSpPr>
              <p:spPr>
                <a:xfrm>
                  <a:off x="700796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Oval 165"/>
                <p:cNvSpPr/>
                <p:nvPr/>
              </p:nvSpPr>
              <p:spPr>
                <a:xfrm>
                  <a:off x="700796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Oval 166"/>
                <p:cNvSpPr/>
                <p:nvPr/>
              </p:nvSpPr>
              <p:spPr>
                <a:xfrm>
                  <a:off x="335402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" name="Oval 167"/>
                <p:cNvSpPr/>
                <p:nvPr/>
              </p:nvSpPr>
              <p:spPr>
                <a:xfrm>
                  <a:off x="335402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Oval 168"/>
                <p:cNvSpPr/>
                <p:nvPr/>
              </p:nvSpPr>
              <p:spPr>
                <a:xfrm>
                  <a:off x="335402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Oval 169"/>
                <p:cNvSpPr/>
                <p:nvPr/>
              </p:nvSpPr>
              <p:spPr>
                <a:xfrm>
                  <a:off x="335402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Oval 170"/>
                <p:cNvSpPr/>
                <p:nvPr/>
              </p:nvSpPr>
              <p:spPr>
                <a:xfrm>
                  <a:off x="335402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Oval 171"/>
                <p:cNvSpPr/>
                <p:nvPr/>
              </p:nvSpPr>
              <p:spPr>
                <a:xfrm>
                  <a:off x="335402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Oval 172"/>
                <p:cNvSpPr/>
                <p:nvPr/>
              </p:nvSpPr>
              <p:spPr>
                <a:xfrm>
                  <a:off x="335402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Oval 173"/>
                <p:cNvSpPr/>
                <p:nvPr/>
              </p:nvSpPr>
              <p:spPr>
                <a:xfrm>
                  <a:off x="335402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Oval 174"/>
                <p:cNvSpPr/>
                <p:nvPr/>
              </p:nvSpPr>
              <p:spPr>
                <a:xfrm>
                  <a:off x="335402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" name="Oval 175"/>
                <p:cNvSpPr/>
                <p:nvPr/>
              </p:nvSpPr>
              <p:spPr>
                <a:xfrm>
                  <a:off x="335402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Oval 176"/>
                <p:cNvSpPr/>
                <p:nvPr/>
              </p:nvSpPr>
              <p:spPr>
                <a:xfrm>
                  <a:off x="335402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" name="Oval 177"/>
                <p:cNvSpPr/>
                <p:nvPr/>
              </p:nvSpPr>
              <p:spPr>
                <a:xfrm>
                  <a:off x="335402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Oval 178"/>
                <p:cNvSpPr/>
                <p:nvPr/>
              </p:nvSpPr>
              <p:spPr>
                <a:xfrm>
                  <a:off x="335402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03" name="Frame 202"/>
            <p:cNvSpPr/>
            <p:nvPr/>
          </p:nvSpPr>
          <p:spPr>
            <a:xfrm>
              <a:off x="7682121" y="2530517"/>
              <a:ext cx="1798331" cy="1800678"/>
            </a:xfrm>
            <a:prstGeom prst="frame">
              <a:avLst>
                <a:gd name="adj1" fmla="val 16884"/>
              </a:avLst>
            </a:prstGeom>
            <a:solidFill>
              <a:srgbClr val="00B050">
                <a:alpha val="14000"/>
              </a:srgbClr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04" name="Picture 20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9992" y="2853525"/>
              <a:ext cx="402717" cy="253365"/>
            </a:xfrm>
            <a:prstGeom prst="rect">
              <a:avLst/>
            </a:prstGeom>
          </p:spPr>
        </p:pic>
        <p:pic>
          <p:nvPicPr>
            <p:cNvPr id="205" name="Picture 204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8536" y="2562404"/>
              <a:ext cx="402717" cy="261366"/>
            </a:xfrm>
            <a:prstGeom prst="rect">
              <a:avLst/>
            </a:prstGeom>
          </p:spPr>
        </p:pic>
        <p:sp>
          <p:nvSpPr>
            <p:cNvPr id="206" name="Frame 205"/>
            <p:cNvSpPr/>
            <p:nvPr/>
          </p:nvSpPr>
          <p:spPr>
            <a:xfrm>
              <a:off x="7982747" y="2841253"/>
              <a:ext cx="1186736" cy="1175494"/>
            </a:xfrm>
            <a:prstGeom prst="frame">
              <a:avLst>
                <a:gd name="adj1" fmla="val 25302"/>
              </a:avLst>
            </a:prstGeom>
            <a:solidFill>
              <a:schemeClr val="accent5">
                <a:alpha val="12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8282242" y="3140749"/>
              <a:ext cx="587748" cy="576504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8" name="Picture 20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1898" y="3306318"/>
              <a:ext cx="210693" cy="245364"/>
            </a:xfrm>
            <a:prstGeom prst="rect">
              <a:avLst/>
            </a:prstGeom>
          </p:spPr>
        </p:pic>
        <p:grpSp>
          <p:nvGrpSpPr>
            <p:cNvPr id="210" name="Group 209"/>
            <p:cNvGrpSpPr/>
            <p:nvPr/>
          </p:nvGrpSpPr>
          <p:grpSpPr>
            <a:xfrm>
              <a:off x="4684295" y="2893842"/>
              <a:ext cx="2371456" cy="1241537"/>
              <a:chOff x="5515955" y="3045066"/>
              <a:chExt cx="3713464" cy="1944123"/>
            </a:xfrm>
          </p:grpSpPr>
          <p:pic>
            <p:nvPicPr>
              <p:cNvPr id="211" name="Picture 210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41139" y="3968405"/>
                <a:ext cx="100154" cy="101823"/>
              </a:xfrm>
              <a:prstGeom prst="rect">
                <a:avLst/>
              </a:prstGeom>
            </p:spPr>
          </p:pic>
          <p:pic>
            <p:nvPicPr>
              <p:cNvPr id="212" name="Picture 211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42759" y="3428755"/>
                <a:ext cx="100154" cy="146892"/>
              </a:xfrm>
              <a:prstGeom prst="rect">
                <a:avLst/>
              </a:prstGeom>
            </p:spPr>
          </p:pic>
          <p:cxnSp>
            <p:nvCxnSpPr>
              <p:cNvPr id="213" name="Straight Connector 212"/>
              <p:cNvCxnSpPr/>
              <p:nvPr/>
            </p:nvCxnSpPr>
            <p:spPr>
              <a:xfrm>
                <a:off x="5667295" y="3757980"/>
                <a:ext cx="566290" cy="263166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 flipV="1">
                <a:off x="5634124" y="3587023"/>
                <a:ext cx="614030" cy="171622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 flipV="1">
                <a:off x="5647853" y="3245985"/>
                <a:ext cx="0" cy="52386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6" name="Picture 215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15955" y="3327174"/>
                <a:ext cx="91808" cy="101823"/>
              </a:xfrm>
              <a:prstGeom prst="rect">
                <a:avLst/>
              </a:prstGeom>
            </p:spPr>
          </p:pic>
          <p:pic>
            <p:nvPicPr>
              <p:cNvPr id="217" name="Picture 216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7853" y="3045066"/>
                <a:ext cx="3581566" cy="1944123"/>
              </a:xfrm>
              <a:prstGeom prst="rect">
                <a:avLst/>
              </a:prstGeom>
            </p:spPr>
          </p:pic>
        </p:grpSp>
        <p:cxnSp>
          <p:nvCxnSpPr>
            <p:cNvPr id="218" name="Straight Arrow Connector 217"/>
            <p:cNvCxnSpPr/>
            <p:nvPr/>
          </p:nvCxnSpPr>
          <p:spPr>
            <a:xfrm>
              <a:off x="6724147" y="3387685"/>
              <a:ext cx="1497203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9" name="Picture 21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1698" y="2968517"/>
              <a:ext cx="464820" cy="36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298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200" dirty="0" smtClean="0"/>
              <a:t>Summary of Proposed</a:t>
            </a:r>
            <a:br>
              <a:rPr lang="en-US" sz="3200" dirty="0" smtClean="0"/>
            </a:br>
            <a:r>
              <a:rPr lang="en-US" sz="3200" i="1" dirty="0" smtClean="0"/>
              <a:t>Off-the-Grid Framework</a:t>
            </a:r>
            <a:endParaRPr lang="en-US" sz="32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>
                <a:latin typeface="+mj-lt"/>
              </a:rPr>
              <a:t>Extend </a:t>
            </a:r>
            <a:r>
              <a:rPr lang="en-US" sz="2800" dirty="0" err="1" smtClean="0">
                <a:latin typeface="+mj-lt"/>
              </a:rPr>
              <a:t>Prony</a:t>
            </a:r>
            <a:r>
              <a:rPr lang="en-US" sz="2800" dirty="0" smtClean="0">
                <a:latin typeface="+mj-lt"/>
              </a:rPr>
              <a:t>/FRI methods to recover multidimensional singularities (curves, surfaces)</a:t>
            </a:r>
            <a:br>
              <a:rPr lang="en-US" sz="2800" dirty="0" smtClean="0">
                <a:latin typeface="+mj-lt"/>
              </a:rPr>
            </a:br>
            <a:endParaRPr lang="en-US" sz="2800" dirty="0" smtClean="0">
              <a:latin typeface="+mj-lt"/>
            </a:endParaRPr>
          </a:p>
          <a:p>
            <a:r>
              <a:rPr lang="en-US" sz="2800" dirty="0" smtClean="0">
                <a:solidFill>
                  <a:schemeClr val="accent5"/>
                </a:solidFill>
                <a:latin typeface="+mj-lt"/>
              </a:rPr>
              <a:t>Unique recovery from </a:t>
            </a:r>
            <a:r>
              <a:rPr lang="en-US" sz="2800" i="1" dirty="0" smtClean="0">
                <a:solidFill>
                  <a:srgbClr val="FF0000"/>
                </a:solidFill>
                <a:latin typeface="+mj-lt"/>
              </a:rPr>
              <a:t>uniform</a:t>
            </a:r>
            <a:r>
              <a:rPr lang="en-US" sz="2800" dirty="0" smtClean="0">
                <a:solidFill>
                  <a:schemeClr val="accent5"/>
                </a:solidFill>
                <a:latin typeface="+mj-lt"/>
              </a:rPr>
              <a:t> Fourier samples:</a:t>
            </a:r>
            <a:br>
              <a:rPr lang="en-US" sz="2800" dirty="0" smtClean="0">
                <a:solidFill>
                  <a:schemeClr val="accent5"/>
                </a:solidFill>
                <a:latin typeface="+mj-lt"/>
              </a:rPr>
            </a:br>
            <a:r>
              <a:rPr lang="en-US" sz="2800" dirty="0" smtClean="0">
                <a:latin typeface="+mj-lt"/>
              </a:rPr>
              <a:t># of samples proportional to degree of edge set polynomial</a:t>
            </a:r>
            <a:br>
              <a:rPr lang="en-US" sz="2800" dirty="0" smtClean="0">
                <a:latin typeface="+mj-lt"/>
              </a:rPr>
            </a:br>
            <a:endParaRPr lang="en-US" sz="2800" dirty="0" smtClean="0">
              <a:latin typeface="+mj-lt"/>
            </a:endParaRPr>
          </a:p>
          <a:p>
            <a:endParaRPr lang="en-US" sz="2800" dirty="0" smtClean="0">
              <a:latin typeface="+mj-lt"/>
            </a:endParaRPr>
          </a:p>
          <a:p>
            <a:r>
              <a:rPr lang="en-US" sz="2800" dirty="0" smtClean="0">
                <a:solidFill>
                  <a:schemeClr val="accent5"/>
                </a:solidFill>
                <a:latin typeface="+mj-lt"/>
              </a:rPr>
              <a:t>Two-stage recovery</a:t>
            </a:r>
          </a:p>
          <a:p>
            <a:pPr marL="971550" lvl="1" indent="-514350">
              <a:buAutoNum type="arabicPeriod"/>
            </a:pPr>
            <a:r>
              <a:rPr lang="en-US" dirty="0" smtClean="0">
                <a:latin typeface="+mj-lt"/>
              </a:rPr>
              <a:t>Recover </a:t>
            </a:r>
            <a:r>
              <a:rPr lang="en-US" dirty="0" smtClean="0">
                <a:solidFill>
                  <a:srgbClr val="0808D6"/>
                </a:solidFill>
                <a:latin typeface="+mj-lt"/>
              </a:rPr>
              <a:t>edge set </a:t>
            </a:r>
            <a:r>
              <a:rPr lang="en-US" dirty="0" smtClean="0">
                <a:latin typeface="+mj-lt"/>
              </a:rPr>
              <a:t>by solving linear system 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solidFill>
                  <a:srgbClr val="FF0000"/>
                </a:solidFill>
                <a:latin typeface="+mj-lt"/>
              </a:rPr>
              <a:t>(Robust?)</a:t>
            </a:r>
            <a:endParaRPr lang="en-US" dirty="0">
              <a:solidFill>
                <a:srgbClr val="FF0000"/>
              </a:solidFill>
              <a:latin typeface="+mj-lt"/>
            </a:endParaRPr>
          </a:p>
          <a:p>
            <a:pPr marL="971550" lvl="1" indent="-514350">
              <a:buAutoNum type="arabicPeriod"/>
            </a:pPr>
            <a:r>
              <a:rPr lang="en-US" dirty="0" smtClean="0">
                <a:latin typeface="+mj-lt"/>
              </a:rPr>
              <a:t>Recover </a:t>
            </a:r>
            <a:r>
              <a:rPr lang="en-US" dirty="0" smtClean="0">
                <a:solidFill>
                  <a:srgbClr val="7030A0"/>
                </a:solidFill>
                <a:latin typeface="+mj-lt"/>
              </a:rPr>
              <a:t>amplitudes 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(How?)</a:t>
            </a:r>
          </a:p>
        </p:txBody>
      </p:sp>
      <p:grpSp>
        <p:nvGrpSpPr>
          <p:cNvPr id="220" name="Group 219"/>
          <p:cNvGrpSpPr/>
          <p:nvPr/>
        </p:nvGrpSpPr>
        <p:grpSpPr>
          <a:xfrm>
            <a:off x="4644189" y="3845351"/>
            <a:ext cx="3128211" cy="1183849"/>
            <a:chOff x="4684295" y="2519275"/>
            <a:chExt cx="4807728" cy="1819450"/>
          </a:xfrm>
        </p:grpSpPr>
        <p:grpSp>
          <p:nvGrpSpPr>
            <p:cNvPr id="8" name="Group 7"/>
            <p:cNvGrpSpPr/>
            <p:nvPr/>
          </p:nvGrpSpPr>
          <p:grpSpPr>
            <a:xfrm>
              <a:off x="7672011" y="2519275"/>
              <a:ext cx="1820012" cy="1819450"/>
              <a:chOff x="1831545" y="3392047"/>
              <a:chExt cx="2778264" cy="2777408"/>
            </a:xfrm>
            <a:solidFill>
              <a:schemeClr val="bg2">
                <a:lumMod val="95000"/>
              </a:schemeClr>
            </a:solidFill>
          </p:grpSpPr>
          <p:grpSp>
            <p:nvGrpSpPr>
              <p:cNvPr id="9" name="Group 8"/>
              <p:cNvGrpSpPr/>
              <p:nvPr/>
            </p:nvGrpSpPr>
            <p:grpSpPr>
              <a:xfrm>
                <a:off x="1848020" y="3409894"/>
                <a:ext cx="2761789" cy="2743086"/>
                <a:chOff x="3354020" y="3124505"/>
                <a:chExt cx="3678854" cy="3653940"/>
              </a:xfrm>
              <a:grpFill/>
            </p:grpSpPr>
            <p:sp>
              <p:nvSpPr>
                <p:cNvPr id="180" name="Rectangle 179"/>
                <p:cNvSpPr/>
                <p:nvPr/>
              </p:nvSpPr>
              <p:spPr>
                <a:xfrm>
                  <a:off x="3354020" y="3124505"/>
                  <a:ext cx="3653940" cy="3653940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1" name="Straight Connector 180"/>
                <p:cNvCxnSpPr/>
                <p:nvPr/>
              </p:nvCxnSpPr>
              <p:spPr>
                <a:xfrm>
                  <a:off x="3354020" y="5864960"/>
                  <a:ext cx="3653940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/>
                <p:nvPr/>
              </p:nvCxnSpPr>
              <p:spPr>
                <a:xfrm>
                  <a:off x="3358234" y="5560465"/>
                  <a:ext cx="3649726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/>
                <p:nvPr/>
              </p:nvCxnSpPr>
              <p:spPr>
                <a:xfrm>
                  <a:off x="3354020" y="5255970"/>
                  <a:ext cx="3653940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/>
                <p:nvPr/>
              </p:nvCxnSpPr>
              <p:spPr>
                <a:xfrm>
                  <a:off x="3354020" y="4951475"/>
                  <a:ext cx="3653940" cy="576"/>
                </a:xfrm>
                <a:prstGeom prst="line">
                  <a:avLst/>
                </a:prstGeom>
                <a:grpFill/>
                <a:ln w="19050"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/>
                <p:cNvCxnSpPr/>
                <p:nvPr/>
              </p:nvCxnSpPr>
              <p:spPr>
                <a:xfrm flipH="1">
                  <a:off x="5164551" y="3138209"/>
                  <a:ext cx="16439" cy="3640236"/>
                </a:xfrm>
                <a:prstGeom prst="line">
                  <a:avLst/>
                </a:prstGeom>
                <a:grpFill/>
                <a:ln w="19050"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>
                  <a:off x="3963010" y="3124505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/>
                <p:nvPr/>
              </p:nvCxnSpPr>
              <p:spPr>
                <a:xfrm>
                  <a:off x="4267505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/>
                <p:cNvCxnSpPr/>
                <p:nvPr/>
              </p:nvCxnSpPr>
              <p:spPr>
                <a:xfrm>
                  <a:off x="4572000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>
                  <a:off x="4876495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/>
                <p:cNvCxnSpPr/>
                <p:nvPr/>
              </p:nvCxnSpPr>
              <p:spPr>
                <a:xfrm>
                  <a:off x="5485485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/>
              </p:nvCxnSpPr>
              <p:spPr>
                <a:xfrm>
                  <a:off x="5789980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>
                <a:xfrm>
                  <a:off x="6094475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>
                  <a:off x="6398970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>
                <a:xfrm>
                  <a:off x="3354020" y="6169455"/>
                  <a:ext cx="3678854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>
                  <a:off x="3354020" y="6473950"/>
                  <a:ext cx="3678854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>
                <a:xfrm>
                  <a:off x="3354020" y="4037990"/>
                  <a:ext cx="3653940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>
                  <a:off x="3358234" y="3733495"/>
                  <a:ext cx="3649726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/>
                <p:cNvCxnSpPr/>
                <p:nvPr/>
              </p:nvCxnSpPr>
              <p:spPr>
                <a:xfrm>
                  <a:off x="3354020" y="3429000"/>
                  <a:ext cx="3653940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>
                  <a:off x="3354020" y="4342485"/>
                  <a:ext cx="3678854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199"/>
                <p:cNvCxnSpPr/>
                <p:nvPr/>
              </p:nvCxnSpPr>
              <p:spPr>
                <a:xfrm>
                  <a:off x="3354020" y="4646980"/>
                  <a:ext cx="3678854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/>
                <p:cNvCxnSpPr/>
                <p:nvPr/>
              </p:nvCxnSpPr>
              <p:spPr>
                <a:xfrm>
                  <a:off x="6703465" y="3124505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/>
                <p:cNvCxnSpPr/>
                <p:nvPr/>
              </p:nvCxnSpPr>
              <p:spPr>
                <a:xfrm>
                  <a:off x="3658515" y="3124505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Group 9"/>
              <p:cNvGrpSpPr/>
              <p:nvPr/>
            </p:nvGrpSpPr>
            <p:grpSpPr>
              <a:xfrm>
                <a:off x="1831545" y="3392047"/>
                <a:ext cx="2777407" cy="2777408"/>
                <a:chOff x="3354020" y="3078786"/>
                <a:chExt cx="3699659" cy="3699659"/>
              </a:xfrm>
              <a:grpFill/>
            </p:grpSpPr>
            <p:sp>
              <p:nvSpPr>
                <p:cNvPr id="11" name="Oval 10"/>
                <p:cNvSpPr/>
                <p:nvPr/>
              </p:nvSpPr>
              <p:spPr>
                <a:xfrm>
                  <a:off x="3658515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396301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4267505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457200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/>
                <p:cNvSpPr/>
                <p:nvPr/>
              </p:nvSpPr>
              <p:spPr>
                <a:xfrm>
                  <a:off x="4876495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518099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5485485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578998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6094475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639897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6703465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3658515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Oval 22"/>
                <p:cNvSpPr/>
                <p:nvPr/>
              </p:nvSpPr>
              <p:spPr>
                <a:xfrm>
                  <a:off x="396301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Oval 23"/>
                <p:cNvSpPr/>
                <p:nvPr/>
              </p:nvSpPr>
              <p:spPr>
                <a:xfrm>
                  <a:off x="4267505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457200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4876495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518099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5485485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>
                  <a:off x="578998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Oval 29"/>
                <p:cNvSpPr/>
                <p:nvPr/>
              </p:nvSpPr>
              <p:spPr>
                <a:xfrm>
                  <a:off x="6094475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639897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>
                  <a:off x="6703465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Oval 32"/>
                <p:cNvSpPr/>
                <p:nvPr/>
              </p:nvSpPr>
              <p:spPr>
                <a:xfrm>
                  <a:off x="3658515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Oval 33"/>
                <p:cNvSpPr/>
                <p:nvPr/>
              </p:nvSpPr>
              <p:spPr>
                <a:xfrm>
                  <a:off x="396301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Oval 34"/>
                <p:cNvSpPr/>
                <p:nvPr/>
              </p:nvSpPr>
              <p:spPr>
                <a:xfrm>
                  <a:off x="4267505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Oval 35"/>
                <p:cNvSpPr/>
                <p:nvPr/>
              </p:nvSpPr>
              <p:spPr>
                <a:xfrm>
                  <a:off x="457200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Oval 36"/>
                <p:cNvSpPr/>
                <p:nvPr/>
              </p:nvSpPr>
              <p:spPr>
                <a:xfrm>
                  <a:off x="4876495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518099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5485485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578998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6094475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639897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6703465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Oval 43"/>
                <p:cNvSpPr/>
                <p:nvPr/>
              </p:nvSpPr>
              <p:spPr>
                <a:xfrm>
                  <a:off x="3658515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396301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/>
                <p:cNvSpPr/>
                <p:nvPr/>
              </p:nvSpPr>
              <p:spPr>
                <a:xfrm>
                  <a:off x="4267505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457200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/>
                <p:cNvSpPr/>
                <p:nvPr/>
              </p:nvSpPr>
              <p:spPr>
                <a:xfrm>
                  <a:off x="4876495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/>
                <p:cNvSpPr/>
                <p:nvPr/>
              </p:nvSpPr>
              <p:spPr>
                <a:xfrm>
                  <a:off x="518099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/>
                <p:cNvSpPr/>
                <p:nvPr/>
              </p:nvSpPr>
              <p:spPr>
                <a:xfrm>
                  <a:off x="5485485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578998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6094475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/>
                <p:cNvSpPr/>
                <p:nvPr/>
              </p:nvSpPr>
              <p:spPr>
                <a:xfrm>
                  <a:off x="639897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>
                  <a:off x="6703465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/>
                <p:cNvSpPr/>
                <p:nvPr/>
              </p:nvSpPr>
              <p:spPr>
                <a:xfrm>
                  <a:off x="3658515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/>
                <p:cNvSpPr/>
                <p:nvPr/>
              </p:nvSpPr>
              <p:spPr>
                <a:xfrm>
                  <a:off x="396301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/>
                <p:cNvSpPr/>
                <p:nvPr/>
              </p:nvSpPr>
              <p:spPr>
                <a:xfrm>
                  <a:off x="4267505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/>
                <p:cNvSpPr/>
                <p:nvPr/>
              </p:nvSpPr>
              <p:spPr>
                <a:xfrm>
                  <a:off x="457200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/>
                <p:cNvSpPr/>
                <p:nvPr/>
              </p:nvSpPr>
              <p:spPr>
                <a:xfrm>
                  <a:off x="4876495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/>
                <p:cNvSpPr/>
                <p:nvPr/>
              </p:nvSpPr>
              <p:spPr>
                <a:xfrm>
                  <a:off x="518099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/>
                <p:cNvSpPr/>
                <p:nvPr/>
              </p:nvSpPr>
              <p:spPr>
                <a:xfrm>
                  <a:off x="5485485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>
                  <a:off x="578998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/>
                <p:cNvSpPr/>
                <p:nvPr/>
              </p:nvSpPr>
              <p:spPr>
                <a:xfrm>
                  <a:off x="6094475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639897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6703465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3658515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>
                  <a:off x="396301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267505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57200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>
                  <a:off x="4876495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518099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/>
                <p:cNvSpPr/>
                <p:nvPr/>
              </p:nvSpPr>
              <p:spPr>
                <a:xfrm>
                  <a:off x="5485485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/>
                <p:cNvSpPr/>
                <p:nvPr/>
              </p:nvSpPr>
              <p:spPr>
                <a:xfrm>
                  <a:off x="578998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Oval 73"/>
                <p:cNvSpPr/>
                <p:nvPr/>
              </p:nvSpPr>
              <p:spPr>
                <a:xfrm>
                  <a:off x="6094475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Oval 74"/>
                <p:cNvSpPr/>
                <p:nvPr/>
              </p:nvSpPr>
              <p:spPr>
                <a:xfrm>
                  <a:off x="639897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/>
                <p:cNvSpPr/>
                <p:nvPr/>
              </p:nvSpPr>
              <p:spPr>
                <a:xfrm>
                  <a:off x="6703465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3658515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Oval 77"/>
                <p:cNvSpPr/>
                <p:nvPr/>
              </p:nvSpPr>
              <p:spPr>
                <a:xfrm>
                  <a:off x="396301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Oval 78"/>
                <p:cNvSpPr/>
                <p:nvPr/>
              </p:nvSpPr>
              <p:spPr>
                <a:xfrm>
                  <a:off x="4267505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/>
                <p:cNvSpPr/>
                <p:nvPr/>
              </p:nvSpPr>
              <p:spPr>
                <a:xfrm>
                  <a:off x="457200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Oval 80"/>
                <p:cNvSpPr/>
                <p:nvPr/>
              </p:nvSpPr>
              <p:spPr>
                <a:xfrm>
                  <a:off x="4876495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Oval 81"/>
                <p:cNvSpPr/>
                <p:nvPr/>
              </p:nvSpPr>
              <p:spPr>
                <a:xfrm>
                  <a:off x="518099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Oval 82"/>
                <p:cNvSpPr/>
                <p:nvPr/>
              </p:nvSpPr>
              <p:spPr>
                <a:xfrm>
                  <a:off x="5485485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Oval 83"/>
                <p:cNvSpPr/>
                <p:nvPr/>
              </p:nvSpPr>
              <p:spPr>
                <a:xfrm>
                  <a:off x="578998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Oval 84"/>
                <p:cNvSpPr/>
                <p:nvPr/>
              </p:nvSpPr>
              <p:spPr>
                <a:xfrm>
                  <a:off x="6094475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/>
                <p:cNvSpPr/>
                <p:nvPr/>
              </p:nvSpPr>
              <p:spPr>
                <a:xfrm>
                  <a:off x="639897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/>
                <p:cNvSpPr/>
                <p:nvPr/>
              </p:nvSpPr>
              <p:spPr>
                <a:xfrm>
                  <a:off x="6703465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Oval 87"/>
                <p:cNvSpPr/>
                <p:nvPr/>
              </p:nvSpPr>
              <p:spPr>
                <a:xfrm>
                  <a:off x="3658515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Oval 88"/>
                <p:cNvSpPr/>
                <p:nvPr/>
              </p:nvSpPr>
              <p:spPr>
                <a:xfrm>
                  <a:off x="396301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4267505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457200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4876495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518099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/>
                <p:cNvSpPr/>
                <p:nvPr/>
              </p:nvSpPr>
              <p:spPr>
                <a:xfrm>
                  <a:off x="5485485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/>
                <p:cNvSpPr/>
                <p:nvPr/>
              </p:nvSpPr>
              <p:spPr>
                <a:xfrm>
                  <a:off x="578998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/>
                <p:cNvSpPr/>
                <p:nvPr/>
              </p:nvSpPr>
              <p:spPr>
                <a:xfrm>
                  <a:off x="6094475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Oval 96"/>
                <p:cNvSpPr/>
                <p:nvPr/>
              </p:nvSpPr>
              <p:spPr>
                <a:xfrm>
                  <a:off x="639897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/>
                <p:cNvSpPr/>
                <p:nvPr/>
              </p:nvSpPr>
              <p:spPr>
                <a:xfrm>
                  <a:off x="6703465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Oval 98"/>
                <p:cNvSpPr/>
                <p:nvPr/>
              </p:nvSpPr>
              <p:spPr>
                <a:xfrm>
                  <a:off x="3658515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Oval 99"/>
                <p:cNvSpPr/>
                <p:nvPr/>
              </p:nvSpPr>
              <p:spPr>
                <a:xfrm>
                  <a:off x="396301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Oval 100"/>
                <p:cNvSpPr/>
                <p:nvPr/>
              </p:nvSpPr>
              <p:spPr>
                <a:xfrm>
                  <a:off x="4267505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Oval 101"/>
                <p:cNvSpPr/>
                <p:nvPr/>
              </p:nvSpPr>
              <p:spPr>
                <a:xfrm>
                  <a:off x="457200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Oval 102"/>
                <p:cNvSpPr/>
                <p:nvPr/>
              </p:nvSpPr>
              <p:spPr>
                <a:xfrm>
                  <a:off x="4876495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Oval 103"/>
                <p:cNvSpPr/>
                <p:nvPr/>
              </p:nvSpPr>
              <p:spPr>
                <a:xfrm>
                  <a:off x="518099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Oval 104"/>
                <p:cNvSpPr/>
                <p:nvPr/>
              </p:nvSpPr>
              <p:spPr>
                <a:xfrm>
                  <a:off x="5485485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Oval 105"/>
                <p:cNvSpPr/>
                <p:nvPr/>
              </p:nvSpPr>
              <p:spPr>
                <a:xfrm>
                  <a:off x="578998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Oval 106"/>
                <p:cNvSpPr/>
                <p:nvPr/>
              </p:nvSpPr>
              <p:spPr>
                <a:xfrm>
                  <a:off x="6094475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Oval 107"/>
                <p:cNvSpPr/>
                <p:nvPr/>
              </p:nvSpPr>
              <p:spPr>
                <a:xfrm>
                  <a:off x="639897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Oval 108"/>
                <p:cNvSpPr/>
                <p:nvPr/>
              </p:nvSpPr>
              <p:spPr>
                <a:xfrm>
                  <a:off x="6703465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Oval 109"/>
                <p:cNvSpPr/>
                <p:nvPr/>
              </p:nvSpPr>
              <p:spPr>
                <a:xfrm>
                  <a:off x="3658515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Oval 110"/>
                <p:cNvSpPr/>
                <p:nvPr/>
              </p:nvSpPr>
              <p:spPr>
                <a:xfrm>
                  <a:off x="396301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Oval 111"/>
                <p:cNvSpPr/>
                <p:nvPr/>
              </p:nvSpPr>
              <p:spPr>
                <a:xfrm>
                  <a:off x="4267505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Oval 112"/>
                <p:cNvSpPr/>
                <p:nvPr/>
              </p:nvSpPr>
              <p:spPr>
                <a:xfrm>
                  <a:off x="457200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Oval 113"/>
                <p:cNvSpPr/>
                <p:nvPr/>
              </p:nvSpPr>
              <p:spPr>
                <a:xfrm>
                  <a:off x="4876495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Oval 114"/>
                <p:cNvSpPr/>
                <p:nvPr/>
              </p:nvSpPr>
              <p:spPr>
                <a:xfrm>
                  <a:off x="518099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Oval 115"/>
                <p:cNvSpPr/>
                <p:nvPr/>
              </p:nvSpPr>
              <p:spPr>
                <a:xfrm>
                  <a:off x="5485485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Oval 116"/>
                <p:cNvSpPr/>
                <p:nvPr/>
              </p:nvSpPr>
              <p:spPr>
                <a:xfrm>
                  <a:off x="578998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Oval 117"/>
                <p:cNvSpPr/>
                <p:nvPr/>
              </p:nvSpPr>
              <p:spPr>
                <a:xfrm>
                  <a:off x="6094475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Oval 118"/>
                <p:cNvSpPr/>
                <p:nvPr/>
              </p:nvSpPr>
              <p:spPr>
                <a:xfrm>
                  <a:off x="639897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Oval 119"/>
                <p:cNvSpPr/>
                <p:nvPr/>
              </p:nvSpPr>
              <p:spPr>
                <a:xfrm>
                  <a:off x="6703465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Oval 120"/>
                <p:cNvSpPr/>
                <p:nvPr/>
              </p:nvSpPr>
              <p:spPr>
                <a:xfrm>
                  <a:off x="3658515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Oval 121"/>
                <p:cNvSpPr/>
                <p:nvPr/>
              </p:nvSpPr>
              <p:spPr>
                <a:xfrm>
                  <a:off x="396301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Oval 122"/>
                <p:cNvSpPr/>
                <p:nvPr/>
              </p:nvSpPr>
              <p:spPr>
                <a:xfrm>
                  <a:off x="4267505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Oval 123"/>
                <p:cNvSpPr/>
                <p:nvPr/>
              </p:nvSpPr>
              <p:spPr>
                <a:xfrm>
                  <a:off x="457200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Oval 124"/>
                <p:cNvSpPr/>
                <p:nvPr/>
              </p:nvSpPr>
              <p:spPr>
                <a:xfrm>
                  <a:off x="4876495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Oval 125"/>
                <p:cNvSpPr/>
                <p:nvPr/>
              </p:nvSpPr>
              <p:spPr>
                <a:xfrm>
                  <a:off x="518099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Oval 126"/>
                <p:cNvSpPr/>
                <p:nvPr/>
              </p:nvSpPr>
              <p:spPr>
                <a:xfrm>
                  <a:off x="5485485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Oval 127"/>
                <p:cNvSpPr/>
                <p:nvPr/>
              </p:nvSpPr>
              <p:spPr>
                <a:xfrm>
                  <a:off x="578998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Oval 128"/>
                <p:cNvSpPr/>
                <p:nvPr/>
              </p:nvSpPr>
              <p:spPr>
                <a:xfrm>
                  <a:off x="6094475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Oval 129"/>
                <p:cNvSpPr/>
                <p:nvPr/>
              </p:nvSpPr>
              <p:spPr>
                <a:xfrm>
                  <a:off x="639897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Oval 130"/>
                <p:cNvSpPr/>
                <p:nvPr/>
              </p:nvSpPr>
              <p:spPr>
                <a:xfrm>
                  <a:off x="6703465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Oval 131"/>
                <p:cNvSpPr/>
                <p:nvPr/>
              </p:nvSpPr>
              <p:spPr>
                <a:xfrm>
                  <a:off x="3658515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Oval 132"/>
                <p:cNvSpPr/>
                <p:nvPr/>
              </p:nvSpPr>
              <p:spPr>
                <a:xfrm>
                  <a:off x="396301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Oval 133"/>
                <p:cNvSpPr/>
                <p:nvPr/>
              </p:nvSpPr>
              <p:spPr>
                <a:xfrm>
                  <a:off x="4267505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Oval 134"/>
                <p:cNvSpPr/>
                <p:nvPr/>
              </p:nvSpPr>
              <p:spPr>
                <a:xfrm>
                  <a:off x="457200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Oval 135"/>
                <p:cNvSpPr/>
                <p:nvPr/>
              </p:nvSpPr>
              <p:spPr>
                <a:xfrm>
                  <a:off x="4876495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518099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Oval 137"/>
                <p:cNvSpPr/>
                <p:nvPr/>
              </p:nvSpPr>
              <p:spPr>
                <a:xfrm>
                  <a:off x="5485485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Oval 138"/>
                <p:cNvSpPr/>
                <p:nvPr/>
              </p:nvSpPr>
              <p:spPr>
                <a:xfrm>
                  <a:off x="578998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Oval 139"/>
                <p:cNvSpPr/>
                <p:nvPr/>
              </p:nvSpPr>
              <p:spPr>
                <a:xfrm>
                  <a:off x="6094475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Oval 140"/>
                <p:cNvSpPr/>
                <p:nvPr/>
              </p:nvSpPr>
              <p:spPr>
                <a:xfrm>
                  <a:off x="639897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Oval 141"/>
                <p:cNvSpPr/>
                <p:nvPr/>
              </p:nvSpPr>
              <p:spPr>
                <a:xfrm>
                  <a:off x="6703465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Oval 142"/>
                <p:cNvSpPr/>
                <p:nvPr/>
              </p:nvSpPr>
              <p:spPr>
                <a:xfrm>
                  <a:off x="3658515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Oval 143"/>
                <p:cNvSpPr/>
                <p:nvPr/>
              </p:nvSpPr>
              <p:spPr>
                <a:xfrm>
                  <a:off x="396301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Oval 144"/>
                <p:cNvSpPr/>
                <p:nvPr/>
              </p:nvSpPr>
              <p:spPr>
                <a:xfrm>
                  <a:off x="4267505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Oval 145"/>
                <p:cNvSpPr/>
                <p:nvPr/>
              </p:nvSpPr>
              <p:spPr>
                <a:xfrm>
                  <a:off x="457200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Oval 146"/>
                <p:cNvSpPr/>
                <p:nvPr/>
              </p:nvSpPr>
              <p:spPr>
                <a:xfrm>
                  <a:off x="4876495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Oval 147"/>
                <p:cNvSpPr/>
                <p:nvPr/>
              </p:nvSpPr>
              <p:spPr>
                <a:xfrm>
                  <a:off x="518099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Oval 148"/>
                <p:cNvSpPr/>
                <p:nvPr/>
              </p:nvSpPr>
              <p:spPr>
                <a:xfrm>
                  <a:off x="5485485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Oval 149"/>
                <p:cNvSpPr/>
                <p:nvPr/>
              </p:nvSpPr>
              <p:spPr>
                <a:xfrm>
                  <a:off x="578998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6094475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Oval 151"/>
                <p:cNvSpPr/>
                <p:nvPr/>
              </p:nvSpPr>
              <p:spPr>
                <a:xfrm>
                  <a:off x="639897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6703465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700796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Oval 154"/>
                <p:cNvSpPr/>
                <p:nvPr/>
              </p:nvSpPr>
              <p:spPr>
                <a:xfrm>
                  <a:off x="700796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Oval 155"/>
                <p:cNvSpPr/>
                <p:nvPr/>
              </p:nvSpPr>
              <p:spPr>
                <a:xfrm>
                  <a:off x="700796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>
                  <a:off x="700796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Oval 157"/>
                <p:cNvSpPr/>
                <p:nvPr/>
              </p:nvSpPr>
              <p:spPr>
                <a:xfrm>
                  <a:off x="700796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Oval 158"/>
                <p:cNvSpPr/>
                <p:nvPr/>
              </p:nvSpPr>
              <p:spPr>
                <a:xfrm>
                  <a:off x="700796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Oval 159"/>
                <p:cNvSpPr/>
                <p:nvPr/>
              </p:nvSpPr>
              <p:spPr>
                <a:xfrm>
                  <a:off x="700796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Oval 160"/>
                <p:cNvSpPr/>
                <p:nvPr/>
              </p:nvSpPr>
              <p:spPr>
                <a:xfrm>
                  <a:off x="700796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Oval 161"/>
                <p:cNvSpPr/>
                <p:nvPr/>
              </p:nvSpPr>
              <p:spPr>
                <a:xfrm>
                  <a:off x="700796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Oval 162"/>
                <p:cNvSpPr/>
                <p:nvPr/>
              </p:nvSpPr>
              <p:spPr>
                <a:xfrm>
                  <a:off x="700796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Oval 163"/>
                <p:cNvSpPr/>
                <p:nvPr/>
              </p:nvSpPr>
              <p:spPr>
                <a:xfrm>
                  <a:off x="700796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Oval 164"/>
                <p:cNvSpPr/>
                <p:nvPr/>
              </p:nvSpPr>
              <p:spPr>
                <a:xfrm>
                  <a:off x="700796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Oval 165"/>
                <p:cNvSpPr/>
                <p:nvPr/>
              </p:nvSpPr>
              <p:spPr>
                <a:xfrm>
                  <a:off x="700796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Oval 166"/>
                <p:cNvSpPr/>
                <p:nvPr/>
              </p:nvSpPr>
              <p:spPr>
                <a:xfrm>
                  <a:off x="335402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" name="Oval 167"/>
                <p:cNvSpPr/>
                <p:nvPr/>
              </p:nvSpPr>
              <p:spPr>
                <a:xfrm>
                  <a:off x="335402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Oval 168"/>
                <p:cNvSpPr/>
                <p:nvPr/>
              </p:nvSpPr>
              <p:spPr>
                <a:xfrm>
                  <a:off x="335402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Oval 169"/>
                <p:cNvSpPr/>
                <p:nvPr/>
              </p:nvSpPr>
              <p:spPr>
                <a:xfrm>
                  <a:off x="335402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Oval 170"/>
                <p:cNvSpPr/>
                <p:nvPr/>
              </p:nvSpPr>
              <p:spPr>
                <a:xfrm>
                  <a:off x="335402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Oval 171"/>
                <p:cNvSpPr/>
                <p:nvPr/>
              </p:nvSpPr>
              <p:spPr>
                <a:xfrm>
                  <a:off x="335402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Oval 172"/>
                <p:cNvSpPr/>
                <p:nvPr/>
              </p:nvSpPr>
              <p:spPr>
                <a:xfrm>
                  <a:off x="335402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Oval 173"/>
                <p:cNvSpPr/>
                <p:nvPr/>
              </p:nvSpPr>
              <p:spPr>
                <a:xfrm>
                  <a:off x="335402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Oval 174"/>
                <p:cNvSpPr/>
                <p:nvPr/>
              </p:nvSpPr>
              <p:spPr>
                <a:xfrm>
                  <a:off x="335402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" name="Oval 175"/>
                <p:cNvSpPr/>
                <p:nvPr/>
              </p:nvSpPr>
              <p:spPr>
                <a:xfrm>
                  <a:off x="335402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Oval 176"/>
                <p:cNvSpPr/>
                <p:nvPr/>
              </p:nvSpPr>
              <p:spPr>
                <a:xfrm>
                  <a:off x="335402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" name="Oval 177"/>
                <p:cNvSpPr/>
                <p:nvPr/>
              </p:nvSpPr>
              <p:spPr>
                <a:xfrm>
                  <a:off x="335402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Oval 178"/>
                <p:cNvSpPr/>
                <p:nvPr/>
              </p:nvSpPr>
              <p:spPr>
                <a:xfrm>
                  <a:off x="335402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03" name="Frame 202"/>
            <p:cNvSpPr/>
            <p:nvPr/>
          </p:nvSpPr>
          <p:spPr>
            <a:xfrm>
              <a:off x="7682121" y="2530517"/>
              <a:ext cx="1798331" cy="1800678"/>
            </a:xfrm>
            <a:prstGeom prst="frame">
              <a:avLst>
                <a:gd name="adj1" fmla="val 16884"/>
              </a:avLst>
            </a:prstGeom>
            <a:solidFill>
              <a:srgbClr val="00B050">
                <a:alpha val="14000"/>
              </a:srgbClr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04" name="Picture 20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9992" y="2853525"/>
              <a:ext cx="402717" cy="253365"/>
            </a:xfrm>
            <a:prstGeom prst="rect">
              <a:avLst/>
            </a:prstGeom>
          </p:spPr>
        </p:pic>
        <p:pic>
          <p:nvPicPr>
            <p:cNvPr id="205" name="Picture 204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8536" y="2562404"/>
              <a:ext cx="402717" cy="261366"/>
            </a:xfrm>
            <a:prstGeom prst="rect">
              <a:avLst/>
            </a:prstGeom>
          </p:spPr>
        </p:pic>
        <p:sp>
          <p:nvSpPr>
            <p:cNvPr id="206" name="Frame 205"/>
            <p:cNvSpPr/>
            <p:nvPr/>
          </p:nvSpPr>
          <p:spPr>
            <a:xfrm>
              <a:off x="7982747" y="2841253"/>
              <a:ext cx="1186736" cy="1175494"/>
            </a:xfrm>
            <a:prstGeom prst="frame">
              <a:avLst>
                <a:gd name="adj1" fmla="val 25302"/>
              </a:avLst>
            </a:prstGeom>
            <a:solidFill>
              <a:schemeClr val="accent5">
                <a:alpha val="12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8282242" y="3140749"/>
              <a:ext cx="587748" cy="576504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8" name="Picture 20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1898" y="3306318"/>
              <a:ext cx="210693" cy="245364"/>
            </a:xfrm>
            <a:prstGeom prst="rect">
              <a:avLst/>
            </a:prstGeom>
          </p:spPr>
        </p:pic>
        <p:grpSp>
          <p:nvGrpSpPr>
            <p:cNvPr id="210" name="Group 209"/>
            <p:cNvGrpSpPr/>
            <p:nvPr/>
          </p:nvGrpSpPr>
          <p:grpSpPr>
            <a:xfrm>
              <a:off x="4684295" y="2893842"/>
              <a:ext cx="2371456" cy="1241537"/>
              <a:chOff x="5515955" y="3045066"/>
              <a:chExt cx="3713464" cy="1944123"/>
            </a:xfrm>
          </p:grpSpPr>
          <p:pic>
            <p:nvPicPr>
              <p:cNvPr id="211" name="Picture 210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41139" y="3968405"/>
                <a:ext cx="100154" cy="101823"/>
              </a:xfrm>
              <a:prstGeom prst="rect">
                <a:avLst/>
              </a:prstGeom>
            </p:spPr>
          </p:pic>
          <p:pic>
            <p:nvPicPr>
              <p:cNvPr id="212" name="Picture 211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42759" y="3428755"/>
                <a:ext cx="100154" cy="146892"/>
              </a:xfrm>
              <a:prstGeom prst="rect">
                <a:avLst/>
              </a:prstGeom>
            </p:spPr>
          </p:pic>
          <p:cxnSp>
            <p:nvCxnSpPr>
              <p:cNvPr id="213" name="Straight Connector 212"/>
              <p:cNvCxnSpPr/>
              <p:nvPr/>
            </p:nvCxnSpPr>
            <p:spPr>
              <a:xfrm>
                <a:off x="5667295" y="3757980"/>
                <a:ext cx="566290" cy="263166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 flipV="1">
                <a:off x="5634124" y="3587023"/>
                <a:ext cx="614030" cy="171622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 flipV="1">
                <a:off x="5647853" y="3245985"/>
                <a:ext cx="0" cy="52386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6" name="Picture 215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15955" y="3327174"/>
                <a:ext cx="91808" cy="101823"/>
              </a:xfrm>
              <a:prstGeom prst="rect">
                <a:avLst/>
              </a:prstGeom>
            </p:spPr>
          </p:pic>
          <p:pic>
            <p:nvPicPr>
              <p:cNvPr id="217" name="Picture 216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7853" y="3045066"/>
                <a:ext cx="3581566" cy="1944123"/>
              </a:xfrm>
              <a:prstGeom prst="rect">
                <a:avLst/>
              </a:prstGeom>
            </p:spPr>
          </p:pic>
        </p:grpSp>
        <p:cxnSp>
          <p:nvCxnSpPr>
            <p:cNvPr id="218" name="Straight Arrow Connector 217"/>
            <p:cNvCxnSpPr/>
            <p:nvPr/>
          </p:nvCxnSpPr>
          <p:spPr>
            <a:xfrm>
              <a:off x="6724147" y="3387685"/>
              <a:ext cx="1497203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9" name="Picture 21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1698" y="2968517"/>
              <a:ext cx="464820" cy="36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270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176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>
            <a:noAutofit/>
          </a:bodyPr>
          <a:lstStyle/>
          <a:p>
            <a:r>
              <a:rPr lang="en-US" sz="4800" dirty="0" smtClean="0"/>
              <a:t>New </a:t>
            </a:r>
            <a:br>
              <a:rPr lang="en-US" sz="4800" dirty="0" smtClean="0"/>
            </a:br>
            <a:r>
              <a:rPr lang="en-US" sz="4800" i="1" dirty="0" smtClean="0"/>
              <a:t>Off-the-Grid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/>
              <a:t>Imaging</a:t>
            </a:r>
            <a:br>
              <a:rPr lang="en-US" sz="4800" dirty="0" smtClean="0"/>
            </a:br>
            <a:r>
              <a:rPr lang="en-US" sz="4800" dirty="0" smtClean="0"/>
              <a:t>Framework:</a:t>
            </a:r>
            <a:br>
              <a:rPr lang="en-US" sz="4800" dirty="0" smtClean="0"/>
            </a:br>
            <a:r>
              <a:rPr lang="en-US" sz="4800" i="1" dirty="0" smtClean="0">
                <a:solidFill>
                  <a:srgbClr val="FF0000"/>
                </a:solidFill>
              </a:rPr>
              <a:t>Algorithms</a:t>
            </a:r>
            <a:endParaRPr lang="en-US" sz="48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53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7"/>
          <p:cNvSpPr>
            <a:spLocks noGrp="1"/>
          </p:cNvSpPr>
          <p:nvPr>
            <p:ph sz="half" idx="1"/>
          </p:nvPr>
        </p:nvSpPr>
        <p:spPr>
          <a:xfrm>
            <a:off x="1142389" y="993040"/>
            <a:ext cx="7388045" cy="4525963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Introduction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Off-the-Grid Image Recovery: New Framework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Sampling Theorems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latin typeface="+mj-lt"/>
              </a:rPr>
              <a:t>Algorithms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Discussion &amp;</a:t>
            </a:r>
            <a:br>
              <a:rPr lang="en-US" sz="4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</a:br>
            <a:r>
              <a:rPr lang="en-US" sz="4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Conclusion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19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Rectangle 3082"/>
          <p:cNvSpPr/>
          <p:nvPr/>
        </p:nvSpPr>
        <p:spPr>
          <a:xfrm>
            <a:off x="4575" y="1393536"/>
            <a:ext cx="9139425" cy="46086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C:\Users\Greg\Dropbox\Presentations\ISBI2015\images\fig_kspace1.png"/>
          <p:cNvPicPr>
            <a:picLocks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55" y="3693956"/>
            <a:ext cx="1695315" cy="1695315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ame 6"/>
          <p:cNvSpPr/>
          <p:nvPr/>
        </p:nvSpPr>
        <p:spPr>
          <a:xfrm>
            <a:off x="385855" y="3693956"/>
            <a:ext cx="1695315" cy="1695315"/>
          </a:xfrm>
          <a:prstGeom prst="frame">
            <a:avLst>
              <a:gd name="adj1" fmla="val 36458"/>
            </a:avLst>
          </a:prstGeom>
          <a:solidFill>
            <a:srgbClr val="0606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075" name="Picture 3" descr="C:\Users\Greg\Dropbox\CurveModels\CurveTest\recon\results\paper\fig_SL_K15_mas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773" y="2047281"/>
            <a:ext cx="1708887" cy="1708887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Elbow Connector 13"/>
          <p:cNvCxnSpPr>
            <a:stCxn id="4" idx="3"/>
            <a:endCxn id="3075" idx="2"/>
          </p:cNvCxnSpPr>
          <p:nvPr/>
        </p:nvCxnSpPr>
        <p:spPr>
          <a:xfrm flipV="1">
            <a:off x="2081170" y="3756168"/>
            <a:ext cx="1372047" cy="785446"/>
          </a:xfrm>
          <a:prstGeom prst="bentConnector2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2" name="TextBox 3071"/>
          <p:cNvSpPr txBox="1"/>
          <p:nvPr/>
        </p:nvSpPr>
        <p:spPr>
          <a:xfrm>
            <a:off x="462665" y="3017905"/>
            <a:ext cx="1526350" cy="676052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LR INPUT</a:t>
            </a:r>
          </a:p>
        </p:txBody>
      </p:sp>
      <p:pic>
        <p:nvPicPr>
          <p:cNvPr id="41" name="Picture 4" descr="C:\Users\Greg\Dropbox\CurveModels\CurveTest\recon\results\isbi\SL_256_fullysampled_TV_rec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108" y="3655266"/>
            <a:ext cx="454377" cy="454377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itle 4"/>
          <p:cNvSpPr txBox="1">
            <a:spLocks/>
          </p:cNvSpPr>
          <p:nvPr/>
        </p:nvSpPr>
        <p:spPr>
          <a:xfrm>
            <a:off x="365760" y="170080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Two-stage Super-resolution MRI 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Using Off-the-Grid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Piecewise Constant Signal Model [O. &amp; Jacob, ISBI 2015]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675230" y="5386271"/>
            <a:ext cx="2691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Off-the-grid</a:t>
            </a:r>
            <a:endParaRPr lang="en-US" sz="28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084" name="TextBox 3083"/>
          <p:cNvSpPr txBox="1"/>
          <p:nvPr/>
        </p:nvSpPr>
        <p:spPr>
          <a:xfrm>
            <a:off x="270640" y="1214252"/>
            <a:ext cx="4037020" cy="830966"/>
          </a:xfrm>
          <a:prstGeom prst="rect">
            <a:avLst/>
          </a:prstGeom>
        </p:spPr>
        <p:txBody>
          <a:bodyPr wrap="squar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1. Recover edge </a:t>
            </a:r>
            <a:r>
              <a:rPr lang="en-US" sz="2800" dirty="0">
                <a:latin typeface="+mj-lt"/>
                <a:ea typeface="Roboto Light" pitchFamily="2" charset="0"/>
                <a:cs typeface="Open Sans Condensed" pitchFamily="34" charset="0"/>
              </a:rPr>
              <a:t>s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et</a:t>
            </a:r>
          </a:p>
        </p:txBody>
      </p:sp>
      <p:cxnSp>
        <p:nvCxnSpPr>
          <p:cNvPr id="65" name="Elbow Connector 64"/>
          <p:cNvCxnSpPr/>
          <p:nvPr/>
        </p:nvCxnSpPr>
        <p:spPr>
          <a:xfrm>
            <a:off x="2081170" y="4541612"/>
            <a:ext cx="2874880" cy="1"/>
          </a:xfrm>
          <a:prstGeom prst="bentConnector3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4838346" y="1208258"/>
            <a:ext cx="4037020" cy="2050596"/>
          </a:xfrm>
          <a:prstGeom prst="rect">
            <a:avLst/>
          </a:prstGeom>
        </p:spPr>
        <p:txBody>
          <a:bodyPr wrap="squar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800" dirty="0">
                <a:latin typeface="+mj-lt"/>
                <a:ea typeface="Roboto Light" pitchFamily="2" charset="0"/>
                <a:cs typeface="Open Sans Condensed" pitchFamily="34" charset="0"/>
              </a:rPr>
              <a:t>2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. Recover amplitudes</a:t>
            </a:r>
            <a:b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endParaRPr lang="en-US" sz="2800" b="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3092" name="Rectangle 3091"/>
          <p:cNvSpPr/>
          <p:nvPr/>
        </p:nvSpPr>
        <p:spPr>
          <a:xfrm>
            <a:off x="5471007" y="2962768"/>
            <a:ext cx="2569934" cy="138499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sz="2800" dirty="0" smtClean="0">
                <a:solidFill>
                  <a:schemeClr val="bg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Computational</a:t>
            </a:r>
            <a:br>
              <a:rPr lang="en-US" sz="2800" dirty="0" smtClean="0">
                <a:solidFill>
                  <a:schemeClr val="bg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Challenge!</a:t>
            </a:r>
            <a:endParaRPr lang="en-US" sz="2800" dirty="0">
              <a:solidFill>
                <a:schemeClr val="bg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cxnSp>
        <p:nvCxnSpPr>
          <p:cNvPr id="3094" name="Straight Connector 3093"/>
          <p:cNvCxnSpPr>
            <a:stCxn id="3083" idx="0"/>
            <a:endCxn id="3083" idx="2"/>
          </p:cNvCxnSpPr>
          <p:nvPr/>
        </p:nvCxnSpPr>
        <p:spPr>
          <a:xfrm>
            <a:off x="4574288" y="1393536"/>
            <a:ext cx="0" cy="46086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789465" y="5389271"/>
            <a:ext cx="2691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Off-the-grid</a:t>
            </a:r>
            <a:endParaRPr lang="en-US" sz="28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076327" y="1225397"/>
            <a:ext cx="7049651" cy="4774034"/>
            <a:chOff x="9924353" y="1758719"/>
            <a:chExt cx="7049651" cy="4774034"/>
          </a:xfrm>
        </p:grpSpPr>
        <p:sp>
          <p:nvSpPr>
            <p:cNvPr id="18" name="Rectangle 17"/>
            <p:cNvSpPr/>
            <p:nvPr/>
          </p:nvSpPr>
          <p:spPr>
            <a:xfrm>
              <a:off x="12408866" y="1924154"/>
              <a:ext cx="4565138" cy="4608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9924353" y="1758719"/>
              <a:ext cx="6792506" cy="4172957"/>
              <a:chOff x="2081170" y="1216315"/>
              <a:chExt cx="6792506" cy="4172957"/>
            </a:xfrm>
          </p:grpSpPr>
          <p:cxnSp>
            <p:nvCxnSpPr>
              <p:cNvPr id="20" name="Elbow Connector 19"/>
              <p:cNvCxnSpPr>
                <a:endCxn id="22" idx="1"/>
              </p:cNvCxnSpPr>
              <p:nvPr/>
            </p:nvCxnSpPr>
            <p:spPr>
              <a:xfrm>
                <a:off x="2081170" y="4541614"/>
                <a:ext cx="2874880" cy="1"/>
              </a:xfrm>
              <a:prstGeom prst="bentConnector3">
                <a:avLst/>
              </a:prstGeom>
              <a:ln w="571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/>
              <p:cNvGrpSpPr/>
              <p:nvPr/>
            </p:nvGrpSpPr>
            <p:grpSpPr>
              <a:xfrm>
                <a:off x="3462619" y="1216315"/>
                <a:ext cx="5411057" cy="4172957"/>
                <a:chOff x="3462619" y="1216315"/>
                <a:chExt cx="5411057" cy="4172957"/>
              </a:xfrm>
            </p:grpSpPr>
            <p:sp>
              <p:nvSpPr>
                <p:cNvPr id="22" name="Rectangle 21"/>
                <p:cNvSpPr/>
                <p:nvPr/>
              </p:nvSpPr>
              <p:spPr>
                <a:xfrm>
                  <a:off x="4956050" y="3693957"/>
                  <a:ext cx="1695315" cy="1695315"/>
                </a:xfrm>
                <a:prstGeom prst="rect">
                  <a:avLst/>
                </a:prstGeom>
                <a:solidFill>
                  <a:schemeClr val="tx1">
                    <a:lumMod val="25000"/>
                    <a:lumOff val="7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5024502" y="3889860"/>
                  <a:ext cx="1558410" cy="1292631"/>
                </a:xfrm>
                <a:prstGeom prst="rect">
                  <a:avLst/>
                </a:prstGeom>
              </p:spPr>
              <p:txBody>
                <a:bodyPr wrap="none" lIns="91425" tIns="91425" rIns="91425" bIns="91425" rtlCol="0" anchor="t" anchorCtr="0">
                  <a:spAutoFit/>
                </a:bodyPr>
                <a:lstStyle/>
                <a:p>
                  <a:pPr algn="ctr">
                    <a:buClr>
                      <a:schemeClr val="tx1"/>
                    </a:buClr>
                  </a:pPr>
                  <a:r>
                    <a:rPr lang="en-US" sz="2400" b="0" dirty="0" smtClean="0">
                      <a:latin typeface="+mj-lt"/>
                      <a:ea typeface="Roboto Light" pitchFamily="2" charset="0"/>
                      <a:cs typeface="Open Sans Condensed" pitchFamily="34" charset="0"/>
                    </a:rPr>
                    <a:t>Spatial</a:t>
                  </a:r>
                </a:p>
                <a:p>
                  <a:pPr algn="ctr">
                    <a:buClr>
                      <a:schemeClr val="tx1"/>
                    </a:buClr>
                  </a:pPr>
                  <a:r>
                    <a:rPr lang="en-US" sz="2400" dirty="0">
                      <a:latin typeface="+mj-lt"/>
                      <a:ea typeface="Roboto Light" pitchFamily="2" charset="0"/>
                      <a:cs typeface="Open Sans Condensed" pitchFamily="34" charset="0"/>
                    </a:rPr>
                    <a:t> </a:t>
                  </a:r>
                  <a:r>
                    <a:rPr lang="en-US" sz="2400" dirty="0" smtClean="0">
                      <a:latin typeface="+mj-lt"/>
                      <a:ea typeface="Roboto Light" pitchFamily="2" charset="0"/>
                      <a:cs typeface="Open Sans Condensed" pitchFamily="34" charset="0"/>
                    </a:rPr>
                    <a:t> </a:t>
                  </a:r>
                  <a:r>
                    <a:rPr lang="en-US" sz="2400" b="0" dirty="0" smtClean="0">
                      <a:latin typeface="+mj-lt"/>
                      <a:ea typeface="Roboto Light" pitchFamily="2" charset="0"/>
                      <a:cs typeface="Open Sans Condensed" pitchFamily="34" charset="0"/>
                    </a:rPr>
                    <a:t>Domain  </a:t>
                  </a:r>
                  <a:br>
                    <a:rPr lang="en-US" sz="2400" b="0" dirty="0" smtClean="0">
                      <a:latin typeface="+mj-lt"/>
                      <a:ea typeface="Roboto Light" pitchFamily="2" charset="0"/>
                      <a:cs typeface="Open Sans Condensed" pitchFamily="34" charset="0"/>
                    </a:rPr>
                  </a:br>
                  <a:r>
                    <a:rPr lang="en-US" sz="2400" dirty="0" smtClean="0">
                      <a:latin typeface="+mj-lt"/>
                      <a:ea typeface="Roboto Light" pitchFamily="2" charset="0"/>
                      <a:cs typeface="Open Sans Condensed" pitchFamily="34" charset="0"/>
                    </a:rPr>
                    <a:t>R</a:t>
                  </a:r>
                  <a:r>
                    <a:rPr lang="en-US" sz="2400" b="0" dirty="0" smtClean="0">
                      <a:latin typeface="+mj-lt"/>
                      <a:ea typeface="Roboto Light" pitchFamily="2" charset="0"/>
                      <a:cs typeface="Open Sans Condensed" pitchFamily="34" charset="0"/>
                    </a:rPr>
                    <a:t>ecovery</a:t>
                  </a:r>
                </a:p>
              </p:txBody>
            </p:sp>
            <p:cxnSp>
              <p:nvCxnSpPr>
                <p:cNvPr id="24" name="Elbow Connector 23"/>
                <p:cNvCxnSpPr>
                  <a:endCxn id="22" idx="0"/>
                </p:cNvCxnSpPr>
                <p:nvPr/>
              </p:nvCxnSpPr>
              <p:spPr>
                <a:xfrm>
                  <a:off x="4307660" y="2901725"/>
                  <a:ext cx="1496048" cy="792232"/>
                </a:xfrm>
                <a:prstGeom prst="bentConnector2">
                  <a:avLst/>
                </a:prstGeom>
                <a:ln w="571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Elbow Connector 24"/>
                <p:cNvCxnSpPr/>
                <p:nvPr/>
              </p:nvCxnSpPr>
              <p:spPr>
                <a:xfrm>
                  <a:off x="6651365" y="4541614"/>
                  <a:ext cx="498425" cy="1"/>
                </a:xfrm>
                <a:prstGeom prst="bentConnector3">
                  <a:avLst/>
                </a:prstGeom>
                <a:ln w="571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/>
                <p:cNvSpPr txBox="1"/>
                <p:nvPr/>
              </p:nvSpPr>
              <p:spPr>
                <a:xfrm>
                  <a:off x="3462619" y="2122720"/>
                  <a:ext cx="4992650" cy="757934"/>
                </a:xfrm>
                <a:prstGeom prst="rect">
                  <a:avLst/>
                </a:prstGeom>
              </p:spPr>
              <p:txBody>
                <a:bodyPr wrap="square" lIns="91425" tIns="91425" rIns="91425" bIns="91425" rtlCol="0" anchor="t" anchorCtr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  <a:buClr>
                      <a:schemeClr val="tx1"/>
                    </a:buClr>
                  </a:pPr>
                  <a:r>
                    <a:rPr lang="en-US" sz="2800" dirty="0" smtClean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+mj-lt"/>
                      <a:ea typeface="Roboto Light" pitchFamily="2" charset="0"/>
                      <a:cs typeface="Open Sans Condensed" pitchFamily="34" charset="0"/>
                    </a:rPr>
                    <a:t>Discretize </a:t>
                  </a:r>
                  <a:endParaRPr lang="en-US" sz="2800" b="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+mj-lt"/>
                    <a:ea typeface="Roboto Light" pitchFamily="2" charset="0"/>
                    <a:cs typeface="Open Sans Condensed" pitchFamily="34" charset="0"/>
                  </a:endParaRPr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7004284" y="3017904"/>
                  <a:ext cx="1869392" cy="676052"/>
                </a:xfrm>
                <a:prstGeom prst="rect">
                  <a:avLst/>
                </a:prstGeom>
              </p:spPr>
              <p:txBody>
                <a:bodyPr wrap="none" lIns="91425" tIns="91425" rIns="91425" bIns="91425" rtlCol="0" anchor="t" anchorCtr="0">
                  <a:spAutoFit/>
                </a:bodyPr>
                <a:lstStyle/>
                <a:p>
                  <a:pPr>
                    <a:lnSpc>
                      <a:spcPct val="150000"/>
                    </a:lnSpc>
                    <a:buClr>
                      <a:schemeClr val="tx1"/>
                    </a:buClr>
                  </a:pPr>
                  <a:r>
                    <a:rPr lang="en-US" sz="2400" b="0" dirty="0" smtClean="0">
                      <a:solidFill>
                        <a:schemeClr val="tx1"/>
                      </a:solidFill>
                      <a:latin typeface="+mj-lt"/>
                      <a:ea typeface="Roboto Light" pitchFamily="2" charset="0"/>
                      <a:cs typeface="Open Sans Condensed" pitchFamily="34" charset="0"/>
                    </a:rPr>
                    <a:t>HR OUTPUT</a:t>
                  </a:r>
                </a:p>
              </p:txBody>
            </p:sp>
            <p:pic>
              <p:nvPicPr>
                <p:cNvPr id="28" name="Picture 4" descr="C:\Users\Greg\Dropbox\CurveModels\CurveTest\recon\results\isbi\SL_256_fullysampled_TV_recon.png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rightnessContrast bright="4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16119" y="3693957"/>
                  <a:ext cx="1695314" cy="16953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" name="TextBox 28"/>
                <p:cNvSpPr txBox="1"/>
                <p:nvPr/>
              </p:nvSpPr>
              <p:spPr>
                <a:xfrm>
                  <a:off x="4829742" y="1216315"/>
                  <a:ext cx="4037020" cy="830966"/>
                </a:xfrm>
                <a:prstGeom prst="rect">
                  <a:avLst/>
                </a:prstGeom>
              </p:spPr>
              <p:txBody>
                <a:bodyPr wrap="square" lIns="91425" tIns="91425" rIns="91425" bIns="91425" rtlCol="0" anchor="t" anchorCtr="0">
                  <a:spAutoFit/>
                </a:bodyPr>
                <a:lstStyle/>
                <a:p>
                  <a:pPr>
                    <a:lnSpc>
                      <a:spcPct val="150000"/>
                    </a:lnSpc>
                    <a:buClr>
                      <a:schemeClr val="tx1"/>
                    </a:buClr>
                  </a:pPr>
                  <a:r>
                    <a:rPr lang="en-US" sz="2800" dirty="0">
                      <a:latin typeface="+mj-lt"/>
                      <a:ea typeface="Roboto Light" pitchFamily="2" charset="0"/>
                      <a:cs typeface="Open Sans Condensed" pitchFamily="34" charset="0"/>
                    </a:rPr>
                    <a:t>2</a:t>
                  </a:r>
                  <a:r>
                    <a:rPr lang="en-US" sz="2800" b="0" dirty="0" smtClean="0">
                      <a:solidFill>
                        <a:schemeClr val="tx1"/>
                      </a:solidFill>
                      <a:latin typeface="+mj-lt"/>
                      <a:ea typeface="Roboto Light" pitchFamily="2" charset="0"/>
                      <a:cs typeface="Open Sans Condensed" pitchFamily="34" charset="0"/>
                    </a:rPr>
                    <a:t>. Recover amplitudes</a:t>
                  </a:r>
                </a:p>
              </p:txBody>
            </p:sp>
          </p:grpSp>
        </p:grpSp>
      </p:grpSp>
      <p:sp>
        <p:nvSpPr>
          <p:cNvPr id="30" name="TextBox 29"/>
          <p:cNvSpPr txBox="1"/>
          <p:nvPr/>
        </p:nvSpPr>
        <p:spPr>
          <a:xfrm>
            <a:off x="5729615" y="5398354"/>
            <a:ext cx="2691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On-the-grid</a:t>
            </a:r>
            <a:endParaRPr lang="en-US" sz="28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702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Rectangle 716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457200" y="-3412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“True” measurement model: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4500" y="685800"/>
            <a:ext cx="2137275" cy="213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6400" y="685800"/>
            <a:ext cx="2137275" cy="2137275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>
            <a:off x="4029806" y="1763041"/>
            <a:ext cx="1074496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744" y="1027702"/>
            <a:ext cx="492621" cy="383598"/>
          </a:xfrm>
          <a:prstGeom prst="rect">
            <a:avLst/>
          </a:prstGeom>
        </p:spPr>
      </p:pic>
      <p:grpSp>
        <p:nvGrpSpPr>
          <p:cNvPr id="543" name="Group 542"/>
          <p:cNvGrpSpPr/>
          <p:nvPr/>
        </p:nvGrpSpPr>
        <p:grpSpPr>
          <a:xfrm>
            <a:off x="5715000" y="914400"/>
            <a:ext cx="1641268" cy="1644499"/>
            <a:chOff x="868681" y="634591"/>
            <a:chExt cx="2788919" cy="2794409"/>
          </a:xfrm>
          <a:solidFill>
            <a:schemeClr val="bg1">
              <a:lumMod val="10000"/>
            </a:schemeClr>
          </a:solidFill>
        </p:grpSpPr>
        <p:sp>
          <p:nvSpPr>
            <p:cNvPr id="544" name="Oval 543"/>
            <p:cNvSpPr/>
            <p:nvPr/>
          </p:nvSpPr>
          <p:spPr>
            <a:xfrm>
              <a:off x="868681" y="6428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/>
            <p:cNvSpPr/>
            <p:nvPr/>
          </p:nvSpPr>
          <p:spPr>
            <a:xfrm>
              <a:off x="10972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/>
            <p:cNvSpPr/>
            <p:nvPr/>
          </p:nvSpPr>
          <p:spPr>
            <a:xfrm>
              <a:off x="13258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/>
            <p:cNvSpPr/>
            <p:nvPr/>
          </p:nvSpPr>
          <p:spPr>
            <a:xfrm>
              <a:off x="15544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/>
            <p:cNvSpPr/>
            <p:nvPr/>
          </p:nvSpPr>
          <p:spPr>
            <a:xfrm>
              <a:off x="17830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/>
            <p:cNvSpPr/>
            <p:nvPr/>
          </p:nvSpPr>
          <p:spPr>
            <a:xfrm>
              <a:off x="20116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/>
            <p:cNvSpPr/>
            <p:nvPr/>
          </p:nvSpPr>
          <p:spPr>
            <a:xfrm>
              <a:off x="22402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/>
            <p:cNvSpPr/>
            <p:nvPr/>
          </p:nvSpPr>
          <p:spPr>
            <a:xfrm>
              <a:off x="24688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/>
            <p:cNvSpPr/>
            <p:nvPr/>
          </p:nvSpPr>
          <p:spPr>
            <a:xfrm>
              <a:off x="26974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/>
            <p:cNvSpPr/>
            <p:nvPr/>
          </p:nvSpPr>
          <p:spPr>
            <a:xfrm>
              <a:off x="29260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/>
            <p:cNvSpPr/>
            <p:nvPr/>
          </p:nvSpPr>
          <p:spPr>
            <a:xfrm>
              <a:off x="31546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/>
            <p:cNvSpPr/>
            <p:nvPr/>
          </p:nvSpPr>
          <p:spPr>
            <a:xfrm>
              <a:off x="33832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/>
            <p:cNvSpPr/>
            <p:nvPr/>
          </p:nvSpPr>
          <p:spPr>
            <a:xfrm>
              <a:off x="36118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/>
            <p:cNvSpPr/>
            <p:nvPr/>
          </p:nvSpPr>
          <p:spPr>
            <a:xfrm>
              <a:off x="868681" y="868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/>
            <p:cNvSpPr/>
            <p:nvPr/>
          </p:nvSpPr>
          <p:spPr>
            <a:xfrm>
              <a:off x="10972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/>
            <p:cNvSpPr/>
            <p:nvPr/>
          </p:nvSpPr>
          <p:spPr>
            <a:xfrm>
              <a:off x="13258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/>
            <p:cNvSpPr/>
            <p:nvPr/>
          </p:nvSpPr>
          <p:spPr>
            <a:xfrm>
              <a:off x="15544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/>
            <p:cNvSpPr/>
            <p:nvPr/>
          </p:nvSpPr>
          <p:spPr>
            <a:xfrm>
              <a:off x="17830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/>
            <p:cNvSpPr/>
            <p:nvPr/>
          </p:nvSpPr>
          <p:spPr>
            <a:xfrm>
              <a:off x="20116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/>
            <p:cNvSpPr/>
            <p:nvPr/>
          </p:nvSpPr>
          <p:spPr>
            <a:xfrm>
              <a:off x="22402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/>
            <p:cNvSpPr/>
            <p:nvPr/>
          </p:nvSpPr>
          <p:spPr>
            <a:xfrm>
              <a:off x="2468881" y="860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/>
            <p:cNvSpPr/>
            <p:nvPr/>
          </p:nvSpPr>
          <p:spPr>
            <a:xfrm>
              <a:off x="26974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/>
            <p:cNvSpPr/>
            <p:nvPr/>
          </p:nvSpPr>
          <p:spPr>
            <a:xfrm>
              <a:off x="29260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/>
            <p:cNvSpPr/>
            <p:nvPr/>
          </p:nvSpPr>
          <p:spPr>
            <a:xfrm>
              <a:off x="31546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/>
            <p:cNvSpPr/>
            <p:nvPr/>
          </p:nvSpPr>
          <p:spPr>
            <a:xfrm>
              <a:off x="3383281" y="860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/>
            <p:cNvSpPr/>
            <p:nvPr/>
          </p:nvSpPr>
          <p:spPr>
            <a:xfrm>
              <a:off x="36118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/>
            <p:cNvSpPr/>
            <p:nvPr/>
          </p:nvSpPr>
          <p:spPr>
            <a:xfrm>
              <a:off x="868681" y="11000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/>
            <p:cNvSpPr/>
            <p:nvPr/>
          </p:nvSpPr>
          <p:spPr>
            <a:xfrm>
              <a:off x="10972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/>
            <p:cNvSpPr/>
            <p:nvPr/>
          </p:nvSpPr>
          <p:spPr>
            <a:xfrm>
              <a:off x="13258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/>
            <p:cNvSpPr/>
            <p:nvPr/>
          </p:nvSpPr>
          <p:spPr>
            <a:xfrm>
              <a:off x="15544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/>
            <p:cNvSpPr/>
            <p:nvPr/>
          </p:nvSpPr>
          <p:spPr>
            <a:xfrm>
              <a:off x="17830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/>
            <p:cNvSpPr/>
            <p:nvPr/>
          </p:nvSpPr>
          <p:spPr>
            <a:xfrm>
              <a:off x="2011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/>
            <p:cNvSpPr/>
            <p:nvPr/>
          </p:nvSpPr>
          <p:spPr>
            <a:xfrm>
              <a:off x="22402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/>
            <p:cNvSpPr/>
            <p:nvPr/>
          </p:nvSpPr>
          <p:spPr>
            <a:xfrm>
              <a:off x="2468881" y="1091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/>
            <p:cNvSpPr/>
            <p:nvPr/>
          </p:nvSpPr>
          <p:spPr>
            <a:xfrm>
              <a:off x="26974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/>
            <p:cNvSpPr/>
            <p:nvPr/>
          </p:nvSpPr>
          <p:spPr>
            <a:xfrm>
              <a:off x="29260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/>
            <p:cNvSpPr/>
            <p:nvPr/>
          </p:nvSpPr>
          <p:spPr>
            <a:xfrm>
              <a:off x="3154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/>
            <p:cNvSpPr/>
            <p:nvPr/>
          </p:nvSpPr>
          <p:spPr>
            <a:xfrm>
              <a:off x="3383281" y="1091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/>
            <p:cNvSpPr/>
            <p:nvPr/>
          </p:nvSpPr>
          <p:spPr>
            <a:xfrm>
              <a:off x="36118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/>
            <p:cNvSpPr/>
            <p:nvPr/>
          </p:nvSpPr>
          <p:spPr>
            <a:xfrm>
              <a:off x="868681" y="1325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/>
            <p:cNvSpPr/>
            <p:nvPr/>
          </p:nvSpPr>
          <p:spPr>
            <a:xfrm>
              <a:off x="10972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/>
            <p:cNvSpPr/>
            <p:nvPr/>
          </p:nvSpPr>
          <p:spPr>
            <a:xfrm>
              <a:off x="13258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/>
            <p:cNvSpPr/>
            <p:nvPr/>
          </p:nvSpPr>
          <p:spPr>
            <a:xfrm>
              <a:off x="15544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/>
            <p:cNvSpPr/>
            <p:nvPr/>
          </p:nvSpPr>
          <p:spPr>
            <a:xfrm>
              <a:off x="17830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/>
            <p:cNvSpPr/>
            <p:nvPr/>
          </p:nvSpPr>
          <p:spPr>
            <a:xfrm>
              <a:off x="20116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/>
            <p:cNvSpPr/>
            <p:nvPr/>
          </p:nvSpPr>
          <p:spPr>
            <a:xfrm>
              <a:off x="22402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/>
            <p:cNvSpPr/>
            <p:nvPr/>
          </p:nvSpPr>
          <p:spPr>
            <a:xfrm>
              <a:off x="2468881" y="13176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/>
            <p:cNvSpPr/>
            <p:nvPr/>
          </p:nvSpPr>
          <p:spPr>
            <a:xfrm>
              <a:off x="26974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/>
            <p:cNvSpPr/>
            <p:nvPr/>
          </p:nvSpPr>
          <p:spPr>
            <a:xfrm>
              <a:off x="29260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/>
            <p:cNvSpPr/>
            <p:nvPr/>
          </p:nvSpPr>
          <p:spPr>
            <a:xfrm>
              <a:off x="31546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/>
            <p:cNvSpPr/>
            <p:nvPr/>
          </p:nvSpPr>
          <p:spPr>
            <a:xfrm>
              <a:off x="3383281" y="13176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/>
            <p:cNvSpPr/>
            <p:nvPr/>
          </p:nvSpPr>
          <p:spPr>
            <a:xfrm>
              <a:off x="36118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/>
            <p:cNvSpPr/>
            <p:nvPr/>
          </p:nvSpPr>
          <p:spPr>
            <a:xfrm>
              <a:off x="868681" y="15572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/>
            <p:cNvSpPr/>
            <p:nvPr/>
          </p:nvSpPr>
          <p:spPr>
            <a:xfrm>
              <a:off x="10972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/>
            <p:cNvSpPr/>
            <p:nvPr/>
          </p:nvSpPr>
          <p:spPr>
            <a:xfrm>
              <a:off x="13258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/>
            <p:cNvSpPr/>
            <p:nvPr/>
          </p:nvSpPr>
          <p:spPr>
            <a:xfrm>
              <a:off x="15544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/>
            <p:cNvSpPr/>
            <p:nvPr/>
          </p:nvSpPr>
          <p:spPr>
            <a:xfrm>
              <a:off x="17830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/>
            <p:cNvSpPr/>
            <p:nvPr/>
          </p:nvSpPr>
          <p:spPr>
            <a:xfrm>
              <a:off x="2011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/>
            <p:cNvSpPr/>
            <p:nvPr/>
          </p:nvSpPr>
          <p:spPr>
            <a:xfrm>
              <a:off x="22402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/>
            <p:cNvSpPr/>
            <p:nvPr/>
          </p:nvSpPr>
          <p:spPr>
            <a:xfrm>
              <a:off x="24688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/>
            <p:cNvSpPr/>
            <p:nvPr/>
          </p:nvSpPr>
          <p:spPr>
            <a:xfrm>
              <a:off x="26974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/>
            <p:cNvSpPr/>
            <p:nvPr/>
          </p:nvSpPr>
          <p:spPr>
            <a:xfrm>
              <a:off x="29260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/>
            <p:cNvSpPr/>
            <p:nvPr/>
          </p:nvSpPr>
          <p:spPr>
            <a:xfrm>
              <a:off x="3154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/>
            <p:cNvSpPr/>
            <p:nvPr/>
          </p:nvSpPr>
          <p:spPr>
            <a:xfrm>
              <a:off x="33832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/>
            <p:cNvSpPr/>
            <p:nvPr/>
          </p:nvSpPr>
          <p:spPr>
            <a:xfrm>
              <a:off x="36118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/>
            <p:cNvSpPr/>
            <p:nvPr/>
          </p:nvSpPr>
          <p:spPr>
            <a:xfrm>
              <a:off x="868681" y="1783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/>
            <p:cNvSpPr/>
            <p:nvPr/>
          </p:nvSpPr>
          <p:spPr>
            <a:xfrm>
              <a:off x="10972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/>
            <p:cNvSpPr/>
            <p:nvPr/>
          </p:nvSpPr>
          <p:spPr>
            <a:xfrm>
              <a:off x="13258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/>
            <p:cNvSpPr/>
            <p:nvPr/>
          </p:nvSpPr>
          <p:spPr>
            <a:xfrm>
              <a:off x="15544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/>
            <p:cNvSpPr/>
            <p:nvPr/>
          </p:nvSpPr>
          <p:spPr>
            <a:xfrm>
              <a:off x="17830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/>
            <p:cNvSpPr/>
            <p:nvPr/>
          </p:nvSpPr>
          <p:spPr>
            <a:xfrm>
              <a:off x="2011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/>
            <p:cNvSpPr/>
            <p:nvPr/>
          </p:nvSpPr>
          <p:spPr>
            <a:xfrm>
              <a:off x="22402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/>
            <p:cNvSpPr/>
            <p:nvPr/>
          </p:nvSpPr>
          <p:spPr>
            <a:xfrm>
              <a:off x="24688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/>
            <p:cNvSpPr/>
            <p:nvPr/>
          </p:nvSpPr>
          <p:spPr>
            <a:xfrm>
              <a:off x="26974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/>
            <p:cNvSpPr/>
            <p:nvPr/>
          </p:nvSpPr>
          <p:spPr>
            <a:xfrm>
              <a:off x="29260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/>
            <p:cNvSpPr/>
            <p:nvPr/>
          </p:nvSpPr>
          <p:spPr>
            <a:xfrm>
              <a:off x="3154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/>
            <p:cNvSpPr/>
            <p:nvPr/>
          </p:nvSpPr>
          <p:spPr>
            <a:xfrm>
              <a:off x="33832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/>
            <p:cNvSpPr/>
            <p:nvPr/>
          </p:nvSpPr>
          <p:spPr>
            <a:xfrm>
              <a:off x="36118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/>
            <p:cNvSpPr/>
            <p:nvPr/>
          </p:nvSpPr>
          <p:spPr>
            <a:xfrm>
              <a:off x="868681" y="20144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/>
            <p:cNvSpPr/>
            <p:nvPr/>
          </p:nvSpPr>
          <p:spPr>
            <a:xfrm>
              <a:off x="10972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/>
            <p:cNvSpPr/>
            <p:nvPr/>
          </p:nvSpPr>
          <p:spPr>
            <a:xfrm>
              <a:off x="13258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/>
            <p:cNvSpPr/>
            <p:nvPr/>
          </p:nvSpPr>
          <p:spPr>
            <a:xfrm>
              <a:off x="15544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/>
            <p:cNvSpPr/>
            <p:nvPr/>
          </p:nvSpPr>
          <p:spPr>
            <a:xfrm>
              <a:off x="17830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/>
            <p:cNvSpPr/>
            <p:nvPr/>
          </p:nvSpPr>
          <p:spPr>
            <a:xfrm>
              <a:off x="2011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/>
            <p:cNvSpPr/>
            <p:nvPr/>
          </p:nvSpPr>
          <p:spPr>
            <a:xfrm>
              <a:off x="22402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/>
            <p:cNvSpPr/>
            <p:nvPr/>
          </p:nvSpPr>
          <p:spPr>
            <a:xfrm>
              <a:off x="2468881" y="2006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/>
            <p:cNvSpPr/>
            <p:nvPr/>
          </p:nvSpPr>
          <p:spPr>
            <a:xfrm>
              <a:off x="26974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/>
            <p:cNvSpPr/>
            <p:nvPr/>
          </p:nvSpPr>
          <p:spPr>
            <a:xfrm>
              <a:off x="29260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Oval 631"/>
            <p:cNvSpPr/>
            <p:nvPr/>
          </p:nvSpPr>
          <p:spPr>
            <a:xfrm>
              <a:off x="3154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Oval 632"/>
            <p:cNvSpPr/>
            <p:nvPr/>
          </p:nvSpPr>
          <p:spPr>
            <a:xfrm>
              <a:off x="3383281" y="2006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Oval 633"/>
            <p:cNvSpPr/>
            <p:nvPr/>
          </p:nvSpPr>
          <p:spPr>
            <a:xfrm>
              <a:off x="36118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/>
            <p:cNvSpPr/>
            <p:nvPr/>
          </p:nvSpPr>
          <p:spPr>
            <a:xfrm>
              <a:off x="868681" y="2240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Oval 635"/>
            <p:cNvSpPr/>
            <p:nvPr/>
          </p:nvSpPr>
          <p:spPr>
            <a:xfrm>
              <a:off x="10972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/>
            <p:cNvSpPr/>
            <p:nvPr/>
          </p:nvSpPr>
          <p:spPr>
            <a:xfrm>
              <a:off x="13258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/>
            <p:cNvSpPr/>
            <p:nvPr/>
          </p:nvSpPr>
          <p:spPr>
            <a:xfrm>
              <a:off x="15544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/>
            <p:cNvSpPr/>
            <p:nvPr/>
          </p:nvSpPr>
          <p:spPr>
            <a:xfrm>
              <a:off x="17830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/>
            <p:cNvSpPr/>
            <p:nvPr/>
          </p:nvSpPr>
          <p:spPr>
            <a:xfrm>
              <a:off x="2011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/>
            <p:cNvSpPr/>
            <p:nvPr/>
          </p:nvSpPr>
          <p:spPr>
            <a:xfrm>
              <a:off x="22402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/>
            <p:cNvSpPr/>
            <p:nvPr/>
          </p:nvSpPr>
          <p:spPr>
            <a:xfrm>
              <a:off x="24688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/>
            <p:cNvSpPr/>
            <p:nvPr/>
          </p:nvSpPr>
          <p:spPr>
            <a:xfrm>
              <a:off x="26974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/>
            <p:cNvSpPr/>
            <p:nvPr/>
          </p:nvSpPr>
          <p:spPr>
            <a:xfrm>
              <a:off x="29260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/>
            <p:cNvSpPr/>
            <p:nvPr/>
          </p:nvSpPr>
          <p:spPr>
            <a:xfrm>
              <a:off x="3154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/>
            <p:cNvSpPr/>
            <p:nvPr/>
          </p:nvSpPr>
          <p:spPr>
            <a:xfrm>
              <a:off x="33832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/>
            <p:cNvSpPr/>
            <p:nvPr/>
          </p:nvSpPr>
          <p:spPr>
            <a:xfrm>
              <a:off x="36118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/>
            <p:cNvSpPr/>
            <p:nvPr/>
          </p:nvSpPr>
          <p:spPr>
            <a:xfrm>
              <a:off x="868681" y="24716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/>
            <p:cNvSpPr/>
            <p:nvPr/>
          </p:nvSpPr>
          <p:spPr>
            <a:xfrm>
              <a:off x="10972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Oval 649"/>
            <p:cNvSpPr/>
            <p:nvPr/>
          </p:nvSpPr>
          <p:spPr>
            <a:xfrm>
              <a:off x="13258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/>
            <p:cNvSpPr/>
            <p:nvPr/>
          </p:nvSpPr>
          <p:spPr>
            <a:xfrm>
              <a:off x="15544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/>
            <p:cNvSpPr/>
            <p:nvPr/>
          </p:nvSpPr>
          <p:spPr>
            <a:xfrm>
              <a:off x="17830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Oval 652"/>
            <p:cNvSpPr/>
            <p:nvPr/>
          </p:nvSpPr>
          <p:spPr>
            <a:xfrm>
              <a:off x="2011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Oval 653"/>
            <p:cNvSpPr/>
            <p:nvPr/>
          </p:nvSpPr>
          <p:spPr>
            <a:xfrm>
              <a:off x="22402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Oval 654"/>
            <p:cNvSpPr/>
            <p:nvPr/>
          </p:nvSpPr>
          <p:spPr>
            <a:xfrm>
              <a:off x="24688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Oval 655"/>
            <p:cNvSpPr/>
            <p:nvPr/>
          </p:nvSpPr>
          <p:spPr>
            <a:xfrm>
              <a:off x="26974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Oval 656"/>
            <p:cNvSpPr/>
            <p:nvPr/>
          </p:nvSpPr>
          <p:spPr>
            <a:xfrm>
              <a:off x="29260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Oval 657"/>
            <p:cNvSpPr/>
            <p:nvPr/>
          </p:nvSpPr>
          <p:spPr>
            <a:xfrm>
              <a:off x="3154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Oval 658"/>
            <p:cNvSpPr/>
            <p:nvPr/>
          </p:nvSpPr>
          <p:spPr>
            <a:xfrm>
              <a:off x="33832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Oval 659"/>
            <p:cNvSpPr/>
            <p:nvPr/>
          </p:nvSpPr>
          <p:spPr>
            <a:xfrm>
              <a:off x="36118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Oval 660"/>
            <p:cNvSpPr/>
            <p:nvPr/>
          </p:nvSpPr>
          <p:spPr>
            <a:xfrm>
              <a:off x="868681" y="2697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Oval 661"/>
            <p:cNvSpPr/>
            <p:nvPr/>
          </p:nvSpPr>
          <p:spPr>
            <a:xfrm>
              <a:off x="10972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Oval 662"/>
            <p:cNvSpPr/>
            <p:nvPr/>
          </p:nvSpPr>
          <p:spPr>
            <a:xfrm>
              <a:off x="13258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4" name="Oval 663"/>
            <p:cNvSpPr/>
            <p:nvPr/>
          </p:nvSpPr>
          <p:spPr>
            <a:xfrm>
              <a:off x="15544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Oval 664"/>
            <p:cNvSpPr/>
            <p:nvPr/>
          </p:nvSpPr>
          <p:spPr>
            <a:xfrm>
              <a:off x="17830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Oval 665"/>
            <p:cNvSpPr/>
            <p:nvPr/>
          </p:nvSpPr>
          <p:spPr>
            <a:xfrm>
              <a:off x="20116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Oval 666"/>
            <p:cNvSpPr/>
            <p:nvPr/>
          </p:nvSpPr>
          <p:spPr>
            <a:xfrm>
              <a:off x="22402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/>
            <p:cNvSpPr/>
            <p:nvPr/>
          </p:nvSpPr>
          <p:spPr>
            <a:xfrm>
              <a:off x="24688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/>
            <p:cNvSpPr/>
            <p:nvPr/>
          </p:nvSpPr>
          <p:spPr>
            <a:xfrm>
              <a:off x="26974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/>
            <p:cNvSpPr/>
            <p:nvPr/>
          </p:nvSpPr>
          <p:spPr>
            <a:xfrm>
              <a:off x="29260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/>
            <p:cNvSpPr/>
            <p:nvPr/>
          </p:nvSpPr>
          <p:spPr>
            <a:xfrm>
              <a:off x="31546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/>
            <p:cNvSpPr/>
            <p:nvPr/>
          </p:nvSpPr>
          <p:spPr>
            <a:xfrm>
              <a:off x="33832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/>
            <p:cNvSpPr/>
            <p:nvPr/>
          </p:nvSpPr>
          <p:spPr>
            <a:xfrm>
              <a:off x="36118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/>
            <p:cNvSpPr/>
            <p:nvPr/>
          </p:nvSpPr>
          <p:spPr>
            <a:xfrm>
              <a:off x="868681" y="29288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/>
            <p:cNvSpPr/>
            <p:nvPr/>
          </p:nvSpPr>
          <p:spPr>
            <a:xfrm>
              <a:off x="10972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/>
            <p:cNvSpPr/>
            <p:nvPr/>
          </p:nvSpPr>
          <p:spPr>
            <a:xfrm>
              <a:off x="13258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/>
            <p:cNvSpPr/>
            <p:nvPr/>
          </p:nvSpPr>
          <p:spPr>
            <a:xfrm>
              <a:off x="15544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/>
            <p:cNvSpPr/>
            <p:nvPr/>
          </p:nvSpPr>
          <p:spPr>
            <a:xfrm>
              <a:off x="17830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/>
            <p:cNvSpPr/>
            <p:nvPr/>
          </p:nvSpPr>
          <p:spPr>
            <a:xfrm>
              <a:off x="2011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/>
            <p:cNvSpPr/>
            <p:nvPr/>
          </p:nvSpPr>
          <p:spPr>
            <a:xfrm>
              <a:off x="22402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/>
            <p:cNvSpPr/>
            <p:nvPr/>
          </p:nvSpPr>
          <p:spPr>
            <a:xfrm>
              <a:off x="2468881" y="2920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/>
            <p:cNvSpPr/>
            <p:nvPr/>
          </p:nvSpPr>
          <p:spPr>
            <a:xfrm>
              <a:off x="26974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/>
            <p:cNvSpPr/>
            <p:nvPr/>
          </p:nvSpPr>
          <p:spPr>
            <a:xfrm>
              <a:off x="29260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/>
            <p:cNvSpPr/>
            <p:nvPr/>
          </p:nvSpPr>
          <p:spPr>
            <a:xfrm>
              <a:off x="3154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/>
            <p:cNvSpPr/>
            <p:nvPr/>
          </p:nvSpPr>
          <p:spPr>
            <a:xfrm>
              <a:off x="3383281" y="2920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/>
            <p:cNvSpPr/>
            <p:nvPr/>
          </p:nvSpPr>
          <p:spPr>
            <a:xfrm>
              <a:off x="36118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" name="Oval 686"/>
            <p:cNvSpPr/>
            <p:nvPr/>
          </p:nvSpPr>
          <p:spPr>
            <a:xfrm>
              <a:off x="868681" y="3154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" name="Oval 687"/>
            <p:cNvSpPr/>
            <p:nvPr/>
          </p:nvSpPr>
          <p:spPr>
            <a:xfrm>
              <a:off x="10972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/>
            <p:cNvSpPr/>
            <p:nvPr/>
          </p:nvSpPr>
          <p:spPr>
            <a:xfrm>
              <a:off x="13258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/>
            <p:cNvSpPr/>
            <p:nvPr/>
          </p:nvSpPr>
          <p:spPr>
            <a:xfrm>
              <a:off x="15544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/>
            <p:cNvSpPr/>
            <p:nvPr/>
          </p:nvSpPr>
          <p:spPr>
            <a:xfrm>
              <a:off x="17830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/>
            <p:cNvSpPr/>
            <p:nvPr/>
          </p:nvSpPr>
          <p:spPr>
            <a:xfrm>
              <a:off x="2011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/>
            <p:cNvSpPr/>
            <p:nvPr/>
          </p:nvSpPr>
          <p:spPr>
            <a:xfrm>
              <a:off x="22402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/>
            <p:cNvSpPr/>
            <p:nvPr/>
          </p:nvSpPr>
          <p:spPr>
            <a:xfrm>
              <a:off x="24688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/>
            <p:cNvSpPr/>
            <p:nvPr/>
          </p:nvSpPr>
          <p:spPr>
            <a:xfrm>
              <a:off x="26974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/>
            <p:cNvSpPr/>
            <p:nvPr/>
          </p:nvSpPr>
          <p:spPr>
            <a:xfrm>
              <a:off x="29260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/>
            <p:cNvSpPr/>
            <p:nvPr/>
          </p:nvSpPr>
          <p:spPr>
            <a:xfrm>
              <a:off x="3154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/>
            <p:cNvSpPr/>
            <p:nvPr/>
          </p:nvSpPr>
          <p:spPr>
            <a:xfrm>
              <a:off x="33832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/>
            <p:cNvSpPr/>
            <p:nvPr/>
          </p:nvSpPr>
          <p:spPr>
            <a:xfrm>
              <a:off x="36118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/>
            <p:cNvSpPr/>
            <p:nvPr/>
          </p:nvSpPr>
          <p:spPr>
            <a:xfrm>
              <a:off x="868681" y="3383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/>
            <p:cNvSpPr/>
            <p:nvPr/>
          </p:nvSpPr>
          <p:spPr>
            <a:xfrm>
              <a:off x="10972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/>
            <p:cNvSpPr/>
            <p:nvPr/>
          </p:nvSpPr>
          <p:spPr>
            <a:xfrm>
              <a:off x="13258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/>
            <p:cNvSpPr/>
            <p:nvPr/>
          </p:nvSpPr>
          <p:spPr>
            <a:xfrm>
              <a:off x="15544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/>
            <p:cNvSpPr/>
            <p:nvPr/>
          </p:nvSpPr>
          <p:spPr>
            <a:xfrm>
              <a:off x="17830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/>
            <p:cNvSpPr/>
            <p:nvPr/>
          </p:nvSpPr>
          <p:spPr>
            <a:xfrm>
              <a:off x="20116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/>
            <p:cNvSpPr/>
            <p:nvPr/>
          </p:nvSpPr>
          <p:spPr>
            <a:xfrm>
              <a:off x="22402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/>
            <p:cNvSpPr/>
            <p:nvPr/>
          </p:nvSpPr>
          <p:spPr>
            <a:xfrm>
              <a:off x="24688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8" name="Oval 707"/>
            <p:cNvSpPr/>
            <p:nvPr/>
          </p:nvSpPr>
          <p:spPr>
            <a:xfrm>
              <a:off x="26974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9" name="Oval 708"/>
            <p:cNvSpPr/>
            <p:nvPr/>
          </p:nvSpPr>
          <p:spPr>
            <a:xfrm>
              <a:off x="29260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/>
            <p:cNvSpPr/>
            <p:nvPr/>
          </p:nvSpPr>
          <p:spPr>
            <a:xfrm>
              <a:off x="31546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/>
            <p:cNvSpPr/>
            <p:nvPr/>
          </p:nvSpPr>
          <p:spPr>
            <a:xfrm>
              <a:off x="33832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/>
            <p:cNvSpPr/>
            <p:nvPr/>
          </p:nvSpPr>
          <p:spPr>
            <a:xfrm>
              <a:off x="36118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3" name="Rectangle 872"/>
          <p:cNvSpPr/>
          <p:nvPr/>
        </p:nvSpPr>
        <p:spPr>
          <a:xfrm>
            <a:off x="5715000" y="2743200"/>
            <a:ext cx="17764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Continuous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74" name="Rectangle 873"/>
          <p:cNvSpPr/>
          <p:nvPr/>
        </p:nvSpPr>
        <p:spPr>
          <a:xfrm>
            <a:off x="1881152" y="2743200"/>
            <a:ext cx="17764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Continuous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983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/>
          <p:cNvGrpSpPr/>
          <p:nvPr/>
        </p:nvGrpSpPr>
        <p:grpSpPr>
          <a:xfrm>
            <a:off x="2660662" y="2671761"/>
            <a:ext cx="2275411" cy="3586333"/>
            <a:chOff x="2660662" y="2671761"/>
            <a:chExt cx="2275411" cy="3586333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2660662" y="4436459"/>
              <a:ext cx="689485" cy="2759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4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4473" y="4506875"/>
              <a:ext cx="1371600" cy="13716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9" name="Picture 8"/>
            <p:cNvPicPr>
              <a:picLocks/>
            </p:cNvPicPr>
            <p:nvPr/>
          </p:nvPicPr>
          <p:blipFill>
            <a:blip r:embed="rId14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4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4473" y="3121245"/>
              <a:ext cx="1371600" cy="13716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8" name="Picture 47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382" y="2671761"/>
              <a:ext cx="529781" cy="286322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860" y="5961485"/>
              <a:ext cx="531495" cy="296609"/>
            </a:xfrm>
            <a:prstGeom prst="rect">
              <a:avLst/>
            </a:prstGeom>
          </p:spPr>
        </p:pic>
      </p:grpSp>
      <p:sp>
        <p:nvSpPr>
          <p:cNvPr id="69" name="Rectangle 68"/>
          <p:cNvSpPr/>
          <p:nvPr/>
        </p:nvSpPr>
        <p:spPr>
          <a:xfrm>
            <a:off x="-1805" y="779055"/>
            <a:ext cx="9144000" cy="171431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365760" y="-2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3200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M</a:t>
            </a:r>
            <a:r>
              <a:rPr lang="en" sz="32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atrix representation of annihilation</a:t>
            </a:r>
            <a:endParaRPr lang="en-US" sz="32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485" y="894270"/>
            <a:ext cx="2374244" cy="59356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81898" y="1662368"/>
            <a:ext cx="33329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2-D </a:t>
            </a:r>
            <a:r>
              <a:rPr lang="en-US" sz="2400" dirty="0">
                <a:latin typeface="+mj-lt"/>
              </a:rPr>
              <a:t>c</a:t>
            </a:r>
            <a:r>
              <a:rPr lang="en-US" sz="2400" dirty="0" smtClean="0">
                <a:latin typeface="+mj-lt"/>
              </a:rPr>
              <a:t>onvolution matrix</a:t>
            </a:r>
          </a:p>
          <a:p>
            <a:pPr algn="ctr"/>
            <a:r>
              <a:rPr lang="en-US" sz="2400" dirty="0" smtClean="0">
                <a:latin typeface="+mj-lt"/>
              </a:rPr>
              <a:t>(block </a:t>
            </a:r>
            <a:r>
              <a:rPr lang="en-US" sz="2400" dirty="0" err="1" smtClean="0">
                <a:latin typeface="+mj-lt"/>
              </a:rPr>
              <a:t>Toeplitz</a:t>
            </a:r>
            <a:r>
              <a:rPr lang="en-US" sz="2400" dirty="0" smtClean="0">
                <a:latin typeface="+mj-lt"/>
              </a:rPr>
              <a:t>)</a:t>
            </a:r>
            <a:endParaRPr lang="en-US" sz="2400" dirty="0">
              <a:latin typeface="+mj-lt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5965325" y="3111955"/>
            <a:ext cx="2897120" cy="2745363"/>
            <a:chOff x="5965325" y="3111955"/>
            <a:chExt cx="2897120" cy="2745363"/>
          </a:xfrm>
        </p:grpSpPr>
        <p:pic>
          <p:nvPicPr>
            <p:cNvPr id="15" name="Picture 14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5325" y="3111955"/>
              <a:ext cx="1536200" cy="2745363"/>
            </a:xfrm>
            <a:prstGeom prst="rect">
              <a:avLst/>
            </a:prstGeom>
          </p:spPr>
        </p:pic>
        <p:cxnSp>
          <p:nvCxnSpPr>
            <p:cNvPr id="18" name="Straight Connector 17"/>
            <p:cNvCxnSpPr/>
            <p:nvPr/>
          </p:nvCxnSpPr>
          <p:spPr>
            <a:xfrm flipV="1">
              <a:off x="6080846" y="4505144"/>
              <a:ext cx="1228959" cy="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5145" y="4228873"/>
              <a:ext cx="1207300" cy="429892"/>
            </a:xfrm>
            <a:prstGeom prst="rect">
              <a:avLst/>
            </a:prstGeom>
          </p:spPr>
        </p:pic>
      </p:grpSp>
      <p:grpSp>
        <p:nvGrpSpPr>
          <p:cNvPr id="72" name="Group 71"/>
          <p:cNvGrpSpPr/>
          <p:nvPr/>
        </p:nvGrpSpPr>
        <p:grpSpPr>
          <a:xfrm>
            <a:off x="3564473" y="3121245"/>
            <a:ext cx="3821836" cy="1882438"/>
            <a:chOff x="3564473" y="3121245"/>
            <a:chExt cx="3821836" cy="1882438"/>
          </a:xfrm>
        </p:grpSpPr>
        <p:sp>
          <p:nvSpPr>
            <p:cNvPr id="11" name="Rectangle 10"/>
            <p:cNvSpPr/>
            <p:nvPr/>
          </p:nvSpPr>
          <p:spPr>
            <a:xfrm>
              <a:off x="3564473" y="3121245"/>
              <a:ext cx="498538" cy="498538"/>
            </a:xfrm>
            <a:prstGeom prst="rect">
              <a:avLst/>
            </a:prstGeom>
            <a:noFill/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042134" y="3267425"/>
              <a:ext cx="1344175" cy="85570"/>
            </a:xfrm>
            <a:prstGeom prst="rect">
              <a:avLst/>
            </a:prstGeom>
            <a:noFill/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039858" y="4653065"/>
              <a:ext cx="1344175" cy="85570"/>
            </a:xfrm>
            <a:prstGeom prst="rect">
              <a:avLst/>
            </a:prstGeom>
            <a:noFill/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4063011" y="3314590"/>
              <a:ext cx="1825504" cy="0"/>
            </a:xfrm>
            <a:prstGeom prst="straightConnector1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3564473" y="4505145"/>
              <a:ext cx="498538" cy="498538"/>
            </a:xfrm>
            <a:prstGeom prst="rect">
              <a:avLst/>
            </a:prstGeom>
            <a:noFill/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>
              <a:off x="4063011" y="4698490"/>
              <a:ext cx="1825504" cy="0"/>
            </a:xfrm>
            <a:prstGeom prst="straightConnector1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/>
          <p:cNvGrpSpPr/>
          <p:nvPr/>
        </p:nvGrpSpPr>
        <p:grpSpPr>
          <a:xfrm>
            <a:off x="6253918" y="3665417"/>
            <a:ext cx="2555507" cy="2582390"/>
            <a:chOff x="6253918" y="3665417"/>
            <a:chExt cx="2555507" cy="2582390"/>
          </a:xfrm>
        </p:grpSpPr>
        <p:sp>
          <p:nvSpPr>
            <p:cNvPr id="30" name="TextBox 29"/>
            <p:cNvSpPr txBox="1"/>
            <p:nvPr/>
          </p:nvSpPr>
          <p:spPr>
            <a:xfrm>
              <a:off x="6253918" y="5878475"/>
              <a:ext cx="2555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>
                  <a:latin typeface="+mj-lt"/>
                </a:rPr>
                <a:t>2(#shifts) x (filter size)</a:t>
              </a:r>
              <a:endParaRPr lang="en-US" dirty="0">
                <a:latin typeface="+mj-lt"/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9296" y="3665417"/>
              <a:ext cx="69851" cy="563456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9296" y="5081220"/>
              <a:ext cx="69851" cy="563456"/>
            </a:xfrm>
            <a:prstGeom prst="rect">
              <a:avLst/>
            </a:prstGeom>
          </p:spPr>
        </p:pic>
      </p:grpSp>
      <p:grpSp>
        <p:nvGrpSpPr>
          <p:cNvPr id="73" name="Group 72"/>
          <p:cNvGrpSpPr/>
          <p:nvPr/>
        </p:nvGrpSpPr>
        <p:grpSpPr>
          <a:xfrm>
            <a:off x="3564473" y="3314590"/>
            <a:ext cx="3821837" cy="1882438"/>
            <a:chOff x="3564473" y="3314590"/>
            <a:chExt cx="3821837" cy="1882438"/>
          </a:xfrm>
        </p:grpSpPr>
        <p:sp>
          <p:nvSpPr>
            <p:cNvPr id="34" name="Rectangle 33"/>
            <p:cNvSpPr/>
            <p:nvPr/>
          </p:nvSpPr>
          <p:spPr>
            <a:xfrm>
              <a:off x="3564473" y="3314590"/>
              <a:ext cx="498538" cy="498538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4063011" y="3507935"/>
              <a:ext cx="1825504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6042135" y="3459450"/>
              <a:ext cx="1344175" cy="85570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042135" y="4842030"/>
              <a:ext cx="1344175" cy="85570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564473" y="4698490"/>
              <a:ext cx="498538" cy="498538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4063011" y="4891835"/>
              <a:ext cx="1825504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469145" y="3160970"/>
            <a:ext cx="2044149" cy="2976628"/>
            <a:chOff x="469145" y="3160970"/>
            <a:chExt cx="2044149" cy="2976628"/>
          </a:xfrm>
        </p:grpSpPr>
        <p:pic>
          <p:nvPicPr>
            <p:cNvPr id="7" name="Picture 2" descr="C:\Users\Greg\Dropbox\Presentations\ISBI2015\images\fig_kspace1.png"/>
            <p:cNvPicPr>
              <a:picLocks noChangeArrowheads="1"/>
            </p:cNvPicPr>
            <p:nvPr/>
          </p:nvPicPr>
          <p:blipFill>
            <a:blip r:embed="rId2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rightnessContrast bright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860" y="3600912"/>
              <a:ext cx="1828800" cy="1828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7802" y="3160970"/>
              <a:ext cx="351473" cy="286322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469145" y="5429712"/>
              <a:ext cx="20441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+mj-lt"/>
                </a:rPr>
                <a:t>g</a:t>
              </a:r>
              <a:r>
                <a:rPr lang="en-US" sz="2000" dirty="0" smtClean="0">
                  <a:latin typeface="+mj-lt"/>
                </a:rPr>
                <a:t>ridded center</a:t>
              </a:r>
            </a:p>
            <a:p>
              <a:pPr algn="ctr"/>
              <a:r>
                <a:rPr lang="en-US" sz="2000" dirty="0" smtClean="0">
                  <a:latin typeface="+mj-lt"/>
                </a:rPr>
                <a:t>Fourier samples</a:t>
              </a: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4601939" y="1662370"/>
            <a:ext cx="3853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</a:rPr>
              <a:t>v</a:t>
            </a:r>
            <a:r>
              <a:rPr lang="en-US" sz="2400" dirty="0" smtClean="0">
                <a:solidFill>
                  <a:srgbClr val="FF0000"/>
                </a:solidFill>
                <a:latin typeface="+mj-lt"/>
              </a:rPr>
              <a:t>ector of filter coefficients</a:t>
            </a:r>
            <a:endParaRPr lang="en-US" sz="2400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4474919" y="1393535"/>
            <a:ext cx="173891" cy="2688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3093485" y="1470345"/>
            <a:ext cx="169716" cy="2688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869747"/>
            <a:ext cx="981456" cy="35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72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4"/>
          <p:cNvSpPr txBox="1">
            <a:spLocks/>
          </p:cNvSpPr>
          <p:nvPr/>
        </p:nvSpPr>
        <p:spPr>
          <a:xfrm>
            <a:off x="365760" y="-2"/>
            <a:ext cx="8469170" cy="12322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Basis of algorithms: 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Annihilation matrix is low-rank</a:t>
            </a:r>
            <a:endParaRPr lang="en-US" sz="2800" dirty="0">
              <a:solidFill>
                <a:srgbClr val="0808D6"/>
              </a:solidFill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243840" y="1232244"/>
            <a:ext cx="8591090" cy="20395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hape 41"/>
          <p:cNvSpPr txBox="1">
            <a:spLocks/>
          </p:cNvSpPr>
          <p:nvPr/>
        </p:nvSpPr>
        <p:spPr>
          <a:xfrm>
            <a:off x="272185" y="1232244"/>
            <a:ext cx="8534400" cy="2400627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" sz="2400" b="0" i="1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Prop: </a:t>
            </a:r>
            <a:r>
              <a:rPr lang="en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If the level-set function is bandlimited to</a:t>
            </a:r>
            <a:br>
              <a:rPr lang="en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and the assumed filter support                     then                               </a:t>
            </a:r>
            <a:br>
              <a:rPr lang="en-US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 </a:t>
            </a:r>
            <a:r>
              <a:rPr lang="en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endParaRPr lang="en" sz="240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966" y="1456838"/>
            <a:ext cx="240792" cy="28041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581" y="1962608"/>
            <a:ext cx="1264920" cy="36576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45" y="2469478"/>
            <a:ext cx="6812280" cy="509016"/>
          </a:xfrm>
          <a:prstGeom prst="rect">
            <a:avLst/>
          </a:prstGeom>
        </p:spPr>
      </p:pic>
      <p:sp>
        <p:nvSpPr>
          <p:cNvPr id="506" name="TextBox 505"/>
          <p:cNvSpPr txBox="1"/>
          <p:nvPr/>
        </p:nvSpPr>
        <p:spPr>
          <a:xfrm>
            <a:off x="652365" y="6012285"/>
            <a:ext cx="2270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Spatial domain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65" name="Picture 6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610" y="6012285"/>
            <a:ext cx="1207008" cy="405384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890" y="5936085"/>
            <a:ext cx="2987040" cy="481584"/>
          </a:xfrm>
          <a:prstGeom prst="rect">
            <a:avLst/>
          </a:prstGeom>
        </p:spPr>
      </p:pic>
      <p:grpSp>
        <p:nvGrpSpPr>
          <p:cNvPr id="91" name="Group 90"/>
          <p:cNvGrpSpPr/>
          <p:nvPr/>
        </p:nvGrpSpPr>
        <p:grpSpPr>
          <a:xfrm>
            <a:off x="603325" y="3564385"/>
            <a:ext cx="6776571" cy="1863028"/>
            <a:chOff x="2442" y="3112565"/>
            <a:chExt cx="6776571" cy="1863028"/>
          </a:xfrm>
        </p:grpSpPr>
        <p:grpSp>
          <p:nvGrpSpPr>
            <p:cNvPr id="103" name="Group 102"/>
            <p:cNvGrpSpPr/>
            <p:nvPr/>
          </p:nvGrpSpPr>
          <p:grpSpPr>
            <a:xfrm>
              <a:off x="2334479" y="3112565"/>
              <a:ext cx="1831834" cy="1831270"/>
              <a:chOff x="1831545" y="3392047"/>
              <a:chExt cx="2778264" cy="2777408"/>
            </a:xfrm>
          </p:grpSpPr>
          <p:grpSp>
            <p:nvGrpSpPr>
              <p:cNvPr id="107" name="Group 106"/>
              <p:cNvGrpSpPr/>
              <p:nvPr/>
            </p:nvGrpSpPr>
            <p:grpSpPr>
              <a:xfrm>
                <a:off x="1848020" y="3409894"/>
                <a:ext cx="2761789" cy="2743086"/>
                <a:chOff x="3354020" y="3124505"/>
                <a:chExt cx="3678854" cy="3653940"/>
              </a:xfrm>
            </p:grpSpPr>
            <p:sp>
              <p:nvSpPr>
                <p:cNvPr id="278" name="Rectangle 277"/>
                <p:cNvSpPr/>
                <p:nvPr/>
              </p:nvSpPr>
              <p:spPr>
                <a:xfrm>
                  <a:off x="3354020" y="3124505"/>
                  <a:ext cx="3653940" cy="3653940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9" name="Straight Connector 278"/>
                <p:cNvCxnSpPr/>
                <p:nvPr/>
              </p:nvCxnSpPr>
              <p:spPr>
                <a:xfrm>
                  <a:off x="3354020" y="5864960"/>
                  <a:ext cx="3653940" cy="0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/>
                <p:cNvCxnSpPr/>
                <p:nvPr/>
              </p:nvCxnSpPr>
              <p:spPr>
                <a:xfrm>
                  <a:off x="3358234" y="5560465"/>
                  <a:ext cx="3649726" cy="0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/>
                <p:cNvCxnSpPr/>
                <p:nvPr/>
              </p:nvCxnSpPr>
              <p:spPr>
                <a:xfrm>
                  <a:off x="3354020" y="5255970"/>
                  <a:ext cx="3653940" cy="0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/>
                <p:nvPr/>
              </p:nvCxnSpPr>
              <p:spPr>
                <a:xfrm>
                  <a:off x="3354020" y="4951475"/>
                  <a:ext cx="3653940" cy="576"/>
                </a:xfrm>
                <a:prstGeom prst="line">
                  <a:avLst/>
                </a:prstGeom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/>
                <p:cNvCxnSpPr/>
                <p:nvPr/>
              </p:nvCxnSpPr>
              <p:spPr>
                <a:xfrm flipH="1">
                  <a:off x="5164551" y="3138209"/>
                  <a:ext cx="16439" cy="3640236"/>
                </a:xfrm>
                <a:prstGeom prst="line">
                  <a:avLst/>
                </a:prstGeom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/>
                <p:cNvCxnSpPr/>
                <p:nvPr/>
              </p:nvCxnSpPr>
              <p:spPr>
                <a:xfrm>
                  <a:off x="3963010" y="3124505"/>
                  <a:ext cx="0" cy="3638871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/>
                <p:cNvCxnSpPr/>
                <p:nvPr/>
              </p:nvCxnSpPr>
              <p:spPr>
                <a:xfrm>
                  <a:off x="4267505" y="3139574"/>
                  <a:ext cx="0" cy="3638871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/>
                <p:cNvCxnSpPr/>
                <p:nvPr/>
              </p:nvCxnSpPr>
              <p:spPr>
                <a:xfrm>
                  <a:off x="4572000" y="3139574"/>
                  <a:ext cx="0" cy="3638871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/>
                <p:cNvCxnSpPr/>
                <p:nvPr/>
              </p:nvCxnSpPr>
              <p:spPr>
                <a:xfrm>
                  <a:off x="4876495" y="3139574"/>
                  <a:ext cx="0" cy="3638871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/>
                <p:cNvCxnSpPr/>
                <p:nvPr/>
              </p:nvCxnSpPr>
              <p:spPr>
                <a:xfrm>
                  <a:off x="5485485" y="3139574"/>
                  <a:ext cx="0" cy="3638871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/>
                <p:cNvCxnSpPr/>
                <p:nvPr/>
              </p:nvCxnSpPr>
              <p:spPr>
                <a:xfrm>
                  <a:off x="5789980" y="3139574"/>
                  <a:ext cx="0" cy="3638871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/>
                <p:cNvCxnSpPr/>
                <p:nvPr/>
              </p:nvCxnSpPr>
              <p:spPr>
                <a:xfrm>
                  <a:off x="6094475" y="3139574"/>
                  <a:ext cx="0" cy="3638871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/>
                <p:cNvCxnSpPr/>
                <p:nvPr/>
              </p:nvCxnSpPr>
              <p:spPr>
                <a:xfrm>
                  <a:off x="6398970" y="3139574"/>
                  <a:ext cx="0" cy="3638871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/>
              </p:nvCxnSpPr>
              <p:spPr>
                <a:xfrm>
                  <a:off x="3354020" y="6169455"/>
                  <a:ext cx="3678854" cy="0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/>
                <p:cNvCxnSpPr/>
                <p:nvPr/>
              </p:nvCxnSpPr>
              <p:spPr>
                <a:xfrm>
                  <a:off x="3354020" y="6473950"/>
                  <a:ext cx="3678854" cy="0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/>
                <p:cNvCxnSpPr/>
                <p:nvPr/>
              </p:nvCxnSpPr>
              <p:spPr>
                <a:xfrm>
                  <a:off x="3354020" y="4037990"/>
                  <a:ext cx="3653940" cy="0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/>
                <p:cNvCxnSpPr/>
                <p:nvPr/>
              </p:nvCxnSpPr>
              <p:spPr>
                <a:xfrm>
                  <a:off x="3358234" y="3733495"/>
                  <a:ext cx="3649726" cy="0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/>
                <p:cNvCxnSpPr/>
                <p:nvPr/>
              </p:nvCxnSpPr>
              <p:spPr>
                <a:xfrm>
                  <a:off x="3354020" y="3429000"/>
                  <a:ext cx="3653940" cy="0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/>
                <p:cNvCxnSpPr/>
                <p:nvPr/>
              </p:nvCxnSpPr>
              <p:spPr>
                <a:xfrm>
                  <a:off x="3354020" y="4342485"/>
                  <a:ext cx="3678854" cy="0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Straight Connector 297"/>
                <p:cNvCxnSpPr/>
                <p:nvPr/>
              </p:nvCxnSpPr>
              <p:spPr>
                <a:xfrm>
                  <a:off x="3354020" y="4646980"/>
                  <a:ext cx="3678854" cy="0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Straight Connector 298"/>
                <p:cNvCxnSpPr/>
                <p:nvPr/>
              </p:nvCxnSpPr>
              <p:spPr>
                <a:xfrm>
                  <a:off x="6703465" y="3124505"/>
                  <a:ext cx="0" cy="3638871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/>
                <p:cNvCxnSpPr/>
                <p:nvPr/>
              </p:nvCxnSpPr>
              <p:spPr>
                <a:xfrm>
                  <a:off x="3658515" y="3124505"/>
                  <a:ext cx="0" cy="3638871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8" name="Group 107"/>
              <p:cNvGrpSpPr/>
              <p:nvPr/>
            </p:nvGrpSpPr>
            <p:grpSpPr>
              <a:xfrm>
                <a:off x="1831545" y="3392047"/>
                <a:ext cx="2777407" cy="2777408"/>
                <a:chOff x="3354020" y="3078786"/>
                <a:chExt cx="3699659" cy="3699659"/>
              </a:xfrm>
            </p:grpSpPr>
            <p:sp>
              <p:nvSpPr>
                <p:cNvPr id="109" name="Oval 108"/>
                <p:cNvSpPr/>
                <p:nvPr/>
              </p:nvSpPr>
              <p:spPr>
                <a:xfrm>
                  <a:off x="3658515" y="338328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Oval 109"/>
                <p:cNvSpPr/>
                <p:nvPr/>
              </p:nvSpPr>
              <p:spPr>
                <a:xfrm>
                  <a:off x="3963010" y="338328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Oval 110"/>
                <p:cNvSpPr/>
                <p:nvPr/>
              </p:nvSpPr>
              <p:spPr>
                <a:xfrm>
                  <a:off x="4267505" y="338328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Oval 111"/>
                <p:cNvSpPr/>
                <p:nvPr/>
              </p:nvSpPr>
              <p:spPr>
                <a:xfrm>
                  <a:off x="4572000" y="338328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Oval 112"/>
                <p:cNvSpPr/>
                <p:nvPr/>
              </p:nvSpPr>
              <p:spPr>
                <a:xfrm>
                  <a:off x="4876495" y="338328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Oval 113"/>
                <p:cNvSpPr/>
                <p:nvPr/>
              </p:nvSpPr>
              <p:spPr>
                <a:xfrm>
                  <a:off x="5180990" y="338328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Oval 114"/>
                <p:cNvSpPr/>
                <p:nvPr/>
              </p:nvSpPr>
              <p:spPr>
                <a:xfrm>
                  <a:off x="5485485" y="338328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Oval 115"/>
                <p:cNvSpPr/>
                <p:nvPr/>
              </p:nvSpPr>
              <p:spPr>
                <a:xfrm>
                  <a:off x="5789980" y="338328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Oval 116"/>
                <p:cNvSpPr/>
                <p:nvPr/>
              </p:nvSpPr>
              <p:spPr>
                <a:xfrm>
                  <a:off x="6094475" y="338328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Oval 117"/>
                <p:cNvSpPr/>
                <p:nvPr/>
              </p:nvSpPr>
              <p:spPr>
                <a:xfrm>
                  <a:off x="6398970" y="338328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Oval 118"/>
                <p:cNvSpPr/>
                <p:nvPr/>
              </p:nvSpPr>
              <p:spPr>
                <a:xfrm>
                  <a:off x="6703465" y="338328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Oval 119"/>
                <p:cNvSpPr/>
                <p:nvPr/>
              </p:nvSpPr>
              <p:spPr>
                <a:xfrm>
                  <a:off x="3658515" y="368777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Oval 120"/>
                <p:cNvSpPr/>
                <p:nvPr/>
              </p:nvSpPr>
              <p:spPr>
                <a:xfrm>
                  <a:off x="3963010" y="368777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Oval 121"/>
                <p:cNvSpPr/>
                <p:nvPr/>
              </p:nvSpPr>
              <p:spPr>
                <a:xfrm>
                  <a:off x="4267505" y="368777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Oval 122"/>
                <p:cNvSpPr/>
                <p:nvPr/>
              </p:nvSpPr>
              <p:spPr>
                <a:xfrm>
                  <a:off x="4572000" y="368777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Oval 123"/>
                <p:cNvSpPr/>
                <p:nvPr/>
              </p:nvSpPr>
              <p:spPr>
                <a:xfrm>
                  <a:off x="4876495" y="368777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Oval 124"/>
                <p:cNvSpPr/>
                <p:nvPr/>
              </p:nvSpPr>
              <p:spPr>
                <a:xfrm>
                  <a:off x="5180990" y="368777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Oval 125"/>
                <p:cNvSpPr/>
                <p:nvPr/>
              </p:nvSpPr>
              <p:spPr>
                <a:xfrm>
                  <a:off x="5485485" y="368777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Oval 126"/>
                <p:cNvSpPr/>
                <p:nvPr/>
              </p:nvSpPr>
              <p:spPr>
                <a:xfrm>
                  <a:off x="5789980" y="368777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Oval 127"/>
                <p:cNvSpPr/>
                <p:nvPr/>
              </p:nvSpPr>
              <p:spPr>
                <a:xfrm>
                  <a:off x="6094475" y="368777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Oval 128"/>
                <p:cNvSpPr/>
                <p:nvPr/>
              </p:nvSpPr>
              <p:spPr>
                <a:xfrm>
                  <a:off x="6398970" y="368777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Oval 129"/>
                <p:cNvSpPr/>
                <p:nvPr/>
              </p:nvSpPr>
              <p:spPr>
                <a:xfrm>
                  <a:off x="6703465" y="368777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Oval 130"/>
                <p:cNvSpPr/>
                <p:nvPr/>
              </p:nvSpPr>
              <p:spPr>
                <a:xfrm>
                  <a:off x="3658515" y="399227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Oval 131"/>
                <p:cNvSpPr/>
                <p:nvPr/>
              </p:nvSpPr>
              <p:spPr>
                <a:xfrm>
                  <a:off x="3963010" y="399227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Oval 132"/>
                <p:cNvSpPr/>
                <p:nvPr/>
              </p:nvSpPr>
              <p:spPr>
                <a:xfrm>
                  <a:off x="4267505" y="399227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Oval 133"/>
                <p:cNvSpPr/>
                <p:nvPr/>
              </p:nvSpPr>
              <p:spPr>
                <a:xfrm>
                  <a:off x="4572000" y="399227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Oval 134"/>
                <p:cNvSpPr/>
                <p:nvPr/>
              </p:nvSpPr>
              <p:spPr>
                <a:xfrm>
                  <a:off x="4876495" y="399227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Oval 135"/>
                <p:cNvSpPr/>
                <p:nvPr/>
              </p:nvSpPr>
              <p:spPr>
                <a:xfrm>
                  <a:off x="5180990" y="399227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5485485" y="399227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Oval 137"/>
                <p:cNvSpPr/>
                <p:nvPr/>
              </p:nvSpPr>
              <p:spPr>
                <a:xfrm>
                  <a:off x="5789980" y="399227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Oval 138"/>
                <p:cNvSpPr/>
                <p:nvPr/>
              </p:nvSpPr>
              <p:spPr>
                <a:xfrm>
                  <a:off x="6094475" y="399227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Oval 139"/>
                <p:cNvSpPr/>
                <p:nvPr/>
              </p:nvSpPr>
              <p:spPr>
                <a:xfrm>
                  <a:off x="6398970" y="399227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Oval 140"/>
                <p:cNvSpPr/>
                <p:nvPr/>
              </p:nvSpPr>
              <p:spPr>
                <a:xfrm>
                  <a:off x="6703465" y="399227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Oval 141"/>
                <p:cNvSpPr/>
                <p:nvPr/>
              </p:nvSpPr>
              <p:spPr>
                <a:xfrm>
                  <a:off x="3658515" y="429676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Oval 142"/>
                <p:cNvSpPr/>
                <p:nvPr/>
              </p:nvSpPr>
              <p:spPr>
                <a:xfrm>
                  <a:off x="3963010" y="429676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Oval 143"/>
                <p:cNvSpPr/>
                <p:nvPr/>
              </p:nvSpPr>
              <p:spPr>
                <a:xfrm>
                  <a:off x="4267505" y="429676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Oval 144"/>
                <p:cNvSpPr/>
                <p:nvPr/>
              </p:nvSpPr>
              <p:spPr>
                <a:xfrm>
                  <a:off x="4572000" y="429676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Oval 145"/>
                <p:cNvSpPr/>
                <p:nvPr/>
              </p:nvSpPr>
              <p:spPr>
                <a:xfrm>
                  <a:off x="4876495" y="429676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Oval 146"/>
                <p:cNvSpPr/>
                <p:nvPr/>
              </p:nvSpPr>
              <p:spPr>
                <a:xfrm>
                  <a:off x="5180990" y="429676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Oval 147"/>
                <p:cNvSpPr/>
                <p:nvPr/>
              </p:nvSpPr>
              <p:spPr>
                <a:xfrm>
                  <a:off x="5485485" y="429676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Oval 148"/>
                <p:cNvSpPr/>
                <p:nvPr/>
              </p:nvSpPr>
              <p:spPr>
                <a:xfrm>
                  <a:off x="5789980" y="429676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Oval 149"/>
                <p:cNvSpPr/>
                <p:nvPr/>
              </p:nvSpPr>
              <p:spPr>
                <a:xfrm>
                  <a:off x="6094475" y="429676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6398970" y="429676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Oval 151"/>
                <p:cNvSpPr/>
                <p:nvPr/>
              </p:nvSpPr>
              <p:spPr>
                <a:xfrm>
                  <a:off x="6703465" y="429676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3658515" y="460126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3963010" y="460126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Oval 154"/>
                <p:cNvSpPr/>
                <p:nvPr/>
              </p:nvSpPr>
              <p:spPr>
                <a:xfrm>
                  <a:off x="4267505" y="460126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Oval 155"/>
                <p:cNvSpPr/>
                <p:nvPr/>
              </p:nvSpPr>
              <p:spPr>
                <a:xfrm>
                  <a:off x="4572000" y="460126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>
                  <a:off x="4876495" y="460126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Oval 157"/>
                <p:cNvSpPr/>
                <p:nvPr/>
              </p:nvSpPr>
              <p:spPr>
                <a:xfrm>
                  <a:off x="5180990" y="460126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Oval 158"/>
                <p:cNvSpPr/>
                <p:nvPr/>
              </p:nvSpPr>
              <p:spPr>
                <a:xfrm>
                  <a:off x="5485485" y="460126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Oval 159"/>
                <p:cNvSpPr/>
                <p:nvPr/>
              </p:nvSpPr>
              <p:spPr>
                <a:xfrm>
                  <a:off x="5789980" y="460126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Oval 160"/>
                <p:cNvSpPr/>
                <p:nvPr/>
              </p:nvSpPr>
              <p:spPr>
                <a:xfrm>
                  <a:off x="6094475" y="460126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Oval 161"/>
                <p:cNvSpPr/>
                <p:nvPr/>
              </p:nvSpPr>
              <p:spPr>
                <a:xfrm>
                  <a:off x="6398970" y="460126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Oval 162"/>
                <p:cNvSpPr/>
                <p:nvPr/>
              </p:nvSpPr>
              <p:spPr>
                <a:xfrm>
                  <a:off x="6703465" y="460126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Oval 163"/>
                <p:cNvSpPr/>
                <p:nvPr/>
              </p:nvSpPr>
              <p:spPr>
                <a:xfrm>
                  <a:off x="3658515" y="490575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Oval 164"/>
                <p:cNvSpPr/>
                <p:nvPr/>
              </p:nvSpPr>
              <p:spPr>
                <a:xfrm>
                  <a:off x="3963010" y="490575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Oval 165"/>
                <p:cNvSpPr/>
                <p:nvPr/>
              </p:nvSpPr>
              <p:spPr>
                <a:xfrm>
                  <a:off x="4267505" y="490575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Oval 166"/>
                <p:cNvSpPr/>
                <p:nvPr/>
              </p:nvSpPr>
              <p:spPr>
                <a:xfrm>
                  <a:off x="4572000" y="490575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" name="Oval 167"/>
                <p:cNvSpPr/>
                <p:nvPr/>
              </p:nvSpPr>
              <p:spPr>
                <a:xfrm>
                  <a:off x="4876495" y="490575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Oval 168"/>
                <p:cNvSpPr/>
                <p:nvPr/>
              </p:nvSpPr>
              <p:spPr>
                <a:xfrm>
                  <a:off x="5180990" y="490575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Oval 169"/>
                <p:cNvSpPr/>
                <p:nvPr/>
              </p:nvSpPr>
              <p:spPr>
                <a:xfrm>
                  <a:off x="5485485" y="490575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Oval 170"/>
                <p:cNvSpPr/>
                <p:nvPr/>
              </p:nvSpPr>
              <p:spPr>
                <a:xfrm>
                  <a:off x="5789980" y="490575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Oval 171"/>
                <p:cNvSpPr/>
                <p:nvPr/>
              </p:nvSpPr>
              <p:spPr>
                <a:xfrm>
                  <a:off x="6094475" y="490575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Oval 172"/>
                <p:cNvSpPr/>
                <p:nvPr/>
              </p:nvSpPr>
              <p:spPr>
                <a:xfrm>
                  <a:off x="6398970" y="490575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Oval 173"/>
                <p:cNvSpPr/>
                <p:nvPr/>
              </p:nvSpPr>
              <p:spPr>
                <a:xfrm>
                  <a:off x="6703465" y="490575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Oval 174"/>
                <p:cNvSpPr/>
                <p:nvPr/>
              </p:nvSpPr>
              <p:spPr>
                <a:xfrm>
                  <a:off x="3658515" y="521025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" name="Oval 175"/>
                <p:cNvSpPr/>
                <p:nvPr/>
              </p:nvSpPr>
              <p:spPr>
                <a:xfrm>
                  <a:off x="3963010" y="521025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Oval 176"/>
                <p:cNvSpPr/>
                <p:nvPr/>
              </p:nvSpPr>
              <p:spPr>
                <a:xfrm>
                  <a:off x="4267505" y="521025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" name="Oval 177"/>
                <p:cNvSpPr/>
                <p:nvPr/>
              </p:nvSpPr>
              <p:spPr>
                <a:xfrm>
                  <a:off x="4572000" y="521025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Oval 178"/>
                <p:cNvSpPr/>
                <p:nvPr/>
              </p:nvSpPr>
              <p:spPr>
                <a:xfrm>
                  <a:off x="4876495" y="521025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" name="Oval 179"/>
                <p:cNvSpPr/>
                <p:nvPr/>
              </p:nvSpPr>
              <p:spPr>
                <a:xfrm>
                  <a:off x="5180990" y="521025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Oval 180"/>
                <p:cNvSpPr/>
                <p:nvPr/>
              </p:nvSpPr>
              <p:spPr>
                <a:xfrm>
                  <a:off x="5485485" y="521025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Oval 181"/>
                <p:cNvSpPr/>
                <p:nvPr/>
              </p:nvSpPr>
              <p:spPr>
                <a:xfrm>
                  <a:off x="5789980" y="521025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Oval 182"/>
                <p:cNvSpPr/>
                <p:nvPr/>
              </p:nvSpPr>
              <p:spPr>
                <a:xfrm>
                  <a:off x="6094475" y="521025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Oval 183"/>
                <p:cNvSpPr/>
                <p:nvPr/>
              </p:nvSpPr>
              <p:spPr>
                <a:xfrm>
                  <a:off x="6398970" y="521025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" name="Oval 184"/>
                <p:cNvSpPr/>
                <p:nvPr/>
              </p:nvSpPr>
              <p:spPr>
                <a:xfrm>
                  <a:off x="6703465" y="521025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Oval 185"/>
                <p:cNvSpPr/>
                <p:nvPr/>
              </p:nvSpPr>
              <p:spPr>
                <a:xfrm>
                  <a:off x="3658515" y="551474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" name="Oval 186"/>
                <p:cNvSpPr/>
                <p:nvPr/>
              </p:nvSpPr>
              <p:spPr>
                <a:xfrm>
                  <a:off x="3963010" y="551474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Oval 187"/>
                <p:cNvSpPr/>
                <p:nvPr/>
              </p:nvSpPr>
              <p:spPr>
                <a:xfrm>
                  <a:off x="4267505" y="551474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" name="Oval 188"/>
                <p:cNvSpPr/>
                <p:nvPr/>
              </p:nvSpPr>
              <p:spPr>
                <a:xfrm>
                  <a:off x="4572000" y="551474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" name="Oval 189"/>
                <p:cNvSpPr/>
                <p:nvPr/>
              </p:nvSpPr>
              <p:spPr>
                <a:xfrm>
                  <a:off x="4876495" y="551474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" name="Oval 190"/>
                <p:cNvSpPr/>
                <p:nvPr/>
              </p:nvSpPr>
              <p:spPr>
                <a:xfrm>
                  <a:off x="5180990" y="551474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Oval 191"/>
                <p:cNvSpPr/>
                <p:nvPr/>
              </p:nvSpPr>
              <p:spPr>
                <a:xfrm>
                  <a:off x="5485485" y="551474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Oval 192"/>
                <p:cNvSpPr/>
                <p:nvPr/>
              </p:nvSpPr>
              <p:spPr>
                <a:xfrm>
                  <a:off x="5789980" y="551474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Oval 193"/>
                <p:cNvSpPr/>
                <p:nvPr/>
              </p:nvSpPr>
              <p:spPr>
                <a:xfrm>
                  <a:off x="6094475" y="551474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Oval 194"/>
                <p:cNvSpPr/>
                <p:nvPr/>
              </p:nvSpPr>
              <p:spPr>
                <a:xfrm>
                  <a:off x="6398970" y="551474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Oval 195"/>
                <p:cNvSpPr/>
                <p:nvPr/>
              </p:nvSpPr>
              <p:spPr>
                <a:xfrm>
                  <a:off x="6703465" y="551474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Oval 196"/>
                <p:cNvSpPr/>
                <p:nvPr/>
              </p:nvSpPr>
              <p:spPr>
                <a:xfrm>
                  <a:off x="3658515" y="581924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Oval 197"/>
                <p:cNvSpPr/>
                <p:nvPr/>
              </p:nvSpPr>
              <p:spPr>
                <a:xfrm>
                  <a:off x="3963010" y="581924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Oval 198"/>
                <p:cNvSpPr/>
                <p:nvPr/>
              </p:nvSpPr>
              <p:spPr>
                <a:xfrm>
                  <a:off x="4267505" y="581924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Oval 199"/>
                <p:cNvSpPr/>
                <p:nvPr/>
              </p:nvSpPr>
              <p:spPr>
                <a:xfrm>
                  <a:off x="4572000" y="581924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Oval 200"/>
                <p:cNvSpPr/>
                <p:nvPr/>
              </p:nvSpPr>
              <p:spPr>
                <a:xfrm>
                  <a:off x="4876495" y="581924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Oval 201"/>
                <p:cNvSpPr/>
                <p:nvPr/>
              </p:nvSpPr>
              <p:spPr>
                <a:xfrm>
                  <a:off x="5180990" y="581924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Oval 202"/>
                <p:cNvSpPr/>
                <p:nvPr/>
              </p:nvSpPr>
              <p:spPr>
                <a:xfrm>
                  <a:off x="5485485" y="581924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Oval 203"/>
                <p:cNvSpPr/>
                <p:nvPr/>
              </p:nvSpPr>
              <p:spPr>
                <a:xfrm>
                  <a:off x="5789980" y="581924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Oval 204"/>
                <p:cNvSpPr/>
                <p:nvPr/>
              </p:nvSpPr>
              <p:spPr>
                <a:xfrm>
                  <a:off x="6094475" y="581924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Oval 205"/>
                <p:cNvSpPr/>
                <p:nvPr/>
              </p:nvSpPr>
              <p:spPr>
                <a:xfrm>
                  <a:off x="6398970" y="581924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Oval 206"/>
                <p:cNvSpPr/>
                <p:nvPr/>
              </p:nvSpPr>
              <p:spPr>
                <a:xfrm>
                  <a:off x="6703465" y="581924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Oval 207"/>
                <p:cNvSpPr/>
                <p:nvPr/>
              </p:nvSpPr>
              <p:spPr>
                <a:xfrm>
                  <a:off x="3658515" y="612373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Oval 208"/>
                <p:cNvSpPr/>
                <p:nvPr/>
              </p:nvSpPr>
              <p:spPr>
                <a:xfrm>
                  <a:off x="3963010" y="612373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Oval 209"/>
                <p:cNvSpPr/>
                <p:nvPr/>
              </p:nvSpPr>
              <p:spPr>
                <a:xfrm>
                  <a:off x="4267505" y="612373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Oval 210"/>
                <p:cNvSpPr/>
                <p:nvPr/>
              </p:nvSpPr>
              <p:spPr>
                <a:xfrm>
                  <a:off x="4572000" y="612373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Oval 211"/>
                <p:cNvSpPr/>
                <p:nvPr/>
              </p:nvSpPr>
              <p:spPr>
                <a:xfrm>
                  <a:off x="4876495" y="612373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Oval 212"/>
                <p:cNvSpPr/>
                <p:nvPr/>
              </p:nvSpPr>
              <p:spPr>
                <a:xfrm>
                  <a:off x="5180990" y="612373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Oval 213"/>
                <p:cNvSpPr/>
                <p:nvPr/>
              </p:nvSpPr>
              <p:spPr>
                <a:xfrm>
                  <a:off x="5485485" y="612373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Oval 214"/>
                <p:cNvSpPr/>
                <p:nvPr/>
              </p:nvSpPr>
              <p:spPr>
                <a:xfrm>
                  <a:off x="5789980" y="612373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Oval 215"/>
                <p:cNvSpPr/>
                <p:nvPr/>
              </p:nvSpPr>
              <p:spPr>
                <a:xfrm>
                  <a:off x="6094475" y="612373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Oval 216"/>
                <p:cNvSpPr/>
                <p:nvPr/>
              </p:nvSpPr>
              <p:spPr>
                <a:xfrm>
                  <a:off x="6398970" y="612373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Oval 217"/>
                <p:cNvSpPr/>
                <p:nvPr/>
              </p:nvSpPr>
              <p:spPr>
                <a:xfrm>
                  <a:off x="6703465" y="612373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Oval 218"/>
                <p:cNvSpPr/>
                <p:nvPr/>
              </p:nvSpPr>
              <p:spPr>
                <a:xfrm>
                  <a:off x="3658515" y="642823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3963010" y="642823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4267505" y="642823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Oval 221"/>
                <p:cNvSpPr/>
                <p:nvPr/>
              </p:nvSpPr>
              <p:spPr>
                <a:xfrm>
                  <a:off x="4572000" y="642823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4876495" y="642823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5180990" y="642823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Oval 224"/>
                <p:cNvSpPr/>
                <p:nvPr/>
              </p:nvSpPr>
              <p:spPr>
                <a:xfrm>
                  <a:off x="5485485" y="642823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225"/>
                <p:cNvSpPr/>
                <p:nvPr/>
              </p:nvSpPr>
              <p:spPr>
                <a:xfrm>
                  <a:off x="5789980" y="642823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Oval 226"/>
                <p:cNvSpPr/>
                <p:nvPr/>
              </p:nvSpPr>
              <p:spPr>
                <a:xfrm>
                  <a:off x="6094475" y="642823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Oval 227"/>
                <p:cNvSpPr/>
                <p:nvPr/>
              </p:nvSpPr>
              <p:spPr>
                <a:xfrm>
                  <a:off x="6398970" y="642823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Oval 228"/>
                <p:cNvSpPr/>
                <p:nvPr/>
              </p:nvSpPr>
              <p:spPr>
                <a:xfrm>
                  <a:off x="6703465" y="642823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Oval 229"/>
                <p:cNvSpPr/>
                <p:nvPr/>
              </p:nvSpPr>
              <p:spPr>
                <a:xfrm>
                  <a:off x="3658515" y="307878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Oval 230"/>
                <p:cNvSpPr/>
                <p:nvPr/>
              </p:nvSpPr>
              <p:spPr>
                <a:xfrm>
                  <a:off x="3963010" y="307878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Oval 231"/>
                <p:cNvSpPr/>
                <p:nvPr/>
              </p:nvSpPr>
              <p:spPr>
                <a:xfrm>
                  <a:off x="4267505" y="307878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Oval 232"/>
                <p:cNvSpPr/>
                <p:nvPr/>
              </p:nvSpPr>
              <p:spPr>
                <a:xfrm>
                  <a:off x="4572000" y="307878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Oval 233"/>
                <p:cNvSpPr/>
                <p:nvPr/>
              </p:nvSpPr>
              <p:spPr>
                <a:xfrm>
                  <a:off x="4876495" y="307878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Oval 234"/>
                <p:cNvSpPr/>
                <p:nvPr/>
              </p:nvSpPr>
              <p:spPr>
                <a:xfrm>
                  <a:off x="5180990" y="307878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Oval 235"/>
                <p:cNvSpPr/>
                <p:nvPr/>
              </p:nvSpPr>
              <p:spPr>
                <a:xfrm>
                  <a:off x="5485485" y="307878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Oval 236"/>
                <p:cNvSpPr/>
                <p:nvPr/>
              </p:nvSpPr>
              <p:spPr>
                <a:xfrm>
                  <a:off x="5789980" y="307878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Oval 237"/>
                <p:cNvSpPr/>
                <p:nvPr/>
              </p:nvSpPr>
              <p:spPr>
                <a:xfrm>
                  <a:off x="6094475" y="307878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Oval 238"/>
                <p:cNvSpPr/>
                <p:nvPr/>
              </p:nvSpPr>
              <p:spPr>
                <a:xfrm>
                  <a:off x="6398970" y="307878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Oval 239"/>
                <p:cNvSpPr/>
                <p:nvPr/>
              </p:nvSpPr>
              <p:spPr>
                <a:xfrm>
                  <a:off x="6703465" y="307878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Oval 240"/>
                <p:cNvSpPr/>
                <p:nvPr/>
              </p:nvSpPr>
              <p:spPr>
                <a:xfrm>
                  <a:off x="3658515" y="673272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Oval 241"/>
                <p:cNvSpPr/>
                <p:nvPr/>
              </p:nvSpPr>
              <p:spPr>
                <a:xfrm>
                  <a:off x="3963010" y="673272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Oval 242"/>
                <p:cNvSpPr/>
                <p:nvPr/>
              </p:nvSpPr>
              <p:spPr>
                <a:xfrm>
                  <a:off x="4267505" y="673272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Oval 243"/>
                <p:cNvSpPr/>
                <p:nvPr/>
              </p:nvSpPr>
              <p:spPr>
                <a:xfrm>
                  <a:off x="4572000" y="673272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Oval 244"/>
                <p:cNvSpPr/>
                <p:nvPr/>
              </p:nvSpPr>
              <p:spPr>
                <a:xfrm>
                  <a:off x="4876495" y="673272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Oval 245"/>
                <p:cNvSpPr/>
                <p:nvPr/>
              </p:nvSpPr>
              <p:spPr>
                <a:xfrm>
                  <a:off x="5180990" y="673272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Oval 246"/>
                <p:cNvSpPr/>
                <p:nvPr/>
              </p:nvSpPr>
              <p:spPr>
                <a:xfrm>
                  <a:off x="5485485" y="673272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Oval 247"/>
                <p:cNvSpPr/>
                <p:nvPr/>
              </p:nvSpPr>
              <p:spPr>
                <a:xfrm>
                  <a:off x="5789980" y="673272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Oval 248"/>
                <p:cNvSpPr/>
                <p:nvPr/>
              </p:nvSpPr>
              <p:spPr>
                <a:xfrm>
                  <a:off x="6094475" y="673272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Oval 249"/>
                <p:cNvSpPr/>
                <p:nvPr/>
              </p:nvSpPr>
              <p:spPr>
                <a:xfrm>
                  <a:off x="6398970" y="673272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Oval 250"/>
                <p:cNvSpPr/>
                <p:nvPr/>
              </p:nvSpPr>
              <p:spPr>
                <a:xfrm>
                  <a:off x="6703465" y="673272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Oval 251"/>
                <p:cNvSpPr/>
                <p:nvPr/>
              </p:nvSpPr>
              <p:spPr>
                <a:xfrm>
                  <a:off x="7007960" y="338328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Oval 252"/>
                <p:cNvSpPr/>
                <p:nvPr/>
              </p:nvSpPr>
              <p:spPr>
                <a:xfrm>
                  <a:off x="7007960" y="368777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Oval 253"/>
                <p:cNvSpPr/>
                <p:nvPr/>
              </p:nvSpPr>
              <p:spPr>
                <a:xfrm>
                  <a:off x="7007960" y="399227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Oval 254"/>
                <p:cNvSpPr/>
                <p:nvPr/>
              </p:nvSpPr>
              <p:spPr>
                <a:xfrm>
                  <a:off x="7007960" y="429676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Oval 255"/>
                <p:cNvSpPr/>
                <p:nvPr/>
              </p:nvSpPr>
              <p:spPr>
                <a:xfrm>
                  <a:off x="7007960" y="460126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Oval 256"/>
                <p:cNvSpPr/>
                <p:nvPr/>
              </p:nvSpPr>
              <p:spPr>
                <a:xfrm>
                  <a:off x="7007960" y="490575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Oval 257"/>
                <p:cNvSpPr/>
                <p:nvPr/>
              </p:nvSpPr>
              <p:spPr>
                <a:xfrm>
                  <a:off x="7007960" y="521025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Oval 258"/>
                <p:cNvSpPr/>
                <p:nvPr/>
              </p:nvSpPr>
              <p:spPr>
                <a:xfrm>
                  <a:off x="7007960" y="551474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Oval 259"/>
                <p:cNvSpPr/>
                <p:nvPr/>
              </p:nvSpPr>
              <p:spPr>
                <a:xfrm>
                  <a:off x="7007960" y="581924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Oval 260"/>
                <p:cNvSpPr/>
                <p:nvPr/>
              </p:nvSpPr>
              <p:spPr>
                <a:xfrm>
                  <a:off x="7007960" y="612373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Oval 261"/>
                <p:cNvSpPr/>
                <p:nvPr/>
              </p:nvSpPr>
              <p:spPr>
                <a:xfrm>
                  <a:off x="7007960" y="642823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Oval 262"/>
                <p:cNvSpPr/>
                <p:nvPr/>
              </p:nvSpPr>
              <p:spPr>
                <a:xfrm>
                  <a:off x="7007960" y="307878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Oval 263"/>
                <p:cNvSpPr/>
                <p:nvPr/>
              </p:nvSpPr>
              <p:spPr>
                <a:xfrm>
                  <a:off x="7007960" y="673272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Oval 264"/>
                <p:cNvSpPr/>
                <p:nvPr/>
              </p:nvSpPr>
              <p:spPr>
                <a:xfrm>
                  <a:off x="3354020" y="338328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Oval 265"/>
                <p:cNvSpPr/>
                <p:nvPr/>
              </p:nvSpPr>
              <p:spPr>
                <a:xfrm>
                  <a:off x="3354020" y="368777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Oval 266"/>
                <p:cNvSpPr/>
                <p:nvPr/>
              </p:nvSpPr>
              <p:spPr>
                <a:xfrm>
                  <a:off x="3354020" y="399227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Oval 267"/>
                <p:cNvSpPr/>
                <p:nvPr/>
              </p:nvSpPr>
              <p:spPr>
                <a:xfrm>
                  <a:off x="3354020" y="429676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Oval 268"/>
                <p:cNvSpPr/>
                <p:nvPr/>
              </p:nvSpPr>
              <p:spPr>
                <a:xfrm>
                  <a:off x="3354020" y="460126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Oval 269"/>
                <p:cNvSpPr/>
                <p:nvPr/>
              </p:nvSpPr>
              <p:spPr>
                <a:xfrm>
                  <a:off x="3354020" y="490575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Oval 270"/>
                <p:cNvSpPr/>
                <p:nvPr/>
              </p:nvSpPr>
              <p:spPr>
                <a:xfrm>
                  <a:off x="3354020" y="521025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Oval 271"/>
                <p:cNvSpPr/>
                <p:nvPr/>
              </p:nvSpPr>
              <p:spPr>
                <a:xfrm>
                  <a:off x="3354020" y="551474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Oval 272"/>
                <p:cNvSpPr/>
                <p:nvPr/>
              </p:nvSpPr>
              <p:spPr>
                <a:xfrm>
                  <a:off x="3354020" y="581924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Oval 273"/>
                <p:cNvSpPr/>
                <p:nvPr/>
              </p:nvSpPr>
              <p:spPr>
                <a:xfrm>
                  <a:off x="3354020" y="612373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Oval 274"/>
                <p:cNvSpPr/>
                <p:nvPr/>
              </p:nvSpPr>
              <p:spPr>
                <a:xfrm>
                  <a:off x="3354020" y="642823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Oval 275"/>
                <p:cNvSpPr/>
                <p:nvPr/>
              </p:nvSpPr>
              <p:spPr>
                <a:xfrm>
                  <a:off x="3354020" y="307878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Oval 276"/>
                <p:cNvSpPr/>
                <p:nvPr/>
              </p:nvSpPr>
              <p:spPr>
                <a:xfrm>
                  <a:off x="3354020" y="673272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4" name="Frame 103"/>
            <p:cNvSpPr/>
            <p:nvPr/>
          </p:nvSpPr>
          <p:spPr>
            <a:xfrm>
              <a:off x="2658550" y="3436635"/>
              <a:ext cx="1183129" cy="1181295"/>
            </a:xfrm>
            <a:prstGeom prst="frame">
              <a:avLst>
                <a:gd name="adj1" fmla="val 50000"/>
              </a:avLst>
            </a:prstGeom>
            <a:solidFill>
              <a:schemeClr val="tx1">
                <a:lumMod val="10000"/>
                <a:lumOff val="90000"/>
                <a:alpha val="4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2949377" y="3719627"/>
              <a:ext cx="614634" cy="625510"/>
            </a:xfrm>
            <a:prstGeom prst="rect">
              <a:avLst/>
            </a:prstGeom>
            <a:solidFill>
              <a:srgbClr val="FFE1E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8016" y="3497266"/>
              <a:ext cx="310063" cy="361086"/>
            </a:xfrm>
            <a:prstGeom prst="rect">
              <a:avLst/>
            </a:prstGeom>
            <a:noFill/>
            <a:effectLst>
              <a:glow rad="101600">
                <a:schemeClr val="bg1">
                  <a:alpha val="60000"/>
                </a:schemeClr>
              </a:glow>
            </a:effectLst>
          </p:spPr>
        </p:pic>
        <p:pic>
          <p:nvPicPr>
            <p:cNvPr id="101" name="Picture 10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1627" y="3907050"/>
              <a:ext cx="327208" cy="260554"/>
            </a:xfrm>
            <a:prstGeom prst="rect">
              <a:avLst/>
            </a:prstGeom>
          </p:spPr>
        </p:pic>
        <p:pic>
          <p:nvPicPr>
            <p:cNvPr id="102" name="Picture 10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9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8016" y="4405972"/>
              <a:ext cx="410627" cy="375828"/>
            </a:xfrm>
            <a:prstGeom prst="rect">
              <a:avLst/>
            </a:prstGeom>
            <a:effectLst>
              <a:glow rad="101600">
                <a:schemeClr val="bg1">
                  <a:alpha val="60000"/>
                </a:schemeClr>
              </a:glow>
            </a:effectLst>
          </p:spPr>
        </p:pic>
        <p:grpSp>
          <p:nvGrpSpPr>
            <p:cNvPr id="301" name="Group 300"/>
            <p:cNvGrpSpPr/>
            <p:nvPr/>
          </p:nvGrpSpPr>
          <p:grpSpPr>
            <a:xfrm>
              <a:off x="4916044" y="3113198"/>
              <a:ext cx="1862969" cy="1862395"/>
              <a:chOff x="4742005" y="3137861"/>
              <a:chExt cx="1862969" cy="1862395"/>
            </a:xfrm>
          </p:grpSpPr>
          <p:grpSp>
            <p:nvGrpSpPr>
              <p:cNvPr id="302" name="Group 301"/>
              <p:cNvGrpSpPr/>
              <p:nvPr/>
            </p:nvGrpSpPr>
            <p:grpSpPr>
              <a:xfrm>
                <a:off x="4742005" y="3137861"/>
                <a:ext cx="1862969" cy="1862395"/>
                <a:chOff x="1831545" y="3392047"/>
                <a:chExt cx="2778264" cy="2777408"/>
              </a:xfrm>
            </p:grpSpPr>
            <p:grpSp>
              <p:nvGrpSpPr>
                <p:cNvPr id="310" name="Group 309"/>
                <p:cNvGrpSpPr/>
                <p:nvPr/>
              </p:nvGrpSpPr>
              <p:grpSpPr>
                <a:xfrm>
                  <a:off x="1848020" y="3409894"/>
                  <a:ext cx="2761789" cy="2743086"/>
                  <a:chOff x="3354020" y="3124505"/>
                  <a:chExt cx="3678854" cy="3653940"/>
                </a:xfrm>
              </p:grpSpPr>
              <p:sp>
                <p:nvSpPr>
                  <p:cNvPr id="481" name="Rectangle 480"/>
                  <p:cNvSpPr/>
                  <p:nvPr/>
                </p:nvSpPr>
                <p:spPr>
                  <a:xfrm>
                    <a:off x="3354020" y="3124505"/>
                    <a:ext cx="3653940" cy="3653940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82" name="Straight Connector 481"/>
                  <p:cNvCxnSpPr/>
                  <p:nvPr/>
                </p:nvCxnSpPr>
                <p:spPr>
                  <a:xfrm>
                    <a:off x="3354020" y="5864960"/>
                    <a:ext cx="3653940" cy="0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3" name="Straight Connector 482"/>
                  <p:cNvCxnSpPr/>
                  <p:nvPr/>
                </p:nvCxnSpPr>
                <p:spPr>
                  <a:xfrm>
                    <a:off x="3358234" y="5560465"/>
                    <a:ext cx="3649726" cy="0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4" name="Straight Connector 483"/>
                  <p:cNvCxnSpPr/>
                  <p:nvPr/>
                </p:nvCxnSpPr>
                <p:spPr>
                  <a:xfrm>
                    <a:off x="3354020" y="5255970"/>
                    <a:ext cx="3653940" cy="0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5" name="Straight Connector 484"/>
                  <p:cNvCxnSpPr/>
                  <p:nvPr/>
                </p:nvCxnSpPr>
                <p:spPr>
                  <a:xfrm>
                    <a:off x="3354020" y="4951475"/>
                    <a:ext cx="3653940" cy="576"/>
                  </a:xfrm>
                  <a:prstGeom prst="line">
                    <a:avLst/>
                  </a:prstGeom>
                  <a:ln w="19050"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6" name="Straight Connector 485"/>
                  <p:cNvCxnSpPr/>
                  <p:nvPr/>
                </p:nvCxnSpPr>
                <p:spPr>
                  <a:xfrm flipH="1">
                    <a:off x="5164551" y="3138209"/>
                    <a:ext cx="16439" cy="3640236"/>
                  </a:xfrm>
                  <a:prstGeom prst="line">
                    <a:avLst/>
                  </a:prstGeom>
                  <a:ln w="19050"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7" name="Straight Connector 486"/>
                  <p:cNvCxnSpPr/>
                  <p:nvPr/>
                </p:nvCxnSpPr>
                <p:spPr>
                  <a:xfrm>
                    <a:off x="3963010" y="3124505"/>
                    <a:ext cx="0" cy="3638871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8" name="Straight Connector 487"/>
                  <p:cNvCxnSpPr/>
                  <p:nvPr/>
                </p:nvCxnSpPr>
                <p:spPr>
                  <a:xfrm>
                    <a:off x="4267505" y="3139574"/>
                    <a:ext cx="0" cy="3638871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9" name="Straight Connector 488"/>
                  <p:cNvCxnSpPr/>
                  <p:nvPr/>
                </p:nvCxnSpPr>
                <p:spPr>
                  <a:xfrm>
                    <a:off x="4572000" y="3139574"/>
                    <a:ext cx="0" cy="3638871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0" name="Straight Connector 489"/>
                  <p:cNvCxnSpPr/>
                  <p:nvPr/>
                </p:nvCxnSpPr>
                <p:spPr>
                  <a:xfrm>
                    <a:off x="4876495" y="3139574"/>
                    <a:ext cx="0" cy="3638871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1" name="Straight Connector 490"/>
                  <p:cNvCxnSpPr/>
                  <p:nvPr/>
                </p:nvCxnSpPr>
                <p:spPr>
                  <a:xfrm>
                    <a:off x="5485485" y="3139574"/>
                    <a:ext cx="0" cy="3638871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2" name="Straight Connector 491"/>
                  <p:cNvCxnSpPr/>
                  <p:nvPr/>
                </p:nvCxnSpPr>
                <p:spPr>
                  <a:xfrm>
                    <a:off x="5789980" y="3139574"/>
                    <a:ext cx="0" cy="3638871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3" name="Straight Connector 492"/>
                  <p:cNvCxnSpPr/>
                  <p:nvPr/>
                </p:nvCxnSpPr>
                <p:spPr>
                  <a:xfrm>
                    <a:off x="6094475" y="3139574"/>
                    <a:ext cx="0" cy="3638871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4" name="Straight Connector 493"/>
                  <p:cNvCxnSpPr/>
                  <p:nvPr/>
                </p:nvCxnSpPr>
                <p:spPr>
                  <a:xfrm>
                    <a:off x="6398970" y="3139574"/>
                    <a:ext cx="0" cy="3638871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5" name="Straight Connector 494"/>
                  <p:cNvCxnSpPr/>
                  <p:nvPr/>
                </p:nvCxnSpPr>
                <p:spPr>
                  <a:xfrm>
                    <a:off x="3354020" y="6169455"/>
                    <a:ext cx="3678854" cy="0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6" name="Straight Connector 495"/>
                  <p:cNvCxnSpPr/>
                  <p:nvPr/>
                </p:nvCxnSpPr>
                <p:spPr>
                  <a:xfrm>
                    <a:off x="3354020" y="6473950"/>
                    <a:ext cx="3678854" cy="0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7" name="Straight Connector 496"/>
                  <p:cNvCxnSpPr/>
                  <p:nvPr/>
                </p:nvCxnSpPr>
                <p:spPr>
                  <a:xfrm>
                    <a:off x="3354020" y="4037990"/>
                    <a:ext cx="3653940" cy="0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8" name="Straight Connector 497"/>
                  <p:cNvCxnSpPr/>
                  <p:nvPr/>
                </p:nvCxnSpPr>
                <p:spPr>
                  <a:xfrm>
                    <a:off x="3358234" y="3733495"/>
                    <a:ext cx="3649726" cy="0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9" name="Straight Connector 498"/>
                  <p:cNvCxnSpPr/>
                  <p:nvPr/>
                </p:nvCxnSpPr>
                <p:spPr>
                  <a:xfrm>
                    <a:off x="3354020" y="3429000"/>
                    <a:ext cx="3653940" cy="0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0" name="Straight Connector 499"/>
                  <p:cNvCxnSpPr/>
                  <p:nvPr/>
                </p:nvCxnSpPr>
                <p:spPr>
                  <a:xfrm>
                    <a:off x="3354020" y="4342485"/>
                    <a:ext cx="3678854" cy="0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1" name="Straight Connector 500"/>
                  <p:cNvCxnSpPr/>
                  <p:nvPr/>
                </p:nvCxnSpPr>
                <p:spPr>
                  <a:xfrm>
                    <a:off x="3354020" y="4646980"/>
                    <a:ext cx="3678854" cy="0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2" name="Straight Connector 501"/>
                  <p:cNvCxnSpPr/>
                  <p:nvPr/>
                </p:nvCxnSpPr>
                <p:spPr>
                  <a:xfrm>
                    <a:off x="6703465" y="3124505"/>
                    <a:ext cx="0" cy="3638871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3" name="Straight Connector 502"/>
                  <p:cNvCxnSpPr/>
                  <p:nvPr/>
                </p:nvCxnSpPr>
                <p:spPr>
                  <a:xfrm>
                    <a:off x="3658515" y="3124505"/>
                    <a:ext cx="0" cy="3638871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1" name="Group 310"/>
                <p:cNvGrpSpPr/>
                <p:nvPr/>
              </p:nvGrpSpPr>
              <p:grpSpPr>
                <a:xfrm>
                  <a:off x="1831545" y="3392047"/>
                  <a:ext cx="2777407" cy="2777408"/>
                  <a:chOff x="3354020" y="3078786"/>
                  <a:chExt cx="3699659" cy="3699659"/>
                </a:xfrm>
              </p:grpSpPr>
              <p:sp>
                <p:nvSpPr>
                  <p:cNvPr id="312" name="Oval 311"/>
                  <p:cNvSpPr/>
                  <p:nvPr/>
                </p:nvSpPr>
                <p:spPr>
                  <a:xfrm>
                    <a:off x="3658515" y="338328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3" name="Oval 312"/>
                  <p:cNvSpPr/>
                  <p:nvPr/>
                </p:nvSpPr>
                <p:spPr>
                  <a:xfrm>
                    <a:off x="3963010" y="338328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4" name="Oval 313"/>
                  <p:cNvSpPr/>
                  <p:nvPr/>
                </p:nvSpPr>
                <p:spPr>
                  <a:xfrm>
                    <a:off x="4267505" y="338328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5" name="Oval 314"/>
                  <p:cNvSpPr/>
                  <p:nvPr/>
                </p:nvSpPr>
                <p:spPr>
                  <a:xfrm>
                    <a:off x="4572000" y="338328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6" name="Oval 315"/>
                  <p:cNvSpPr/>
                  <p:nvPr/>
                </p:nvSpPr>
                <p:spPr>
                  <a:xfrm>
                    <a:off x="4876495" y="338328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7" name="Oval 316"/>
                  <p:cNvSpPr/>
                  <p:nvPr/>
                </p:nvSpPr>
                <p:spPr>
                  <a:xfrm>
                    <a:off x="5180990" y="338328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8" name="Oval 317"/>
                  <p:cNvSpPr/>
                  <p:nvPr/>
                </p:nvSpPr>
                <p:spPr>
                  <a:xfrm>
                    <a:off x="5485485" y="338328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9" name="Oval 318"/>
                  <p:cNvSpPr/>
                  <p:nvPr/>
                </p:nvSpPr>
                <p:spPr>
                  <a:xfrm>
                    <a:off x="5789980" y="338328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0" name="Oval 319"/>
                  <p:cNvSpPr/>
                  <p:nvPr/>
                </p:nvSpPr>
                <p:spPr>
                  <a:xfrm>
                    <a:off x="6094475" y="338328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1" name="Oval 320"/>
                  <p:cNvSpPr/>
                  <p:nvPr/>
                </p:nvSpPr>
                <p:spPr>
                  <a:xfrm>
                    <a:off x="6398970" y="338328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2" name="Oval 321"/>
                  <p:cNvSpPr/>
                  <p:nvPr/>
                </p:nvSpPr>
                <p:spPr>
                  <a:xfrm>
                    <a:off x="6703465" y="338328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3" name="Oval 322"/>
                  <p:cNvSpPr/>
                  <p:nvPr/>
                </p:nvSpPr>
                <p:spPr>
                  <a:xfrm>
                    <a:off x="3658515" y="368777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4" name="Oval 323"/>
                  <p:cNvSpPr/>
                  <p:nvPr/>
                </p:nvSpPr>
                <p:spPr>
                  <a:xfrm>
                    <a:off x="3963010" y="368777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5" name="Oval 324"/>
                  <p:cNvSpPr/>
                  <p:nvPr/>
                </p:nvSpPr>
                <p:spPr>
                  <a:xfrm>
                    <a:off x="4267505" y="368777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6" name="Oval 325"/>
                  <p:cNvSpPr/>
                  <p:nvPr/>
                </p:nvSpPr>
                <p:spPr>
                  <a:xfrm>
                    <a:off x="4572000" y="368777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7" name="Oval 326"/>
                  <p:cNvSpPr/>
                  <p:nvPr/>
                </p:nvSpPr>
                <p:spPr>
                  <a:xfrm>
                    <a:off x="4876495" y="368777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8" name="Oval 327"/>
                  <p:cNvSpPr/>
                  <p:nvPr/>
                </p:nvSpPr>
                <p:spPr>
                  <a:xfrm>
                    <a:off x="5180990" y="368777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9" name="Oval 328"/>
                  <p:cNvSpPr/>
                  <p:nvPr/>
                </p:nvSpPr>
                <p:spPr>
                  <a:xfrm>
                    <a:off x="5485485" y="368777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0" name="Oval 329"/>
                  <p:cNvSpPr/>
                  <p:nvPr/>
                </p:nvSpPr>
                <p:spPr>
                  <a:xfrm>
                    <a:off x="5789980" y="368777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1" name="Oval 330"/>
                  <p:cNvSpPr/>
                  <p:nvPr/>
                </p:nvSpPr>
                <p:spPr>
                  <a:xfrm>
                    <a:off x="6094475" y="368777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2" name="Oval 331"/>
                  <p:cNvSpPr/>
                  <p:nvPr/>
                </p:nvSpPr>
                <p:spPr>
                  <a:xfrm>
                    <a:off x="6398970" y="368777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3" name="Oval 332"/>
                  <p:cNvSpPr/>
                  <p:nvPr/>
                </p:nvSpPr>
                <p:spPr>
                  <a:xfrm>
                    <a:off x="6703465" y="368777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4" name="Oval 333"/>
                  <p:cNvSpPr/>
                  <p:nvPr/>
                </p:nvSpPr>
                <p:spPr>
                  <a:xfrm>
                    <a:off x="3658515" y="399227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5" name="Oval 334"/>
                  <p:cNvSpPr/>
                  <p:nvPr/>
                </p:nvSpPr>
                <p:spPr>
                  <a:xfrm>
                    <a:off x="3963010" y="399227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6" name="Oval 335"/>
                  <p:cNvSpPr/>
                  <p:nvPr/>
                </p:nvSpPr>
                <p:spPr>
                  <a:xfrm>
                    <a:off x="4267505" y="399227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7" name="Oval 336"/>
                  <p:cNvSpPr/>
                  <p:nvPr/>
                </p:nvSpPr>
                <p:spPr>
                  <a:xfrm>
                    <a:off x="4572000" y="399227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8" name="Oval 337"/>
                  <p:cNvSpPr/>
                  <p:nvPr/>
                </p:nvSpPr>
                <p:spPr>
                  <a:xfrm>
                    <a:off x="4876495" y="399227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9" name="Oval 338"/>
                  <p:cNvSpPr/>
                  <p:nvPr/>
                </p:nvSpPr>
                <p:spPr>
                  <a:xfrm>
                    <a:off x="5180990" y="399227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0" name="Oval 339"/>
                  <p:cNvSpPr/>
                  <p:nvPr/>
                </p:nvSpPr>
                <p:spPr>
                  <a:xfrm>
                    <a:off x="5485485" y="399227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1" name="Oval 340"/>
                  <p:cNvSpPr/>
                  <p:nvPr/>
                </p:nvSpPr>
                <p:spPr>
                  <a:xfrm>
                    <a:off x="5789980" y="399227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2" name="Oval 341"/>
                  <p:cNvSpPr/>
                  <p:nvPr/>
                </p:nvSpPr>
                <p:spPr>
                  <a:xfrm>
                    <a:off x="6094475" y="399227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3" name="Oval 342"/>
                  <p:cNvSpPr/>
                  <p:nvPr/>
                </p:nvSpPr>
                <p:spPr>
                  <a:xfrm>
                    <a:off x="6398970" y="399227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4" name="Oval 343"/>
                  <p:cNvSpPr/>
                  <p:nvPr/>
                </p:nvSpPr>
                <p:spPr>
                  <a:xfrm>
                    <a:off x="6703465" y="399227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5" name="Oval 344"/>
                  <p:cNvSpPr/>
                  <p:nvPr/>
                </p:nvSpPr>
                <p:spPr>
                  <a:xfrm>
                    <a:off x="3658515" y="429676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6" name="Oval 345"/>
                  <p:cNvSpPr/>
                  <p:nvPr/>
                </p:nvSpPr>
                <p:spPr>
                  <a:xfrm>
                    <a:off x="3963010" y="429676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7" name="Oval 346"/>
                  <p:cNvSpPr/>
                  <p:nvPr/>
                </p:nvSpPr>
                <p:spPr>
                  <a:xfrm>
                    <a:off x="4267505" y="429676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8" name="Oval 347"/>
                  <p:cNvSpPr/>
                  <p:nvPr/>
                </p:nvSpPr>
                <p:spPr>
                  <a:xfrm>
                    <a:off x="4572000" y="429676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9" name="Oval 348"/>
                  <p:cNvSpPr/>
                  <p:nvPr/>
                </p:nvSpPr>
                <p:spPr>
                  <a:xfrm>
                    <a:off x="4876495" y="429676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0" name="Oval 349"/>
                  <p:cNvSpPr/>
                  <p:nvPr/>
                </p:nvSpPr>
                <p:spPr>
                  <a:xfrm>
                    <a:off x="5180990" y="429676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1" name="Oval 350"/>
                  <p:cNvSpPr/>
                  <p:nvPr/>
                </p:nvSpPr>
                <p:spPr>
                  <a:xfrm>
                    <a:off x="5485485" y="429676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2" name="Oval 351"/>
                  <p:cNvSpPr/>
                  <p:nvPr/>
                </p:nvSpPr>
                <p:spPr>
                  <a:xfrm>
                    <a:off x="5789980" y="429676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3" name="Oval 352"/>
                  <p:cNvSpPr/>
                  <p:nvPr/>
                </p:nvSpPr>
                <p:spPr>
                  <a:xfrm>
                    <a:off x="6094475" y="429676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4" name="Oval 353"/>
                  <p:cNvSpPr/>
                  <p:nvPr/>
                </p:nvSpPr>
                <p:spPr>
                  <a:xfrm>
                    <a:off x="6398970" y="429676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5" name="Oval 354"/>
                  <p:cNvSpPr/>
                  <p:nvPr/>
                </p:nvSpPr>
                <p:spPr>
                  <a:xfrm>
                    <a:off x="6703465" y="429676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6" name="Oval 355"/>
                  <p:cNvSpPr/>
                  <p:nvPr/>
                </p:nvSpPr>
                <p:spPr>
                  <a:xfrm>
                    <a:off x="3658515" y="460126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7" name="Oval 356"/>
                  <p:cNvSpPr/>
                  <p:nvPr/>
                </p:nvSpPr>
                <p:spPr>
                  <a:xfrm>
                    <a:off x="3963010" y="460126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8" name="Oval 357"/>
                  <p:cNvSpPr/>
                  <p:nvPr/>
                </p:nvSpPr>
                <p:spPr>
                  <a:xfrm>
                    <a:off x="4267505" y="460126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9" name="Oval 358"/>
                  <p:cNvSpPr/>
                  <p:nvPr/>
                </p:nvSpPr>
                <p:spPr>
                  <a:xfrm>
                    <a:off x="4572000" y="460126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0" name="Oval 359"/>
                  <p:cNvSpPr/>
                  <p:nvPr/>
                </p:nvSpPr>
                <p:spPr>
                  <a:xfrm>
                    <a:off x="4876495" y="460126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1" name="Oval 360"/>
                  <p:cNvSpPr/>
                  <p:nvPr/>
                </p:nvSpPr>
                <p:spPr>
                  <a:xfrm>
                    <a:off x="5180990" y="460126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2" name="Oval 361"/>
                  <p:cNvSpPr/>
                  <p:nvPr/>
                </p:nvSpPr>
                <p:spPr>
                  <a:xfrm>
                    <a:off x="5485485" y="460126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3" name="Oval 362"/>
                  <p:cNvSpPr/>
                  <p:nvPr/>
                </p:nvSpPr>
                <p:spPr>
                  <a:xfrm>
                    <a:off x="5789980" y="460126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4" name="Oval 363"/>
                  <p:cNvSpPr/>
                  <p:nvPr/>
                </p:nvSpPr>
                <p:spPr>
                  <a:xfrm>
                    <a:off x="6094475" y="460126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5" name="Oval 364"/>
                  <p:cNvSpPr/>
                  <p:nvPr/>
                </p:nvSpPr>
                <p:spPr>
                  <a:xfrm>
                    <a:off x="6398970" y="460126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6" name="Oval 365"/>
                  <p:cNvSpPr/>
                  <p:nvPr/>
                </p:nvSpPr>
                <p:spPr>
                  <a:xfrm>
                    <a:off x="6703465" y="460126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7" name="Oval 366"/>
                  <p:cNvSpPr/>
                  <p:nvPr/>
                </p:nvSpPr>
                <p:spPr>
                  <a:xfrm>
                    <a:off x="3658515" y="490575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8" name="Oval 367"/>
                  <p:cNvSpPr/>
                  <p:nvPr/>
                </p:nvSpPr>
                <p:spPr>
                  <a:xfrm>
                    <a:off x="3963010" y="490575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9" name="Oval 368"/>
                  <p:cNvSpPr/>
                  <p:nvPr/>
                </p:nvSpPr>
                <p:spPr>
                  <a:xfrm>
                    <a:off x="4267505" y="490575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0" name="Oval 369"/>
                  <p:cNvSpPr/>
                  <p:nvPr/>
                </p:nvSpPr>
                <p:spPr>
                  <a:xfrm>
                    <a:off x="4572000" y="490575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1" name="Oval 370"/>
                  <p:cNvSpPr/>
                  <p:nvPr/>
                </p:nvSpPr>
                <p:spPr>
                  <a:xfrm>
                    <a:off x="4876495" y="490575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2" name="Oval 371"/>
                  <p:cNvSpPr/>
                  <p:nvPr/>
                </p:nvSpPr>
                <p:spPr>
                  <a:xfrm>
                    <a:off x="5180990" y="490575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3" name="Oval 372"/>
                  <p:cNvSpPr/>
                  <p:nvPr/>
                </p:nvSpPr>
                <p:spPr>
                  <a:xfrm>
                    <a:off x="5485485" y="490575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4" name="Oval 373"/>
                  <p:cNvSpPr/>
                  <p:nvPr/>
                </p:nvSpPr>
                <p:spPr>
                  <a:xfrm>
                    <a:off x="5789980" y="490575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5" name="Oval 374"/>
                  <p:cNvSpPr/>
                  <p:nvPr/>
                </p:nvSpPr>
                <p:spPr>
                  <a:xfrm>
                    <a:off x="6094475" y="490575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6" name="Oval 375"/>
                  <p:cNvSpPr/>
                  <p:nvPr/>
                </p:nvSpPr>
                <p:spPr>
                  <a:xfrm>
                    <a:off x="6398970" y="490575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7" name="Oval 376"/>
                  <p:cNvSpPr/>
                  <p:nvPr/>
                </p:nvSpPr>
                <p:spPr>
                  <a:xfrm>
                    <a:off x="6703465" y="490575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8" name="Oval 377"/>
                  <p:cNvSpPr/>
                  <p:nvPr/>
                </p:nvSpPr>
                <p:spPr>
                  <a:xfrm>
                    <a:off x="3658515" y="521025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9" name="Oval 378"/>
                  <p:cNvSpPr/>
                  <p:nvPr/>
                </p:nvSpPr>
                <p:spPr>
                  <a:xfrm>
                    <a:off x="3963010" y="521025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0" name="Oval 379"/>
                  <p:cNvSpPr/>
                  <p:nvPr/>
                </p:nvSpPr>
                <p:spPr>
                  <a:xfrm>
                    <a:off x="4267505" y="521025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1" name="Oval 380"/>
                  <p:cNvSpPr/>
                  <p:nvPr/>
                </p:nvSpPr>
                <p:spPr>
                  <a:xfrm>
                    <a:off x="4572000" y="521025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2" name="Oval 381"/>
                  <p:cNvSpPr/>
                  <p:nvPr/>
                </p:nvSpPr>
                <p:spPr>
                  <a:xfrm>
                    <a:off x="4876495" y="521025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3" name="Oval 382"/>
                  <p:cNvSpPr/>
                  <p:nvPr/>
                </p:nvSpPr>
                <p:spPr>
                  <a:xfrm>
                    <a:off x="5180990" y="521025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4" name="Oval 383"/>
                  <p:cNvSpPr/>
                  <p:nvPr/>
                </p:nvSpPr>
                <p:spPr>
                  <a:xfrm>
                    <a:off x="5485485" y="521025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5" name="Oval 384"/>
                  <p:cNvSpPr/>
                  <p:nvPr/>
                </p:nvSpPr>
                <p:spPr>
                  <a:xfrm>
                    <a:off x="5789980" y="521025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6" name="Oval 385"/>
                  <p:cNvSpPr/>
                  <p:nvPr/>
                </p:nvSpPr>
                <p:spPr>
                  <a:xfrm>
                    <a:off x="6094475" y="521025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7" name="Oval 386"/>
                  <p:cNvSpPr/>
                  <p:nvPr/>
                </p:nvSpPr>
                <p:spPr>
                  <a:xfrm>
                    <a:off x="6398970" y="521025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8" name="Oval 387"/>
                  <p:cNvSpPr/>
                  <p:nvPr/>
                </p:nvSpPr>
                <p:spPr>
                  <a:xfrm>
                    <a:off x="6703465" y="521025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9" name="Oval 388"/>
                  <p:cNvSpPr/>
                  <p:nvPr/>
                </p:nvSpPr>
                <p:spPr>
                  <a:xfrm>
                    <a:off x="3658515" y="551474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0" name="Oval 389"/>
                  <p:cNvSpPr/>
                  <p:nvPr/>
                </p:nvSpPr>
                <p:spPr>
                  <a:xfrm>
                    <a:off x="3963010" y="551474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1" name="Oval 390"/>
                  <p:cNvSpPr/>
                  <p:nvPr/>
                </p:nvSpPr>
                <p:spPr>
                  <a:xfrm>
                    <a:off x="4267505" y="551474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2" name="Oval 391"/>
                  <p:cNvSpPr/>
                  <p:nvPr/>
                </p:nvSpPr>
                <p:spPr>
                  <a:xfrm>
                    <a:off x="4572000" y="551474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3" name="Oval 392"/>
                  <p:cNvSpPr/>
                  <p:nvPr/>
                </p:nvSpPr>
                <p:spPr>
                  <a:xfrm>
                    <a:off x="4876495" y="551474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4" name="Oval 393"/>
                  <p:cNvSpPr/>
                  <p:nvPr/>
                </p:nvSpPr>
                <p:spPr>
                  <a:xfrm>
                    <a:off x="5180990" y="551474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5" name="Oval 394"/>
                  <p:cNvSpPr/>
                  <p:nvPr/>
                </p:nvSpPr>
                <p:spPr>
                  <a:xfrm>
                    <a:off x="5485485" y="551474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6" name="Oval 395"/>
                  <p:cNvSpPr/>
                  <p:nvPr/>
                </p:nvSpPr>
                <p:spPr>
                  <a:xfrm>
                    <a:off x="5789980" y="551474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7" name="Oval 396"/>
                  <p:cNvSpPr/>
                  <p:nvPr/>
                </p:nvSpPr>
                <p:spPr>
                  <a:xfrm>
                    <a:off x="6094475" y="551474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8" name="Oval 397"/>
                  <p:cNvSpPr/>
                  <p:nvPr/>
                </p:nvSpPr>
                <p:spPr>
                  <a:xfrm>
                    <a:off x="6398970" y="551474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9" name="Oval 398"/>
                  <p:cNvSpPr/>
                  <p:nvPr/>
                </p:nvSpPr>
                <p:spPr>
                  <a:xfrm>
                    <a:off x="6703465" y="551474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0" name="Oval 399"/>
                  <p:cNvSpPr/>
                  <p:nvPr/>
                </p:nvSpPr>
                <p:spPr>
                  <a:xfrm>
                    <a:off x="3658515" y="581924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1" name="Oval 400"/>
                  <p:cNvSpPr/>
                  <p:nvPr/>
                </p:nvSpPr>
                <p:spPr>
                  <a:xfrm>
                    <a:off x="3963010" y="581924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2" name="Oval 401"/>
                  <p:cNvSpPr/>
                  <p:nvPr/>
                </p:nvSpPr>
                <p:spPr>
                  <a:xfrm>
                    <a:off x="4267505" y="581924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3" name="Oval 402"/>
                  <p:cNvSpPr/>
                  <p:nvPr/>
                </p:nvSpPr>
                <p:spPr>
                  <a:xfrm>
                    <a:off x="4572000" y="581924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4" name="Oval 403"/>
                  <p:cNvSpPr/>
                  <p:nvPr/>
                </p:nvSpPr>
                <p:spPr>
                  <a:xfrm>
                    <a:off x="4876495" y="581924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5" name="Oval 404"/>
                  <p:cNvSpPr/>
                  <p:nvPr/>
                </p:nvSpPr>
                <p:spPr>
                  <a:xfrm>
                    <a:off x="5180990" y="581924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6" name="Oval 405"/>
                  <p:cNvSpPr/>
                  <p:nvPr/>
                </p:nvSpPr>
                <p:spPr>
                  <a:xfrm>
                    <a:off x="5485485" y="581924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7" name="Oval 406"/>
                  <p:cNvSpPr/>
                  <p:nvPr/>
                </p:nvSpPr>
                <p:spPr>
                  <a:xfrm>
                    <a:off x="5789980" y="581924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8" name="Oval 407"/>
                  <p:cNvSpPr/>
                  <p:nvPr/>
                </p:nvSpPr>
                <p:spPr>
                  <a:xfrm>
                    <a:off x="6094475" y="581924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9" name="Oval 408"/>
                  <p:cNvSpPr/>
                  <p:nvPr/>
                </p:nvSpPr>
                <p:spPr>
                  <a:xfrm>
                    <a:off x="6398970" y="581924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0" name="Oval 409"/>
                  <p:cNvSpPr/>
                  <p:nvPr/>
                </p:nvSpPr>
                <p:spPr>
                  <a:xfrm>
                    <a:off x="6703465" y="581924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1" name="Oval 410"/>
                  <p:cNvSpPr/>
                  <p:nvPr/>
                </p:nvSpPr>
                <p:spPr>
                  <a:xfrm>
                    <a:off x="3658515" y="612373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2" name="Oval 411"/>
                  <p:cNvSpPr/>
                  <p:nvPr/>
                </p:nvSpPr>
                <p:spPr>
                  <a:xfrm>
                    <a:off x="3963010" y="612373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3" name="Oval 412"/>
                  <p:cNvSpPr/>
                  <p:nvPr/>
                </p:nvSpPr>
                <p:spPr>
                  <a:xfrm>
                    <a:off x="4267505" y="612373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4" name="Oval 413"/>
                  <p:cNvSpPr/>
                  <p:nvPr/>
                </p:nvSpPr>
                <p:spPr>
                  <a:xfrm>
                    <a:off x="4572000" y="612373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5" name="Oval 414"/>
                  <p:cNvSpPr/>
                  <p:nvPr/>
                </p:nvSpPr>
                <p:spPr>
                  <a:xfrm>
                    <a:off x="4876495" y="612373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6" name="Oval 415"/>
                  <p:cNvSpPr/>
                  <p:nvPr/>
                </p:nvSpPr>
                <p:spPr>
                  <a:xfrm>
                    <a:off x="5180990" y="612373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7" name="Oval 416"/>
                  <p:cNvSpPr/>
                  <p:nvPr/>
                </p:nvSpPr>
                <p:spPr>
                  <a:xfrm>
                    <a:off x="5485485" y="612373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8" name="Oval 417"/>
                  <p:cNvSpPr/>
                  <p:nvPr/>
                </p:nvSpPr>
                <p:spPr>
                  <a:xfrm>
                    <a:off x="5789980" y="612373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9" name="Oval 418"/>
                  <p:cNvSpPr/>
                  <p:nvPr/>
                </p:nvSpPr>
                <p:spPr>
                  <a:xfrm>
                    <a:off x="6094475" y="612373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0" name="Oval 419"/>
                  <p:cNvSpPr/>
                  <p:nvPr/>
                </p:nvSpPr>
                <p:spPr>
                  <a:xfrm>
                    <a:off x="6398970" y="612373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1" name="Oval 420"/>
                  <p:cNvSpPr/>
                  <p:nvPr/>
                </p:nvSpPr>
                <p:spPr>
                  <a:xfrm>
                    <a:off x="6703465" y="612373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2" name="Oval 421"/>
                  <p:cNvSpPr/>
                  <p:nvPr/>
                </p:nvSpPr>
                <p:spPr>
                  <a:xfrm>
                    <a:off x="3658515" y="642823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3" name="Oval 422"/>
                  <p:cNvSpPr/>
                  <p:nvPr/>
                </p:nvSpPr>
                <p:spPr>
                  <a:xfrm>
                    <a:off x="3963010" y="642823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4" name="Oval 423"/>
                  <p:cNvSpPr/>
                  <p:nvPr/>
                </p:nvSpPr>
                <p:spPr>
                  <a:xfrm>
                    <a:off x="4267505" y="642823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5" name="Oval 424"/>
                  <p:cNvSpPr/>
                  <p:nvPr/>
                </p:nvSpPr>
                <p:spPr>
                  <a:xfrm>
                    <a:off x="4572000" y="642823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6" name="Oval 425"/>
                  <p:cNvSpPr/>
                  <p:nvPr/>
                </p:nvSpPr>
                <p:spPr>
                  <a:xfrm>
                    <a:off x="4876495" y="642823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7" name="Oval 426"/>
                  <p:cNvSpPr/>
                  <p:nvPr/>
                </p:nvSpPr>
                <p:spPr>
                  <a:xfrm>
                    <a:off x="5180990" y="642823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8" name="Oval 427"/>
                  <p:cNvSpPr/>
                  <p:nvPr/>
                </p:nvSpPr>
                <p:spPr>
                  <a:xfrm>
                    <a:off x="5485485" y="642823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9" name="Oval 428"/>
                  <p:cNvSpPr/>
                  <p:nvPr/>
                </p:nvSpPr>
                <p:spPr>
                  <a:xfrm>
                    <a:off x="5789980" y="642823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0" name="Oval 429"/>
                  <p:cNvSpPr/>
                  <p:nvPr/>
                </p:nvSpPr>
                <p:spPr>
                  <a:xfrm>
                    <a:off x="6094475" y="642823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1" name="Oval 430"/>
                  <p:cNvSpPr/>
                  <p:nvPr/>
                </p:nvSpPr>
                <p:spPr>
                  <a:xfrm>
                    <a:off x="6398970" y="642823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2" name="Oval 431"/>
                  <p:cNvSpPr/>
                  <p:nvPr/>
                </p:nvSpPr>
                <p:spPr>
                  <a:xfrm>
                    <a:off x="6703465" y="642823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3" name="Oval 432"/>
                  <p:cNvSpPr/>
                  <p:nvPr/>
                </p:nvSpPr>
                <p:spPr>
                  <a:xfrm>
                    <a:off x="3658515" y="307878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4" name="Oval 433"/>
                  <p:cNvSpPr/>
                  <p:nvPr/>
                </p:nvSpPr>
                <p:spPr>
                  <a:xfrm>
                    <a:off x="3963010" y="307878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5" name="Oval 434"/>
                  <p:cNvSpPr/>
                  <p:nvPr/>
                </p:nvSpPr>
                <p:spPr>
                  <a:xfrm>
                    <a:off x="4267505" y="307878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6" name="Oval 435"/>
                  <p:cNvSpPr/>
                  <p:nvPr/>
                </p:nvSpPr>
                <p:spPr>
                  <a:xfrm>
                    <a:off x="4572000" y="307878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7" name="Oval 436"/>
                  <p:cNvSpPr/>
                  <p:nvPr/>
                </p:nvSpPr>
                <p:spPr>
                  <a:xfrm>
                    <a:off x="4876495" y="307878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8" name="Oval 437"/>
                  <p:cNvSpPr/>
                  <p:nvPr/>
                </p:nvSpPr>
                <p:spPr>
                  <a:xfrm>
                    <a:off x="5180990" y="307878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9" name="Oval 438"/>
                  <p:cNvSpPr/>
                  <p:nvPr/>
                </p:nvSpPr>
                <p:spPr>
                  <a:xfrm>
                    <a:off x="5485485" y="307878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0" name="Oval 439"/>
                  <p:cNvSpPr/>
                  <p:nvPr/>
                </p:nvSpPr>
                <p:spPr>
                  <a:xfrm>
                    <a:off x="5789980" y="307878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1" name="Oval 440"/>
                  <p:cNvSpPr/>
                  <p:nvPr/>
                </p:nvSpPr>
                <p:spPr>
                  <a:xfrm>
                    <a:off x="6094475" y="307878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2" name="Oval 441"/>
                  <p:cNvSpPr/>
                  <p:nvPr/>
                </p:nvSpPr>
                <p:spPr>
                  <a:xfrm>
                    <a:off x="6398970" y="307878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3" name="Oval 442"/>
                  <p:cNvSpPr/>
                  <p:nvPr/>
                </p:nvSpPr>
                <p:spPr>
                  <a:xfrm>
                    <a:off x="6703465" y="307878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4" name="Oval 443"/>
                  <p:cNvSpPr/>
                  <p:nvPr/>
                </p:nvSpPr>
                <p:spPr>
                  <a:xfrm>
                    <a:off x="3658515" y="673272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5" name="Oval 444"/>
                  <p:cNvSpPr/>
                  <p:nvPr/>
                </p:nvSpPr>
                <p:spPr>
                  <a:xfrm>
                    <a:off x="3963010" y="673272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6" name="Oval 445"/>
                  <p:cNvSpPr/>
                  <p:nvPr/>
                </p:nvSpPr>
                <p:spPr>
                  <a:xfrm>
                    <a:off x="4267505" y="673272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7" name="Oval 446"/>
                  <p:cNvSpPr/>
                  <p:nvPr/>
                </p:nvSpPr>
                <p:spPr>
                  <a:xfrm>
                    <a:off x="4572000" y="673272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8" name="Oval 447"/>
                  <p:cNvSpPr/>
                  <p:nvPr/>
                </p:nvSpPr>
                <p:spPr>
                  <a:xfrm>
                    <a:off x="4876495" y="673272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9" name="Oval 448"/>
                  <p:cNvSpPr/>
                  <p:nvPr/>
                </p:nvSpPr>
                <p:spPr>
                  <a:xfrm>
                    <a:off x="5180990" y="673272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0" name="Oval 449"/>
                  <p:cNvSpPr/>
                  <p:nvPr/>
                </p:nvSpPr>
                <p:spPr>
                  <a:xfrm>
                    <a:off x="5485485" y="673272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1" name="Oval 450"/>
                  <p:cNvSpPr/>
                  <p:nvPr/>
                </p:nvSpPr>
                <p:spPr>
                  <a:xfrm>
                    <a:off x="5789980" y="673272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2" name="Oval 451"/>
                  <p:cNvSpPr/>
                  <p:nvPr/>
                </p:nvSpPr>
                <p:spPr>
                  <a:xfrm>
                    <a:off x="6094475" y="673272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3" name="Oval 452"/>
                  <p:cNvSpPr/>
                  <p:nvPr/>
                </p:nvSpPr>
                <p:spPr>
                  <a:xfrm>
                    <a:off x="6398970" y="673272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4" name="Oval 453"/>
                  <p:cNvSpPr/>
                  <p:nvPr/>
                </p:nvSpPr>
                <p:spPr>
                  <a:xfrm>
                    <a:off x="6703465" y="673272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5" name="Oval 454"/>
                  <p:cNvSpPr/>
                  <p:nvPr/>
                </p:nvSpPr>
                <p:spPr>
                  <a:xfrm>
                    <a:off x="7007960" y="338328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6" name="Oval 455"/>
                  <p:cNvSpPr/>
                  <p:nvPr/>
                </p:nvSpPr>
                <p:spPr>
                  <a:xfrm>
                    <a:off x="7007960" y="368777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7" name="Oval 456"/>
                  <p:cNvSpPr/>
                  <p:nvPr/>
                </p:nvSpPr>
                <p:spPr>
                  <a:xfrm>
                    <a:off x="7007960" y="399227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8" name="Oval 457"/>
                  <p:cNvSpPr/>
                  <p:nvPr/>
                </p:nvSpPr>
                <p:spPr>
                  <a:xfrm>
                    <a:off x="7007960" y="429676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9" name="Oval 458"/>
                  <p:cNvSpPr/>
                  <p:nvPr/>
                </p:nvSpPr>
                <p:spPr>
                  <a:xfrm>
                    <a:off x="7007960" y="460126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0" name="Oval 459"/>
                  <p:cNvSpPr/>
                  <p:nvPr/>
                </p:nvSpPr>
                <p:spPr>
                  <a:xfrm>
                    <a:off x="7007960" y="490575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1" name="Oval 460"/>
                  <p:cNvSpPr/>
                  <p:nvPr/>
                </p:nvSpPr>
                <p:spPr>
                  <a:xfrm>
                    <a:off x="7007960" y="521025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2" name="Oval 461"/>
                  <p:cNvSpPr/>
                  <p:nvPr/>
                </p:nvSpPr>
                <p:spPr>
                  <a:xfrm>
                    <a:off x="7007960" y="551474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3" name="Oval 462"/>
                  <p:cNvSpPr/>
                  <p:nvPr/>
                </p:nvSpPr>
                <p:spPr>
                  <a:xfrm>
                    <a:off x="7007960" y="581924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4" name="Oval 463"/>
                  <p:cNvSpPr/>
                  <p:nvPr/>
                </p:nvSpPr>
                <p:spPr>
                  <a:xfrm>
                    <a:off x="7007960" y="612373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5" name="Oval 464"/>
                  <p:cNvSpPr/>
                  <p:nvPr/>
                </p:nvSpPr>
                <p:spPr>
                  <a:xfrm>
                    <a:off x="7007960" y="642823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6" name="Oval 465"/>
                  <p:cNvSpPr/>
                  <p:nvPr/>
                </p:nvSpPr>
                <p:spPr>
                  <a:xfrm>
                    <a:off x="7007960" y="307878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7" name="Oval 466"/>
                  <p:cNvSpPr/>
                  <p:nvPr/>
                </p:nvSpPr>
                <p:spPr>
                  <a:xfrm>
                    <a:off x="7007960" y="673272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8" name="Oval 467"/>
                  <p:cNvSpPr/>
                  <p:nvPr/>
                </p:nvSpPr>
                <p:spPr>
                  <a:xfrm>
                    <a:off x="3354020" y="338328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9" name="Oval 468"/>
                  <p:cNvSpPr/>
                  <p:nvPr/>
                </p:nvSpPr>
                <p:spPr>
                  <a:xfrm>
                    <a:off x="3354020" y="368777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0" name="Oval 469"/>
                  <p:cNvSpPr/>
                  <p:nvPr/>
                </p:nvSpPr>
                <p:spPr>
                  <a:xfrm>
                    <a:off x="3354020" y="399227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1" name="Oval 470"/>
                  <p:cNvSpPr/>
                  <p:nvPr/>
                </p:nvSpPr>
                <p:spPr>
                  <a:xfrm>
                    <a:off x="3354020" y="429676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2" name="Oval 471"/>
                  <p:cNvSpPr/>
                  <p:nvPr/>
                </p:nvSpPr>
                <p:spPr>
                  <a:xfrm>
                    <a:off x="3354020" y="460126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3" name="Oval 472"/>
                  <p:cNvSpPr/>
                  <p:nvPr/>
                </p:nvSpPr>
                <p:spPr>
                  <a:xfrm>
                    <a:off x="3354020" y="490575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4" name="Oval 473"/>
                  <p:cNvSpPr/>
                  <p:nvPr/>
                </p:nvSpPr>
                <p:spPr>
                  <a:xfrm>
                    <a:off x="3354020" y="521025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5" name="Oval 474"/>
                  <p:cNvSpPr/>
                  <p:nvPr/>
                </p:nvSpPr>
                <p:spPr>
                  <a:xfrm>
                    <a:off x="3354020" y="551474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6" name="Oval 475"/>
                  <p:cNvSpPr/>
                  <p:nvPr/>
                </p:nvSpPr>
                <p:spPr>
                  <a:xfrm>
                    <a:off x="3354020" y="581924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7" name="Oval 476"/>
                  <p:cNvSpPr/>
                  <p:nvPr/>
                </p:nvSpPr>
                <p:spPr>
                  <a:xfrm>
                    <a:off x="3354020" y="612373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8" name="Oval 477"/>
                  <p:cNvSpPr/>
                  <p:nvPr/>
                </p:nvSpPr>
                <p:spPr>
                  <a:xfrm>
                    <a:off x="3354020" y="642823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9" name="Oval 478"/>
                  <p:cNvSpPr/>
                  <p:nvPr/>
                </p:nvSpPr>
                <p:spPr>
                  <a:xfrm>
                    <a:off x="3354020" y="307878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0" name="Oval 479"/>
                  <p:cNvSpPr/>
                  <p:nvPr/>
                </p:nvSpPr>
                <p:spPr>
                  <a:xfrm>
                    <a:off x="3354020" y="673272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303" name="Frame 302"/>
              <p:cNvSpPr/>
              <p:nvPr/>
            </p:nvSpPr>
            <p:spPr>
              <a:xfrm>
                <a:off x="5071584" y="3467439"/>
                <a:ext cx="1203238" cy="1201372"/>
              </a:xfrm>
              <a:prstGeom prst="frame">
                <a:avLst>
                  <a:gd name="adj1" fmla="val 50000"/>
                </a:avLst>
              </a:prstGeom>
              <a:solidFill>
                <a:schemeClr val="tx1">
                  <a:lumMod val="10000"/>
                  <a:lumOff val="90000"/>
                  <a:alpha val="40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Rectangle 303"/>
              <p:cNvSpPr/>
              <p:nvPr/>
            </p:nvSpPr>
            <p:spPr>
              <a:xfrm>
                <a:off x="5372169" y="3773931"/>
                <a:ext cx="625081" cy="612193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cxnSp>
            <p:nvCxnSpPr>
              <p:cNvPr id="305" name="Straight Arrow Connector 304"/>
              <p:cNvCxnSpPr/>
              <p:nvPr/>
            </p:nvCxnSpPr>
            <p:spPr>
              <a:xfrm>
                <a:off x="5389552" y="3774002"/>
                <a:ext cx="258711" cy="265816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6" name="Rectangle 305"/>
              <p:cNvSpPr/>
              <p:nvPr/>
            </p:nvSpPr>
            <p:spPr>
              <a:xfrm>
                <a:off x="5664466" y="4057551"/>
                <a:ext cx="608876" cy="618409"/>
              </a:xfrm>
              <a:prstGeom prst="rect">
                <a:avLst/>
              </a:prstGeom>
              <a:solidFill>
                <a:srgbClr val="FFE1E1"/>
              </a:solidFill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7" name="Picture 306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9" cstate="print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87737" y="4453180"/>
                <a:ext cx="417606" cy="382215"/>
              </a:xfrm>
              <a:prstGeom prst="rect">
                <a:avLst/>
              </a:prstGeom>
              <a:effectLst>
                <a:glow rad="101600">
                  <a:schemeClr val="bg1">
                    <a:alpha val="60000"/>
                  </a:schemeClr>
                </a:glow>
              </a:effectLst>
            </p:spPr>
          </p:pic>
          <p:pic>
            <p:nvPicPr>
              <p:cNvPr id="308" name="Picture 307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11784" y="4252286"/>
                <a:ext cx="328328" cy="261446"/>
              </a:xfrm>
              <a:prstGeom prst="rect">
                <a:avLst/>
              </a:prstGeom>
            </p:spPr>
          </p:pic>
        </p:grpSp>
        <p:sp>
          <p:nvSpPr>
            <p:cNvPr id="505" name="TextBox 504"/>
            <p:cNvSpPr txBox="1"/>
            <p:nvPr/>
          </p:nvSpPr>
          <p:spPr>
            <a:xfrm>
              <a:off x="2442" y="3657962"/>
              <a:ext cx="22829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accent1"/>
                  </a:solidFill>
                  <a:latin typeface="+mj-lt"/>
                </a:rPr>
                <a:t>Fourier domain</a:t>
              </a:r>
              <a:endParaRPr lang="en-US" sz="2400" dirty="0">
                <a:solidFill>
                  <a:schemeClr val="accent1"/>
                </a:solidFill>
                <a:latin typeface="+mj-lt"/>
              </a:endParaRPr>
            </a:p>
          </p:txBody>
        </p:sp>
        <p:cxnSp>
          <p:nvCxnSpPr>
            <p:cNvPr id="512" name="Straight Arrow Connector 511"/>
            <p:cNvCxnSpPr/>
            <p:nvPr/>
          </p:nvCxnSpPr>
          <p:spPr>
            <a:xfrm>
              <a:off x="4194642" y="4011367"/>
              <a:ext cx="689485" cy="2759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3" name="Straight Arrow Connector 512"/>
          <p:cNvCxnSpPr/>
          <p:nvPr/>
        </p:nvCxnSpPr>
        <p:spPr>
          <a:xfrm>
            <a:off x="4850754" y="6168119"/>
            <a:ext cx="689485" cy="2759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5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4"/>
          <p:cNvSpPr txBox="1">
            <a:spLocks/>
          </p:cNvSpPr>
          <p:nvPr/>
        </p:nvSpPr>
        <p:spPr>
          <a:xfrm>
            <a:off x="365760" y="-2"/>
            <a:ext cx="8469170" cy="12322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Basis of algorithms: 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Annihilation matrix is low-rank</a:t>
            </a:r>
            <a:endParaRPr lang="en-US" sz="2800" dirty="0">
              <a:solidFill>
                <a:srgbClr val="0808D6"/>
              </a:solidFill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243840" y="1232244"/>
            <a:ext cx="8591090" cy="20395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hape 41"/>
          <p:cNvSpPr txBox="1">
            <a:spLocks/>
          </p:cNvSpPr>
          <p:nvPr/>
        </p:nvSpPr>
        <p:spPr>
          <a:xfrm>
            <a:off x="272185" y="1232244"/>
            <a:ext cx="8534400" cy="2400627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" sz="2400" b="0" i="1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Prop: </a:t>
            </a:r>
            <a:r>
              <a:rPr lang="en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If the level-set function is bandlimited to</a:t>
            </a:r>
            <a:br>
              <a:rPr lang="en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and the assumed filter support                     then                               </a:t>
            </a:r>
            <a:br>
              <a:rPr lang="en-US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 </a:t>
            </a:r>
            <a:r>
              <a:rPr lang="en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endParaRPr lang="en" sz="240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966" y="1456838"/>
            <a:ext cx="240792" cy="28041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581" y="1962608"/>
            <a:ext cx="1264920" cy="36576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45" y="2469478"/>
            <a:ext cx="6812280" cy="509016"/>
          </a:xfrm>
          <a:prstGeom prst="rect">
            <a:avLst/>
          </a:prstGeom>
        </p:spPr>
      </p:pic>
      <p:grpSp>
        <p:nvGrpSpPr>
          <p:cNvPr id="504" name="Group 503"/>
          <p:cNvGrpSpPr/>
          <p:nvPr/>
        </p:nvGrpSpPr>
        <p:grpSpPr>
          <a:xfrm>
            <a:off x="613565" y="3091217"/>
            <a:ext cx="7806716" cy="3773596"/>
            <a:chOff x="288117" y="2963097"/>
            <a:chExt cx="7806716" cy="3773596"/>
          </a:xfrm>
        </p:grpSpPr>
        <p:grpSp>
          <p:nvGrpSpPr>
            <p:cNvPr id="507" name="Group 506"/>
            <p:cNvGrpSpPr/>
            <p:nvPr/>
          </p:nvGrpSpPr>
          <p:grpSpPr>
            <a:xfrm>
              <a:off x="1875248" y="2963097"/>
              <a:ext cx="6219585" cy="3773596"/>
              <a:chOff x="307528" y="1644428"/>
              <a:chExt cx="5464772" cy="3315631"/>
            </a:xfrm>
          </p:grpSpPr>
          <p:pic>
            <p:nvPicPr>
              <p:cNvPr id="509" name="Picture 12" descr="C:\Users\Greg\Dropbox\Papers\superresolution\images\SL_nonoise_sampmask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5311" y="2200697"/>
                <a:ext cx="1973664" cy="19736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0" name="Rectangle 509"/>
              <p:cNvSpPr/>
              <p:nvPr/>
            </p:nvSpPr>
            <p:spPr>
              <a:xfrm>
                <a:off x="1721751" y="3093427"/>
                <a:ext cx="240783" cy="19894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1" name="TextBox 510"/>
              <p:cNvSpPr txBox="1"/>
              <p:nvPr/>
            </p:nvSpPr>
            <p:spPr>
              <a:xfrm>
                <a:off x="844151" y="1644428"/>
                <a:ext cx="2073511" cy="1135757"/>
              </a:xfrm>
              <a:prstGeom prst="rect">
                <a:avLst/>
              </a:prstGeom>
            </p:spPr>
            <p:txBody>
              <a:bodyPr wrap="none" lIns="91425" tIns="91425" rIns="91425" bIns="91425" rtlCol="0" anchor="t" anchorCtr="0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2400" dirty="0" smtClean="0">
                    <a:latin typeface="+mj-lt"/>
                    <a:ea typeface="Roboto Light" pitchFamily="2" charset="0"/>
                    <a:cs typeface="Open Sans Condensed" pitchFamily="34" charset="0"/>
                  </a:rPr>
                  <a:t>Fourier domain </a:t>
                </a:r>
                <a:br>
                  <a:rPr lang="en-US" sz="2400" dirty="0" smtClean="0">
                    <a:latin typeface="+mj-lt"/>
                    <a:ea typeface="Roboto Light" pitchFamily="2" charset="0"/>
                    <a:cs typeface="Open Sans Condensed" pitchFamily="34" charset="0"/>
                  </a:rPr>
                </a:br>
                <a:endParaRPr lang="en-US" sz="2400" b="0" dirty="0" smtClean="0">
                  <a:latin typeface="+mj-lt"/>
                  <a:ea typeface="Roboto Light" pitchFamily="2" charset="0"/>
                  <a:cs typeface="Open Sans Condensed" pitchFamily="34" charset="0"/>
                </a:endParaRPr>
              </a:p>
            </p:txBody>
          </p:sp>
          <p:sp>
            <p:nvSpPr>
              <p:cNvPr id="514" name="TextBox 513"/>
              <p:cNvSpPr txBox="1"/>
              <p:nvPr/>
            </p:nvSpPr>
            <p:spPr>
              <a:xfrm>
                <a:off x="307528" y="4031714"/>
                <a:ext cx="2828446" cy="594006"/>
              </a:xfrm>
              <a:prstGeom prst="rect">
                <a:avLst/>
              </a:prstGeom>
            </p:spPr>
            <p:txBody>
              <a:bodyPr wrap="none" lIns="91425" tIns="91425" rIns="91425" bIns="91425" rtlCol="0" anchor="t" anchorCtr="0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Roboto Light" pitchFamily="2" charset="0"/>
                    <a:cs typeface="Open Sans Condensed" pitchFamily="34" charset="0"/>
                  </a:rPr>
                  <a:t>Assumed filter: 33x25</a:t>
                </a:r>
                <a:endParaRPr lang="en-US" sz="24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Roboto Light" pitchFamily="2" charset="0"/>
                  <a:cs typeface="Open Sans Condensed" pitchFamily="34" charset="0"/>
                </a:endParaRPr>
              </a:p>
            </p:txBody>
          </p:sp>
          <p:cxnSp>
            <p:nvCxnSpPr>
              <p:cNvPr id="515" name="Straight Arrow Connector 514"/>
              <p:cNvCxnSpPr/>
              <p:nvPr/>
            </p:nvCxnSpPr>
            <p:spPr>
              <a:xfrm flipV="1">
                <a:off x="1418992" y="3292373"/>
                <a:ext cx="302759" cy="84883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16" name="Picture 15" descr="C:\Users\Greg\Dropbox\Presentations\ISBI2015new\isbipres_SL_LR.png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55002" y="2184007"/>
                <a:ext cx="589772" cy="365625"/>
              </a:xfrm>
              <a:prstGeom prst="rect">
                <a:avLst/>
              </a:prstGeom>
              <a:noFill/>
              <a:ln w="19050">
                <a:solidFill>
                  <a:schemeClr val="bg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17" name="Group 516"/>
              <p:cNvGrpSpPr/>
              <p:nvPr/>
            </p:nvGrpSpPr>
            <p:grpSpPr>
              <a:xfrm>
                <a:off x="3381444" y="2764921"/>
                <a:ext cx="2227491" cy="1429199"/>
                <a:chOff x="3381444" y="2764921"/>
                <a:chExt cx="2227491" cy="1429199"/>
              </a:xfrm>
            </p:grpSpPr>
            <p:pic>
              <p:nvPicPr>
                <p:cNvPr id="522" name="Picture 14" descr="C:\Users\Greg\Dropbox\Presentations\ISBI2015new\isbipres_SL_singval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81444" y="2764921"/>
                  <a:ext cx="2227491" cy="14291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523" name="Straight Connector 522"/>
                <p:cNvCxnSpPr/>
                <p:nvPr/>
              </p:nvCxnSpPr>
              <p:spPr>
                <a:xfrm>
                  <a:off x="4314685" y="3479521"/>
                  <a:ext cx="0" cy="60394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8" name="Rectangle 517"/>
              <p:cNvSpPr/>
              <p:nvPr/>
            </p:nvSpPr>
            <p:spPr>
              <a:xfrm>
                <a:off x="1045642" y="4554422"/>
                <a:ext cx="2180581" cy="4056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>
                    <a:solidFill>
                      <a:schemeClr val="accent1"/>
                    </a:solidFill>
                    <a:latin typeface="+mj-lt"/>
                    <a:ea typeface="Roboto Light" pitchFamily="2" charset="0"/>
                    <a:cs typeface="Open Sans Condensed" pitchFamily="34" charset="0"/>
                  </a:rPr>
                  <a:t>Samples: 65x49 </a:t>
                </a:r>
                <a:endParaRPr lang="en-US" sz="2400" dirty="0">
                  <a:solidFill>
                    <a:schemeClr val="accent1"/>
                  </a:solidFill>
                  <a:latin typeface="+mj-lt"/>
                </a:endParaRPr>
              </a:p>
            </p:txBody>
          </p:sp>
          <p:pic>
            <p:nvPicPr>
              <p:cNvPr id="519" name="Picture 518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5925" y="2267546"/>
                <a:ext cx="1202436" cy="381762"/>
              </a:xfrm>
              <a:prstGeom prst="rect">
                <a:avLst/>
              </a:prstGeom>
            </p:spPr>
          </p:pic>
          <p:sp>
            <p:nvSpPr>
              <p:cNvPr id="520" name="Rectangle 519"/>
              <p:cNvSpPr/>
              <p:nvPr/>
            </p:nvSpPr>
            <p:spPr>
              <a:xfrm>
                <a:off x="3841961" y="4406807"/>
                <a:ext cx="1930339" cy="4056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+mj-lt"/>
                    <a:ea typeface="Roboto Light" pitchFamily="2" charset="0"/>
                    <a:cs typeface="Open Sans Condensed" pitchFamily="34" charset="0"/>
                  </a:rPr>
                  <a:t>R</a:t>
                </a:r>
                <a:r>
                  <a:rPr lang="en-US" sz="2400" dirty="0" smtClean="0">
                    <a:latin typeface="+mj-lt"/>
                    <a:ea typeface="Roboto Light" pitchFamily="2" charset="0"/>
                    <a:cs typeface="Open Sans Condensed" pitchFamily="34" charset="0"/>
                  </a:rPr>
                  <a:t>ank     300</a:t>
                </a:r>
                <a:endParaRPr lang="en-US" sz="2400" dirty="0">
                  <a:latin typeface="+mj-lt"/>
                </a:endParaRPr>
              </a:p>
            </p:txBody>
          </p:sp>
          <p:pic>
            <p:nvPicPr>
              <p:cNvPr id="521" name="Picture 520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7143" y="4554422"/>
                <a:ext cx="172305" cy="110409"/>
              </a:xfrm>
              <a:prstGeom prst="rect">
                <a:avLst/>
              </a:prstGeom>
            </p:spPr>
          </p:pic>
        </p:grpSp>
        <p:sp>
          <p:nvSpPr>
            <p:cNvPr id="508" name="Rectangle 507"/>
            <p:cNvSpPr/>
            <p:nvPr/>
          </p:nvSpPr>
          <p:spPr>
            <a:xfrm>
              <a:off x="288117" y="3162334"/>
              <a:ext cx="197361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sz="2400" b="1" dirty="0" smtClean="0">
                  <a:latin typeface="Roboto Light" pitchFamily="2" charset="0"/>
                  <a:ea typeface="Roboto Light" pitchFamily="2" charset="0"/>
                  <a:cs typeface="Open Sans Condensed" pitchFamily="34" charset="0"/>
                </a:rPr>
                <a:t>Example: </a:t>
              </a:r>
              <a:br>
                <a:rPr lang="en" sz="2400" b="1" dirty="0" smtClean="0">
                  <a:latin typeface="Roboto Light" pitchFamily="2" charset="0"/>
                  <a:ea typeface="Roboto Light" pitchFamily="2" charset="0"/>
                  <a:cs typeface="Open Sans Condensed" pitchFamily="34" charset="0"/>
                </a:rPr>
              </a:br>
              <a:r>
                <a:rPr lang="en" sz="2400" dirty="0" smtClean="0">
                  <a:latin typeface="Roboto Light" pitchFamily="2" charset="0"/>
                  <a:ea typeface="Roboto Light" pitchFamily="2" charset="0"/>
                  <a:cs typeface="Open Sans Condensed" pitchFamily="34" charset="0"/>
                </a:rPr>
                <a:t>Shepp-Logan</a:t>
              </a:r>
              <a:endParaRPr lang="en-US" sz="2400" dirty="0"/>
            </a:p>
          </p:txBody>
        </p:sp>
      </p:grpSp>
      <p:pic>
        <p:nvPicPr>
          <p:cNvPr id="524" name="Picture 52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70" y="4121451"/>
            <a:ext cx="1613005" cy="161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5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43" name="Group 9242"/>
          <p:cNvGrpSpPr/>
          <p:nvPr/>
        </p:nvGrpSpPr>
        <p:grpSpPr>
          <a:xfrm>
            <a:off x="649539" y="625435"/>
            <a:ext cx="6632542" cy="1715633"/>
            <a:chOff x="649539" y="625435"/>
            <a:chExt cx="6632542" cy="1715633"/>
          </a:xfrm>
        </p:grpSpPr>
        <p:pic>
          <p:nvPicPr>
            <p:cNvPr id="77" name="Picture 14" descr="C:\Users\Greg\Dropbox\Presentations\ISBI2015new\isbipres_SL_singval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0100" y="1095057"/>
              <a:ext cx="1941981" cy="1246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37" name="Picture 9236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8630" y="625435"/>
              <a:ext cx="1120140" cy="381762"/>
            </a:xfrm>
            <a:prstGeom prst="rect">
              <a:avLst/>
            </a:prstGeom>
          </p:spPr>
        </p:pic>
        <p:grpSp>
          <p:nvGrpSpPr>
            <p:cNvPr id="9241" name="Group 9240"/>
            <p:cNvGrpSpPr/>
            <p:nvPr/>
          </p:nvGrpSpPr>
          <p:grpSpPr>
            <a:xfrm>
              <a:off x="649539" y="751208"/>
              <a:ext cx="3148835" cy="1141592"/>
              <a:chOff x="649539" y="751208"/>
              <a:chExt cx="3148835" cy="1141592"/>
            </a:xfrm>
          </p:grpSpPr>
          <p:pic>
            <p:nvPicPr>
              <p:cNvPr id="9236" name="Picture 9235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8752" y="1447411"/>
                <a:ext cx="2309622" cy="445389"/>
              </a:xfrm>
              <a:prstGeom prst="rect">
                <a:avLst/>
              </a:prstGeom>
            </p:spPr>
          </p:pic>
          <p:sp>
            <p:nvSpPr>
              <p:cNvPr id="9240" name="TextBox 9239"/>
              <p:cNvSpPr txBox="1"/>
              <p:nvPr/>
            </p:nvSpPr>
            <p:spPr>
              <a:xfrm>
                <a:off x="649539" y="751208"/>
                <a:ext cx="2449679" cy="738633"/>
              </a:xfrm>
              <a:prstGeom prst="rect">
                <a:avLst/>
              </a:prstGeom>
            </p:spPr>
            <p:txBody>
              <a:bodyPr wrap="none" lIns="91425" tIns="91425" rIns="91425" bIns="91425" rtlCol="0" anchor="t" anchorCtr="0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2400" dirty="0" smtClean="0">
                    <a:latin typeface="+mj-lt"/>
                    <a:ea typeface="Roboto Light" pitchFamily="2" charset="0"/>
                    <a:cs typeface="Open Sans Condensed" pitchFamily="34" charset="0"/>
                  </a:rPr>
                  <a:t>1. Compute SVD</a:t>
                </a:r>
                <a:endParaRPr lang="en-US" sz="2400" b="0" dirty="0" smtClean="0">
                  <a:solidFill>
                    <a:schemeClr val="tx1"/>
                  </a:solidFill>
                  <a:latin typeface="+mj-lt"/>
                  <a:ea typeface="Roboto Light" pitchFamily="2" charset="0"/>
                  <a:cs typeface="Open Sans Condensed" pitchFamily="34" charset="0"/>
                </a:endParaRPr>
              </a:p>
            </p:txBody>
          </p:sp>
        </p:grpSp>
      </p:grpSp>
      <p:sp>
        <p:nvSpPr>
          <p:cNvPr id="4" name="Title 4"/>
          <p:cNvSpPr txBox="1">
            <a:spLocks/>
          </p:cNvSpPr>
          <p:nvPr/>
        </p:nvSpPr>
        <p:spPr>
          <a:xfrm>
            <a:off x="365760" y="-2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32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Stage 1: Robust annihilting filter estimation</a:t>
            </a:r>
            <a:endParaRPr lang="en-US" sz="32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9130142" y="1120525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Average over entire null-space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ym typeface="Wingdings" pitchFamily="2" charset="2"/>
              </a:rPr>
              <a:t>Eliminates spurious zeros / improves robustness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Generalizes Spectral MUSIC </a:t>
            </a:r>
          </a:p>
        </p:txBody>
      </p:sp>
      <p:pic>
        <p:nvPicPr>
          <p:cNvPr id="9222" name="Picture 6" descr="C:\Users\Greg\Dropbox\CurveModels\CurveTest\recon\isbipres_SL_mask_null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00" y="4666286"/>
            <a:ext cx="1343541" cy="1343541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245" name="Group 9244"/>
          <p:cNvGrpSpPr/>
          <p:nvPr/>
        </p:nvGrpSpPr>
        <p:grpSpPr>
          <a:xfrm>
            <a:off x="649539" y="3137895"/>
            <a:ext cx="7864772" cy="1152018"/>
            <a:chOff x="649539" y="3137895"/>
            <a:chExt cx="7864772" cy="1152018"/>
          </a:xfrm>
        </p:grpSpPr>
        <p:pic>
          <p:nvPicPr>
            <p:cNvPr id="9234" name="Picture 9233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1432" y="3876528"/>
              <a:ext cx="7032879" cy="413385"/>
            </a:xfrm>
            <a:prstGeom prst="rect">
              <a:avLst/>
            </a:prstGeom>
          </p:spPr>
        </p:pic>
        <p:sp>
          <p:nvSpPr>
            <p:cNvPr id="101" name="TextBox 100"/>
            <p:cNvSpPr txBox="1"/>
            <p:nvPr/>
          </p:nvSpPr>
          <p:spPr>
            <a:xfrm>
              <a:off x="649539" y="3137895"/>
              <a:ext cx="5224477" cy="738633"/>
            </a:xfrm>
            <a:prstGeom prst="rect">
              <a:avLst/>
            </a:prstGeom>
          </p:spPr>
          <p:txBody>
            <a:bodyPr wrap="none" lIns="91425" tIns="91425" rIns="91425" bIns="91425" rtlCol="0" anchor="t" anchorCtr="0">
              <a:spAutoFit/>
            </a:bodyPr>
            <a:lstStyle/>
            <a:p>
              <a:pPr>
                <a:lnSpc>
                  <a:spcPct val="150000"/>
                </a:lnSpc>
                <a:buClr>
                  <a:schemeClr val="tx1"/>
                </a:buClr>
              </a:pPr>
              <a:r>
                <a:rPr lang="en-US" sz="2400" dirty="0" smtClean="0">
                  <a:latin typeface="+mj-lt"/>
                  <a:ea typeface="Roboto Light" pitchFamily="2" charset="0"/>
                  <a:cs typeface="Open Sans Condensed" pitchFamily="34" charset="0"/>
                </a:rPr>
                <a:t>3. Compute sum-of-squares average</a:t>
              </a:r>
              <a:endParaRPr lang="en-US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385855" y="4658682"/>
            <a:ext cx="8141226" cy="2037976"/>
            <a:chOff x="385855" y="4658682"/>
            <a:chExt cx="8141226" cy="2037976"/>
          </a:xfrm>
        </p:grpSpPr>
        <p:grpSp>
          <p:nvGrpSpPr>
            <p:cNvPr id="9246" name="Group 9245"/>
            <p:cNvGrpSpPr/>
            <p:nvPr/>
          </p:nvGrpSpPr>
          <p:grpSpPr>
            <a:xfrm>
              <a:off x="385855" y="4658682"/>
              <a:ext cx="8141226" cy="2037976"/>
              <a:chOff x="385855" y="4658682"/>
              <a:chExt cx="8141226" cy="2037976"/>
            </a:xfrm>
          </p:grpSpPr>
          <p:pic>
            <p:nvPicPr>
              <p:cNvPr id="9218" name="Picture 2" descr="C:\Users\Greg\Dropbox\CurveModels\CurveTest\recon\isbipres_SL_mask_null3.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83540" y="4658682"/>
                <a:ext cx="1343541" cy="1343541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20" name="Picture 4" descr="C:\Users\Greg\Dropbox\CurveModels\CurveTest\recon\isbipres_SL_mask.png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5855" y="4668960"/>
                <a:ext cx="1343541" cy="13435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21" name="Picture 5" descr="C:\Users\Greg\Dropbox\CurveModels\CurveTest\recon\isbipres_SL_mask_null1.png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7950" y="4671927"/>
                <a:ext cx="1343541" cy="1343541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55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62555" y="5199469"/>
                <a:ext cx="1202817" cy="272034"/>
              </a:xfrm>
              <a:prstGeom prst="rect">
                <a:avLst/>
              </a:prstGeom>
            </p:spPr>
          </p:pic>
          <p:pic>
            <p:nvPicPr>
              <p:cNvPr id="57" name="Picture 56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3650" y="5279779"/>
                <a:ext cx="274701" cy="101346"/>
              </a:xfrm>
              <a:prstGeom prst="rect">
                <a:avLst/>
              </a:prstGeom>
            </p:spPr>
          </p:pic>
          <p:pic>
            <p:nvPicPr>
              <p:cNvPr id="61" name="Picture 60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3900" y="5199469"/>
                <a:ext cx="274701" cy="272034"/>
              </a:xfrm>
              <a:prstGeom prst="rect">
                <a:avLst/>
              </a:prstGeom>
            </p:spPr>
          </p:pic>
          <p:sp>
            <p:nvSpPr>
              <p:cNvPr id="91" name="TextBox 90"/>
              <p:cNvSpPr txBox="1"/>
              <p:nvPr/>
            </p:nvSpPr>
            <p:spPr>
              <a:xfrm>
                <a:off x="676882" y="6020606"/>
                <a:ext cx="3933362" cy="676052"/>
              </a:xfrm>
              <a:prstGeom prst="rect">
                <a:avLst/>
              </a:prstGeom>
            </p:spPr>
            <p:txBody>
              <a:bodyPr wrap="square" lIns="91425" tIns="91425" rIns="91425" bIns="91425" rtlCol="0" anchor="t" anchorCtr="0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2400" dirty="0" smtClean="0">
                    <a:solidFill>
                      <a:srgbClr val="0070C0"/>
                    </a:solidFill>
                    <a:latin typeface="+mj-lt"/>
                    <a:ea typeface="Roboto Light" pitchFamily="2" charset="0"/>
                    <a:cs typeface="Open Sans Condensed" pitchFamily="34" charset="0"/>
                  </a:rPr>
                  <a:t>Recover common zeros</a:t>
                </a:r>
                <a:endParaRPr lang="en-US" sz="2400" b="0" dirty="0" smtClean="0">
                  <a:solidFill>
                    <a:srgbClr val="0070C0"/>
                  </a:solidFill>
                  <a:latin typeface="+mj-lt"/>
                  <a:ea typeface="Roboto Light" pitchFamily="2" charset="0"/>
                  <a:cs typeface="Open Sans Condensed" pitchFamily="34" charset="0"/>
                </a:endParaRPr>
              </a:p>
            </p:txBody>
          </p:sp>
        </p:grpSp>
        <p:cxnSp>
          <p:nvCxnSpPr>
            <p:cNvPr id="66" name="Straight Connector 65"/>
            <p:cNvCxnSpPr/>
            <p:nvPr/>
          </p:nvCxnSpPr>
          <p:spPr>
            <a:xfrm>
              <a:off x="1057625" y="6020606"/>
              <a:ext cx="164930" cy="148849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649539" y="1906525"/>
            <a:ext cx="6810629" cy="1215235"/>
            <a:chOff x="649539" y="1906525"/>
            <a:chExt cx="6810629" cy="1215235"/>
          </a:xfrm>
        </p:grpSpPr>
        <p:sp>
          <p:nvSpPr>
            <p:cNvPr id="9231" name="Right Brace 9230"/>
            <p:cNvSpPr/>
            <p:nvPr/>
          </p:nvSpPr>
          <p:spPr>
            <a:xfrm rot="16200000">
              <a:off x="6578820" y="1921446"/>
              <a:ext cx="249316" cy="1344175"/>
            </a:xfrm>
            <a:prstGeom prst="righ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649539" y="1906525"/>
              <a:ext cx="6810629" cy="1215235"/>
              <a:chOff x="649539" y="1906525"/>
              <a:chExt cx="6810629" cy="1215235"/>
            </a:xfrm>
          </p:grpSpPr>
          <p:grpSp>
            <p:nvGrpSpPr>
              <p:cNvPr id="9244" name="Group 9243"/>
              <p:cNvGrpSpPr/>
              <p:nvPr/>
            </p:nvGrpSpPr>
            <p:grpSpPr>
              <a:xfrm>
                <a:off x="649539" y="1906525"/>
                <a:ext cx="6638074" cy="738633"/>
                <a:chOff x="649539" y="1906525"/>
                <a:chExt cx="6638074" cy="738633"/>
              </a:xfrm>
            </p:grpSpPr>
            <p:sp>
              <p:nvSpPr>
                <p:cNvPr id="9232" name="Rectangle 9231"/>
                <p:cNvSpPr/>
                <p:nvPr/>
              </p:nvSpPr>
              <p:spPr>
                <a:xfrm>
                  <a:off x="6159254" y="2124400"/>
                  <a:ext cx="1128359" cy="307240"/>
                </a:xfrm>
                <a:prstGeom prst="rect">
                  <a:avLst/>
                </a:prstGeom>
                <a:solidFill>
                  <a:srgbClr val="C00000">
                    <a:alpha val="27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TextBox 99"/>
                <p:cNvSpPr txBox="1"/>
                <p:nvPr/>
              </p:nvSpPr>
              <p:spPr>
                <a:xfrm>
                  <a:off x="649539" y="1906525"/>
                  <a:ext cx="3066835" cy="738633"/>
                </a:xfrm>
                <a:prstGeom prst="rect">
                  <a:avLst/>
                </a:prstGeom>
              </p:spPr>
              <p:txBody>
                <a:bodyPr wrap="none" lIns="91425" tIns="91425" rIns="91425" bIns="91425" rtlCol="0" anchor="t" anchorCtr="0">
                  <a:spAutoFit/>
                </a:bodyPr>
                <a:lstStyle/>
                <a:p>
                  <a:pPr>
                    <a:lnSpc>
                      <a:spcPct val="150000"/>
                    </a:lnSpc>
                    <a:buClr>
                      <a:schemeClr val="tx1"/>
                    </a:buClr>
                  </a:pPr>
                  <a:r>
                    <a:rPr lang="en-US" sz="2400" dirty="0">
                      <a:latin typeface="+mj-lt"/>
                      <a:ea typeface="Roboto Light" pitchFamily="2" charset="0"/>
                      <a:cs typeface="Open Sans Condensed" pitchFamily="34" charset="0"/>
                    </a:rPr>
                    <a:t>2</a:t>
                  </a:r>
                  <a:r>
                    <a:rPr lang="en-US" sz="2400" dirty="0" smtClean="0">
                      <a:latin typeface="+mj-lt"/>
                      <a:ea typeface="Roboto Light" pitchFamily="2" charset="0"/>
                      <a:cs typeface="Open Sans Condensed" pitchFamily="34" charset="0"/>
                    </a:rPr>
                    <a:t>. Identify </a:t>
                  </a:r>
                  <a:r>
                    <a:rPr lang="en-US" sz="2400" b="1" dirty="0" smtClean="0">
                      <a:solidFill>
                        <a:srgbClr val="C00000"/>
                      </a:solidFill>
                      <a:latin typeface="+mj-lt"/>
                      <a:ea typeface="Roboto Light" pitchFamily="2" charset="0"/>
                      <a:cs typeface="Open Sans Condensed" pitchFamily="34" charset="0"/>
                    </a:rPr>
                    <a:t>null </a:t>
                  </a:r>
                  <a:r>
                    <a:rPr lang="en-US" sz="2400" b="1" dirty="0">
                      <a:solidFill>
                        <a:srgbClr val="C00000"/>
                      </a:solidFill>
                      <a:latin typeface="+mj-lt"/>
                      <a:ea typeface="Roboto Light" pitchFamily="2" charset="0"/>
                      <a:cs typeface="Open Sans Condensed" pitchFamily="34" charset="0"/>
                    </a:rPr>
                    <a:t>s</a:t>
                  </a:r>
                  <a:r>
                    <a:rPr lang="en-US" sz="2400" b="1" dirty="0" smtClean="0">
                      <a:solidFill>
                        <a:srgbClr val="C00000"/>
                      </a:solidFill>
                      <a:latin typeface="+mj-lt"/>
                      <a:ea typeface="Roboto Light" pitchFamily="2" charset="0"/>
                      <a:cs typeface="Open Sans Condensed" pitchFamily="34" charset="0"/>
                    </a:rPr>
                    <a:t>pace</a:t>
                  </a:r>
                </a:p>
              </p:txBody>
            </p:sp>
          </p:grpSp>
          <p:pic>
            <p:nvPicPr>
              <p:cNvPr id="67" name="Picture 66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8755" y="2767049"/>
                <a:ext cx="5971413" cy="35471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836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365760" y="-2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32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Stage 2: Weighted TV Recovery</a:t>
            </a:r>
            <a:endParaRPr lang="en-US" sz="32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78" y="2964261"/>
            <a:ext cx="5438013" cy="762762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2943936" y="1906525"/>
            <a:ext cx="0" cy="84491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5340100" y="1906525"/>
            <a:ext cx="484212" cy="84491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112610" y="2052929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  <a:latin typeface="+mj-lt"/>
              </a:rPr>
              <a:t>d</a:t>
            </a:r>
            <a:r>
              <a:rPr lang="en-US" sz="2400" dirty="0" smtClean="0">
                <a:solidFill>
                  <a:schemeClr val="bg2">
                    <a:lumMod val="65000"/>
                  </a:schemeClr>
                </a:solidFill>
                <a:latin typeface="+mj-lt"/>
              </a:rPr>
              <a:t>iscretize</a:t>
            </a:r>
            <a:endParaRPr lang="en-US" sz="2400" dirty="0">
              <a:solidFill>
                <a:schemeClr val="bg2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997214" y="2042614"/>
            <a:ext cx="856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  <a:latin typeface="+mj-lt"/>
              </a:rPr>
              <a:t>r</a:t>
            </a:r>
            <a:r>
              <a:rPr lang="en-US" sz="2400" dirty="0" smtClean="0">
                <a:solidFill>
                  <a:schemeClr val="bg2">
                    <a:lumMod val="65000"/>
                  </a:schemeClr>
                </a:solidFill>
                <a:latin typeface="+mj-lt"/>
              </a:rPr>
              <a:t>elax</a:t>
            </a:r>
            <a:endParaRPr lang="en-US" sz="2400" dirty="0">
              <a:solidFill>
                <a:schemeClr val="bg2">
                  <a:lumMod val="65000"/>
                </a:schemeClr>
              </a:solidFill>
              <a:latin typeface="+mj-lt"/>
            </a:endParaRPr>
          </a:p>
        </p:txBody>
      </p:sp>
      <p:pic>
        <p:nvPicPr>
          <p:cNvPr id="21" name="Picture 4" descr="C:\Users\Greg\Dropbox\CurveModels\CurveTest\recon\isbipres_SL_mas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37" y="4139859"/>
            <a:ext cx="1992157" cy="199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3840499" y="3952722"/>
            <a:ext cx="5094634" cy="3446041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 smtClean="0">
                <a:latin typeface="+mj-lt"/>
                <a:ea typeface="Roboto Light" pitchFamily="2" charset="0"/>
                <a:cs typeface="Open Sans Condensed" pitchFamily="34" charset="0"/>
              </a:rPr>
              <a:t>x = discrete spatial domain image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>
                <a:latin typeface="+mj-lt"/>
                <a:ea typeface="Roboto Light" pitchFamily="2" charset="0"/>
                <a:cs typeface="Open Sans Condensed" pitchFamily="34" charset="0"/>
              </a:rPr>
              <a:t>D = discrete </a:t>
            </a:r>
            <a:r>
              <a:rPr lang="en-US" sz="2400" dirty="0" smtClean="0">
                <a:latin typeface="+mj-lt"/>
                <a:ea typeface="Roboto Light" pitchFamily="2" charset="0"/>
                <a:cs typeface="Open Sans Condensed" pitchFamily="34" charset="0"/>
              </a:rPr>
              <a:t>gradient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 smtClean="0">
                <a:latin typeface="+mj-lt"/>
                <a:ea typeface="Roboto Light" pitchFamily="2" charset="0"/>
                <a:cs typeface="Open Sans Condensed" pitchFamily="34" charset="0"/>
              </a:rPr>
              <a:t>A = Fourier </a:t>
            </a:r>
            <a:r>
              <a:rPr lang="en-US" sz="2400" dirty="0" err="1" smtClean="0">
                <a:latin typeface="+mj-lt"/>
                <a:ea typeface="Roboto Light" pitchFamily="2" charset="0"/>
                <a:cs typeface="Open Sans Condensed" pitchFamily="34" charset="0"/>
              </a:rPr>
              <a:t>undersampling</a:t>
            </a:r>
            <a:r>
              <a:rPr lang="en-US" sz="2400" dirty="0" smtClean="0">
                <a:latin typeface="+mj-lt"/>
                <a:ea typeface="Roboto Light" pitchFamily="2" charset="0"/>
                <a:cs typeface="Open Sans Condensed" pitchFamily="34" charset="0"/>
              </a:rPr>
              <a:t> operator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 smtClean="0">
                <a:latin typeface="+mj-lt"/>
                <a:ea typeface="Roboto Light" pitchFamily="2" charset="0"/>
                <a:cs typeface="Open Sans Condensed" pitchFamily="34" charset="0"/>
              </a:rPr>
              <a:t>b = k-space samples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sz="2400" dirty="0" smtClean="0"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sz="240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2389958" y="3405678"/>
            <a:ext cx="0" cy="659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104060" y="6012438"/>
            <a:ext cx="2277481" cy="676052"/>
          </a:xfrm>
          <a:prstGeom prst="rect">
            <a:avLst/>
          </a:prstGeom>
        </p:spPr>
        <p:txBody>
          <a:bodyPr wrap="squar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Edge weights</a:t>
            </a:r>
          </a:p>
        </p:txBody>
      </p:sp>
      <p:pic>
        <p:nvPicPr>
          <p:cNvPr id="22" name="Picture 2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65" y="1297535"/>
            <a:ext cx="7443597" cy="61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9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880" y="1278320"/>
            <a:ext cx="8135539" cy="460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5857984" y="2084825"/>
            <a:ext cx="307240" cy="307240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5800960" y="2544465"/>
            <a:ext cx="307240" cy="307240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7836425" y="2084825"/>
            <a:ext cx="307240" cy="307240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7779401" y="2544465"/>
            <a:ext cx="307240" cy="307240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512922" y="4174370"/>
            <a:ext cx="345645" cy="307240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490780" y="4174370"/>
            <a:ext cx="345645" cy="307240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4"/>
          <p:cNvSpPr txBox="1">
            <a:spLocks/>
          </p:cNvSpPr>
          <p:nvPr/>
        </p:nvSpPr>
        <p:spPr>
          <a:xfrm>
            <a:off x="454431" y="-2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solidFill>
                  <a:srgbClr val="21383A"/>
                </a:solidFill>
                <a:ea typeface="Roboto Medium" pitchFamily="2" charset="0"/>
                <a:cs typeface="Arial" pitchFamily="34" charset="0"/>
              </a:rPr>
              <a:t>Super-resolution of MRI Medical Phantoms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0018" y="6169455"/>
            <a:ext cx="5747056" cy="594107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rgbClr val="21383A"/>
              </a:buClr>
            </a:pPr>
            <a:r>
              <a:rPr lang="en-US" sz="2000" dirty="0" smtClean="0">
                <a:latin typeface="+mj-lt"/>
                <a:ea typeface="Roboto Light" pitchFamily="2" charset="0"/>
                <a:cs typeface="Open Sans Condensed" pitchFamily="34" charset="0"/>
              </a:rPr>
              <a:t>Analytical phantoms from </a:t>
            </a:r>
            <a:r>
              <a:rPr lang="en-US" sz="2000" i="1" dirty="0" smtClean="0">
                <a:latin typeface="+mj-lt"/>
                <a:ea typeface="Roboto Light" pitchFamily="2" charset="0"/>
                <a:cs typeface="Open Sans Condensed" pitchFamily="34" charset="0"/>
              </a:rPr>
              <a:t>[</a:t>
            </a:r>
            <a:r>
              <a:rPr lang="en-US" sz="2000" i="1" dirty="0" err="1" smtClean="0">
                <a:latin typeface="+mj-lt"/>
              </a:rPr>
              <a:t>Guerquin</a:t>
            </a:r>
            <a:r>
              <a:rPr lang="en-US" sz="2000" i="1" dirty="0" smtClean="0">
                <a:latin typeface="+mj-lt"/>
              </a:rPr>
              <a:t>-Kern, 2012]</a:t>
            </a:r>
            <a:endParaRPr lang="en-US" sz="2000" i="1" dirty="0" smtClean="0"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pic>
        <p:nvPicPr>
          <p:cNvPr id="33" name="Picture 12" descr="C:\Users\Greg\Dropbox\Papers\superresolution\images\SL_nonoise_sampmas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70" y="993040"/>
            <a:ext cx="913485" cy="91348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Greg\Dropbox\Presentations\ISBI2015\images\exp\brain_nonoise_smallfilter_sampmas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70" y="3429000"/>
            <a:ext cx="898990" cy="89899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765812" y="764767"/>
            <a:ext cx="452338" cy="594107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rgbClr val="21383A"/>
              </a:buClr>
            </a:pPr>
            <a:r>
              <a:rPr lang="en-US" sz="2000" b="1" dirty="0" smtClean="0">
                <a:solidFill>
                  <a:srgbClr val="F9F9F9"/>
                </a:solidFill>
                <a:ea typeface="Roboto Light" pitchFamily="2" charset="0"/>
                <a:cs typeface="Open Sans Condensed" pitchFamily="34" charset="0"/>
              </a:rPr>
              <a:t>x8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65812" y="3202443"/>
            <a:ext cx="452338" cy="594107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rgbClr val="21383A"/>
              </a:buClr>
            </a:pPr>
            <a:r>
              <a:rPr lang="en-US" sz="2000" b="1" dirty="0" smtClean="0">
                <a:solidFill>
                  <a:srgbClr val="F9F9F9"/>
                </a:solidFill>
                <a:ea typeface="Roboto Light" pitchFamily="2" charset="0"/>
                <a:cs typeface="Open Sans Condensed" pitchFamily="34" charset="0"/>
              </a:rPr>
              <a:t>x4</a:t>
            </a:r>
          </a:p>
        </p:txBody>
      </p:sp>
      <p:sp>
        <p:nvSpPr>
          <p:cNvPr id="2" name="Rectangle 1"/>
          <p:cNvSpPr/>
          <p:nvPr/>
        </p:nvSpPr>
        <p:spPr>
          <a:xfrm>
            <a:off x="6448097" y="1143000"/>
            <a:ext cx="2333296" cy="480060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4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428625"/>
            <a:ext cx="10287000" cy="642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C:\Users\Greg\Dropbox\Presentations\ISBI2015\images\exp\knee2_sampmas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09" y="822958"/>
            <a:ext cx="918060" cy="91806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45863" y="582554"/>
            <a:ext cx="452338" cy="594107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rgbClr val="21383A"/>
              </a:buClr>
            </a:pPr>
            <a:r>
              <a:rPr lang="en-US" sz="2000" b="1" dirty="0" smtClean="0">
                <a:solidFill>
                  <a:srgbClr val="F9F9F9"/>
                </a:solidFill>
                <a:ea typeface="Roboto Light" pitchFamily="2" charset="0"/>
                <a:cs typeface="Open Sans Condensed" pitchFamily="34" charset="0"/>
              </a:rPr>
              <a:t>x2</a:t>
            </a:r>
          </a:p>
        </p:txBody>
      </p:sp>
      <p:sp>
        <p:nvSpPr>
          <p:cNvPr id="5" name="Rectangle 4"/>
          <p:cNvSpPr/>
          <p:nvPr/>
        </p:nvSpPr>
        <p:spPr>
          <a:xfrm>
            <a:off x="-228600" y="-228600"/>
            <a:ext cx="9829800" cy="914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365760" y="-2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solidFill>
                  <a:srgbClr val="21383A"/>
                </a:solidFill>
                <a:ea typeface="Roboto Medium" pitchFamily="2" charset="0"/>
                <a:cs typeface="Arial" pitchFamily="34" charset="0"/>
              </a:rPr>
              <a:t>Super-resolution of Real MRI Data </a:t>
            </a:r>
            <a:endParaRPr lang="en-US" sz="2800" dirty="0">
              <a:solidFill>
                <a:srgbClr val="21383A"/>
              </a:solidFill>
              <a:ea typeface="Roboto Medium" pitchFamily="2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258910" y="3720661"/>
            <a:ext cx="2522483" cy="296391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77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365760" y="-2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solidFill>
                  <a:srgbClr val="21383A"/>
                </a:solidFill>
                <a:ea typeface="Roboto Medium" pitchFamily="2" charset="0"/>
                <a:cs typeface="Arial" pitchFamily="34" charset="0"/>
              </a:rPr>
              <a:t>Super-resolution of Real MRI Data (Zoom) </a:t>
            </a:r>
            <a:endParaRPr lang="en-US" sz="2800" dirty="0">
              <a:solidFill>
                <a:srgbClr val="21383A"/>
              </a:solidFill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25" r="2468" b="2133"/>
          <a:stretch/>
        </p:blipFill>
        <p:spPr bwMode="auto">
          <a:xfrm>
            <a:off x="0" y="1143000"/>
            <a:ext cx="9037320" cy="502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H="1">
            <a:off x="6400800" y="2104698"/>
            <a:ext cx="457200" cy="45720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1600200" y="2104698"/>
            <a:ext cx="457200" cy="45720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7415462" y="3661610"/>
            <a:ext cx="457200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646947" y="3657600"/>
            <a:ext cx="457200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63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Rectangle 3082"/>
          <p:cNvSpPr/>
          <p:nvPr/>
        </p:nvSpPr>
        <p:spPr>
          <a:xfrm>
            <a:off x="4575" y="1099678"/>
            <a:ext cx="9139425" cy="46086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C:\Users\Greg\Dropbox\Presentations\ISBI2015\images\fig_kspace1.png"/>
          <p:cNvPicPr>
            <a:picLocks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55" y="3400098"/>
            <a:ext cx="1695315" cy="1695315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ame 6"/>
          <p:cNvSpPr/>
          <p:nvPr/>
        </p:nvSpPr>
        <p:spPr>
          <a:xfrm>
            <a:off x="385855" y="3400098"/>
            <a:ext cx="1695315" cy="1695315"/>
          </a:xfrm>
          <a:prstGeom prst="frame">
            <a:avLst>
              <a:gd name="adj1" fmla="val 36458"/>
            </a:avLst>
          </a:prstGeom>
          <a:solidFill>
            <a:srgbClr val="0606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075" name="Picture 3" descr="C:\Users\Greg\Dropbox\CurveModels\CurveTest\recon\results\paper\fig_SL_K15_mas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773" y="1753423"/>
            <a:ext cx="1708887" cy="1708887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Elbow Connector 13"/>
          <p:cNvCxnSpPr>
            <a:stCxn id="4" idx="3"/>
            <a:endCxn id="3075" idx="2"/>
          </p:cNvCxnSpPr>
          <p:nvPr/>
        </p:nvCxnSpPr>
        <p:spPr>
          <a:xfrm flipV="1">
            <a:off x="2081170" y="3462310"/>
            <a:ext cx="1372047" cy="785446"/>
          </a:xfrm>
          <a:prstGeom prst="bentConnector2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2" name="TextBox 3071"/>
          <p:cNvSpPr txBox="1"/>
          <p:nvPr/>
        </p:nvSpPr>
        <p:spPr>
          <a:xfrm>
            <a:off x="462665" y="2724047"/>
            <a:ext cx="1526350" cy="676052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LR INPUT</a:t>
            </a:r>
          </a:p>
        </p:txBody>
      </p:sp>
      <p:pic>
        <p:nvPicPr>
          <p:cNvPr id="41" name="Picture 4" descr="C:\Users\Greg\Dropbox\CurveModels\CurveTest\recon\results\isbi\SL_256_fullysampled_TV_rec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108" y="3361408"/>
            <a:ext cx="454377" cy="454377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itle 4"/>
          <p:cNvSpPr txBox="1">
            <a:spLocks/>
          </p:cNvSpPr>
          <p:nvPr/>
        </p:nvSpPr>
        <p:spPr>
          <a:xfrm>
            <a:off x="365760" y="0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Two Stage Algorithm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675230" y="5092413"/>
            <a:ext cx="2691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Off-the-grid</a:t>
            </a:r>
            <a:endParaRPr lang="en-US" sz="28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084" name="TextBox 3083"/>
          <p:cNvSpPr txBox="1"/>
          <p:nvPr/>
        </p:nvSpPr>
        <p:spPr>
          <a:xfrm>
            <a:off x="270640" y="920394"/>
            <a:ext cx="4037020" cy="830966"/>
          </a:xfrm>
          <a:prstGeom prst="rect">
            <a:avLst/>
          </a:prstGeom>
        </p:spPr>
        <p:txBody>
          <a:bodyPr wrap="squar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1. Recover edge </a:t>
            </a:r>
            <a:r>
              <a:rPr lang="en-US" sz="2800" dirty="0">
                <a:latin typeface="+mj-lt"/>
                <a:ea typeface="Roboto Light" pitchFamily="2" charset="0"/>
                <a:cs typeface="Open Sans Condensed" pitchFamily="34" charset="0"/>
              </a:rPr>
              <a:t>s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et</a:t>
            </a:r>
          </a:p>
        </p:txBody>
      </p:sp>
      <p:cxnSp>
        <p:nvCxnSpPr>
          <p:cNvPr id="65" name="Elbow Connector 64"/>
          <p:cNvCxnSpPr/>
          <p:nvPr/>
        </p:nvCxnSpPr>
        <p:spPr>
          <a:xfrm>
            <a:off x="2081170" y="4247754"/>
            <a:ext cx="2874880" cy="1"/>
          </a:xfrm>
          <a:prstGeom prst="bentConnector3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4838346" y="914400"/>
            <a:ext cx="4037020" cy="2050596"/>
          </a:xfrm>
          <a:prstGeom prst="rect">
            <a:avLst/>
          </a:prstGeom>
        </p:spPr>
        <p:txBody>
          <a:bodyPr wrap="squar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800" dirty="0">
                <a:latin typeface="+mj-lt"/>
                <a:ea typeface="Roboto Light" pitchFamily="2" charset="0"/>
                <a:cs typeface="Open Sans Condensed" pitchFamily="34" charset="0"/>
              </a:rPr>
              <a:t>2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. Recover amplitudes</a:t>
            </a:r>
            <a:b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endParaRPr lang="en-US" sz="2800" b="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3092" name="Rectangle 3091"/>
          <p:cNvSpPr/>
          <p:nvPr/>
        </p:nvSpPr>
        <p:spPr>
          <a:xfrm>
            <a:off x="5471007" y="2668910"/>
            <a:ext cx="2569934" cy="138499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sz="2800" dirty="0" smtClean="0">
                <a:solidFill>
                  <a:schemeClr val="bg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Computational</a:t>
            </a:r>
            <a:br>
              <a:rPr lang="en-US" sz="2800" dirty="0" smtClean="0">
                <a:solidFill>
                  <a:schemeClr val="bg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Challenge!</a:t>
            </a:r>
            <a:endParaRPr lang="en-US" sz="2800" dirty="0">
              <a:solidFill>
                <a:schemeClr val="bg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cxnSp>
        <p:nvCxnSpPr>
          <p:cNvPr id="3094" name="Straight Connector 3093"/>
          <p:cNvCxnSpPr>
            <a:stCxn id="3083" idx="0"/>
            <a:endCxn id="3083" idx="2"/>
          </p:cNvCxnSpPr>
          <p:nvPr/>
        </p:nvCxnSpPr>
        <p:spPr>
          <a:xfrm>
            <a:off x="4574288" y="1099678"/>
            <a:ext cx="0" cy="46086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789465" y="5095413"/>
            <a:ext cx="2691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Off-the-grid</a:t>
            </a:r>
            <a:endParaRPr lang="en-US" sz="28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076327" y="931539"/>
            <a:ext cx="7049651" cy="4774034"/>
            <a:chOff x="9924353" y="1758719"/>
            <a:chExt cx="7049651" cy="4774034"/>
          </a:xfrm>
        </p:grpSpPr>
        <p:sp>
          <p:nvSpPr>
            <p:cNvPr id="18" name="Rectangle 17"/>
            <p:cNvSpPr/>
            <p:nvPr/>
          </p:nvSpPr>
          <p:spPr>
            <a:xfrm>
              <a:off x="12408866" y="1924154"/>
              <a:ext cx="4565138" cy="4608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9924353" y="1758719"/>
              <a:ext cx="6792506" cy="4172957"/>
              <a:chOff x="2081170" y="1216315"/>
              <a:chExt cx="6792506" cy="4172957"/>
            </a:xfrm>
          </p:grpSpPr>
          <p:cxnSp>
            <p:nvCxnSpPr>
              <p:cNvPr id="20" name="Elbow Connector 19"/>
              <p:cNvCxnSpPr>
                <a:endCxn id="22" idx="1"/>
              </p:cNvCxnSpPr>
              <p:nvPr/>
            </p:nvCxnSpPr>
            <p:spPr>
              <a:xfrm>
                <a:off x="2081170" y="4541614"/>
                <a:ext cx="2874880" cy="1"/>
              </a:xfrm>
              <a:prstGeom prst="bentConnector3">
                <a:avLst/>
              </a:prstGeom>
              <a:ln w="571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/>
              <p:cNvGrpSpPr/>
              <p:nvPr/>
            </p:nvGrpSpPr>
            <p:grpSpPr>
              <a:xfrm>
                <a:off x="3462619" y="1216315"/>
                <a:ext cx="5411057" cy="4172957"/>
                <a:chOff x="3462619" y="1216315"/>
                <a:chExt cx="5411057" cy="4172957"/>
              </a:xfrm>
            </p:grpSpPr>
            <p:sp>
              <p:nvSpPr>
                <p:cNvPr id="22" name="Rectangle 21"/>
                <p:cNvSpPr/>
                <p:nvPr/>
              </p:nvSpPr>
              <p:spPr>
                <a:xfrm>
                  <a:off x="4956050" y="3693957"/>
                  <a:ext cx="1695315" cy="1695315"/>
                </a:xfrm>
                <a:prstGeom prst="rect">
                  <a:avLst/>
                </a:prstGeom>
                <a:solidFill>
                  <a:schemeClr val="tx1">
                    <a:lumMod val="25000"/>
                    <a:lumOff val="7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5024502" y="3889860"/>
                  <a:ext cx="1558410" cy="1292631"/>
                </a:xfrm>
                <a:prstGeom prst="rect">
                  <a:avLst/>
                </a:prstGeom>
              </p:spPr>
              <p:txBody>
                <a:bodyPr wrap="none" lIns="91425" tIns="91425" rIns="91425" bIns="91425" rtlCol="0" anchor="t" anchorCtr="0">
                  <a:spAutoFit/>
                </a:bodyPr>
                <a:lstStyle/>
                <a:p>
                  <a:pPr algn="ctr">
                    <a:buClr>
                      <a:schemeClr val="tx1"/>
                    </a:buClr>
                  </a:pPr>
                  <a:r>
                    <a:rPr lang="en-US" sz="2400" b="0" dirty="0" smtClean="0">
                      <a:latin typeface="+mj-lt"/>
                      <a:ea typeface="Roboto Light" pitchFamily="2" charset="0"/>
                      <a:cs typeface="Open Sans Condensed" pitchFamily="34" charset="0"/>
                    </a:rPr>
                    <a:t>Spatial</a:t>
                  </a:r>
                </a:p>
                <a:p>
                  <a:pPr algn="ctr">
                    <a:buClr>
                      <a:schemeClr val="tx1"/>
                    </a:buClr>
                  </a:pPr>
                  <a:r>
                    <a:rPr lang="en-US" sz="2400" dirty="0">
                      <a:latin typeface="+mj-lt"/>
                      <a:ea typeface="Roboto Light" pitchFamily="2" charset="0"/>
                      <a:cs typeface="Open Sans Condensed" pitchFamily="34" charset="0"/>
                    </a:rPr>
                    <a:t> </a:t>
                  </a:r>
                  <a:r>
                    <a:rPr lang="en-US" sz="2400" dirty="0" smtClean="0">
                      <a:latin typeface="+mj-lt"/>
                      <a:ea typeface="Roboto Light" pitchFamily="2" charset="0"/>
                      <a:cs typeface="Open Sans Condensed" pitchFamily="34" charset="0"/>
                    </a:rPr>
                    <a:t> </a:t>
                  </a:r>
                  <a:r>
                    <a:rPr lang="en-US" sz="2400" b="0" dirty="0" smtClean="0">
                      <a:latin typeface="+mj-lt"/>
                      <a:ea typeface="Roboto Light" pitchFamily="2" charset="0"/>
                      <a:cs typeface="Open Sans Condensed" pitchFamily="34" charset="0"/>
                    </a:rPr>
                    <a:t>Domain  </a:t>
                  </a:r>
                  <a:br>
                    <a:rPr lang="en-US" sz="2400" b="0" dirty="0" smtClean="0">
                      <a:latin typeface="+mj-lt"/>
                      <a:ea typeface="Roboto Light" pitchFamily="2" charset="0"/>
                      <a:cs typeface="Open Sans Condensed" pitchFamily="34" charset="0"/>
                    </a:rPr>
                  </a:br>
                  <a:r>
                    <a:rPr lang="en-US" sz="2400" dirty="0" smtClean="0">
                      <a:latin typeface="+mj-lt"/>
                      <a:ea typeface="Roboto Light" pitchFamily="2" charset="0"/>
                      <a:cs typeface="Open Sans Condensed" pitchFamily="34" charset="0"/>
                    </a:rPr>
                    <a:t>R</a:t>
                  </a:r>
                  <a:r>
                    <a:rPr lang="en-US" sz="2400" b="0" dirty="0" smtClean="0">
                      <a:latin typeface="+mj-lt"/>
                      <a:ea typeface="Roboto Light" pitchFamily="2" charset="0"/>
                      <a:cs typeface="Open Sans Condensed" pitchFamily="34" charset="0"/>
                    </a:rPr>
                    <a:t>ecovery</a:t>
                  </a:r>
                </a:p>
              </p:txBody>
            </p:sp>
            <p:cxnSp>
              <p:nvCxnSpPr>
                <p:cNvPr id="24" name="Elbow Connector 23"/>
                <p:cNvCxnSpPr>
                  <a:endCxn id="22" idx="0"/>
                </p:cNvCxnSpPr>
                <p:nvPr/>
              </p:nvCxnSpPr>
              <p:spPr>
                <a:xfrm>
                  <a:off x="4307660" y="2901725"/>
                  <a:ext cx="1496048" cy="792232"/>
                </a:xfrm>
                <a:prstGeom prst="bentConnector2">
                  <a:avLst/>
                </a:prstGeom>
                <a:ln w="571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Elbow Connector 24"/>
                <p:cNvCxnSpPr/>
                <p:nvPr/>
              </p:nvCxnSpPr>
              <p:spPr>
                <a:xfrm>
                  <a:off x="6651365" y="4541614"/>
                  <a:ext cx="498425" cy="1"/>
                </a:xfrm>
                <a:prstGeom prst="bentConnector3">
                  <a:avLst/>
                </a:prstGeom>
                <a:ln w="571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/>
                <p:cNvSpPr txBox="1"/>
                <p:nvPr/>
              </p:nvSpPr>
              <p:spPr>
                <a:xfrm>
                  <a:off x="3462619" y="2122720"/>
                  <a:ext cx="4992650" cy="757934"/>
                </a:xfrm>
                <a:prstGeom prst="rect">
                  <a:avLst/>
                </a:prstGeom>
              </p:spPr>
              <p:txBody>
                <a:bodyPr wrap="square" lIns="91425" tIns="91425" rIns="91425" bIns="91425" rtlCol="0" anchor="t" anchorCtr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  <a:buClr>
                      <a:schemeClr val="tx1"/>
                    </a:buClr>
                  </a:pPr>
                  <a:r>
                    <a:rPr lang="en-US" sz="2800" dirty="0" smtClean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+mj-lt"/>
                      <a:ea typeface="Roboto Light" pitchFamily="2" charset="0"/>
                      <a:cs typeface="Open Sans Condensed" pitchFamily="34" charset="0"/>
                    </a:rPr>
                    <a:t>Discretize </a:t>
                  </a:r>
                  <a:endParaRPr lang="en-US" sz="2800" b="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+mj-lt"/>
                    <a:ea typeface="Roboto Light" pitchFamily="2" charset="0"/>
                    <a:cs typeface="Open Sans Condensed" pitchFamily="34" charset="0"/>
                  </a:endParaRPr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7004284" y="3017904"/>
                  <a:ext cx="1869392" cy="676052"/>
                </a:xfrm>
                <a:prstGeom prst="rect">
                  <a:avLst/>
                </a:prstGeom>
              </p:spPr>
              <p:txBody>
                <a:bodyPr wrap="none" lIns="91425" tIns="91425" rIns="91425" bIns="91425" rtlCol="0" anchor="t" anchorCtr="0">
                  <a:spAutoFit/>
                </a:bodyPr>
                <a:lstStyle/>
                <a:p>
                  <a:pPr>
                    <a:lnSpc>
                      <a:spcPct val="150000"/>
                    </a:lnSpc>
                    <a:buClr>
                      <a:schemeClr val="tx1"/>
                    </a:buClr>
                  </a:pPr>
                  <a:r>
                    <a:rPr lang="en-US" sz="2400" b="0" dirty="0" smtClean="0">
                      <a:solidFill>
                        <a:schemeClr val="tx1"/>
                      </a:solidFill>
                      <a:latin typeface="+mj-lt"/>
                      <a:ea typeface="Roboto Light" pitchFamily="2" charset="0"/>
                      <a:cs typeface="Open Sans Condensed" pitchFamily="34" charset="0"/>
                    </a:rPr>
                    <a:t>HR OUTPUT</a:t>
                  </a:r>
                </a:p>
              </p:txBody>
            </p:sp>
            <p:pic>
              <p:nvPicPr>
                <p:cNvPr id="28" name="Picture 4" descr="C:\Users\Greg\Dropbox\CurveModels\CurveTest\recon\results\isbi\SL_256_fullysampled_TV_recon.png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rightnessContrast bright="4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16119" y="3693957"/>
                  <a:ext cx="1695314" cy="16953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" name="TextBox 28"/>
                <p:cNvSpPr txBox="1"/>
                <p:nvPr/>
              </p:nvSpPr>
              <p:spPr>
                <a:xfrm>
                  <a:off x="4829742" y="1216315"/>
                  <a:ext cx="4037020" cy="830966"/>
                </a:xfrm>
                <a:prstGeom prst="rect">
                  <a:avLst/>
                </a:prstGeom>
              </p:spPr>
              <p:txBody>
                <a:bodyPr wrap="square" lIns="91425" tIns="91425" rIns="91425" bIns="91425" rtlCol="0" anchor="t" anchorCtr="0">
                  <a:spAutoFit/>
                </a:bodyPr>
                <a:lstStyle/>
                <a:p>
                  <a:pPr>
                    <a:lnSpc>
                      <a:spcPct val="150000"/>
                    </a:lnSpc>
                    <a:buClr>
                      <a:schemeClr val="tx1"/>
                    </a:buClr>
                  </a:pPr>
                  <a:r>
                    <a:rPr lang="en-US" sz="2800" dirty="0">
                      <a:latin typeface="+mj-lt"/>
                      <a:ea typeface="Roboto Light" pitchFamily="2" charset="0"/>
                      <a:cs typeface="Open Sans Condensed" pitchFamily="34" charset="0"/>
                    </a:rPr>
                    <a:t>2</a:t>
                  </a:r>
                  <a:r>
                    <a:rPr lang="en-US" sz="2800" b="0" dirty="0" smtClean="0">
                      <a:solidFill>
                        <a:schemeClr val="tx1"/>
                      </a:solidFill>
                      <a:latin typeface="+mj-lt"/>
                      <a:ea typeface="Roboto Light" pitchFamily="2" charset="0"/>
                      <a:cs typeface="Open Sans Condensed" pitchFamily="34" charset="0"/>
                    </a:rPr>
                    <a:t>. Recover amplitudes</a:t>
                  </a:r>
                </a:p>
              </p:txBody>
            </p:sp>
          </p:grpSp>
        </p:grpSp>
      </p:grpSp>
      <p:sp>
        <p:nvSpPr>
          <p:cNvPr id="30" name="TextBox 29"/>
          <p:cNvSpPr txBox="1"/>
          <p:nvPr/>
        </p:nvSpPr>
        <p:spPr>
          <a:xfrm>
            <a:off x="5729615" y="5104496"/>
            <a:ext cx="2691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On-the-grid</a:t>
            </a:r>
            <a:endParaRPr lang="en-US" sz="28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3295563"/>
            <a:ext cx="2017295" cy="19451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1371600" y="5257800"/>
            <a:ext cx="228600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82316" y="5767137"/>
            <a:ext cx="6400800" cy="830966"/>
          </a:xfrm>
          <a:prstGeom prst="rect">
            <a:avLst/>
          </a:prstGeom>
        </p:spPr>
        <p:txBody>
          <a:bodyPr wrap="square" lIns="91425" tIns="91425" rIns="91425" bIns="91425" rtlCol="0" anchor="t" anchorCtr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sz="2800" dirty="0" smtClean="0">
                <a:solidFill>
                  <a:srgbClr val="FF0000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Need uniformly sampled region! </a:t>
            </a:r>
            <a:endParaRPr lang="en-US" sz="2800" b="0" dirty="0" smtClean="0">
              <a:solidFill>
                <a:srgbClr val="FF0000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82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Rectangle 3082"/>
          <p:cNvSpPr/>
          <p:nvPr/>
        </p:nvSpPr>
        <p:spPr>
          <a:xfrm>
            <a:off x="4575" y="1106400"/>
            <a:ext cx="9139425" cy="46086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5855" y="3406545"/>
            <a:ext cx="1695315" cy="1685458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Greg\Dropbox\CurveModels\CurveTest\recon\results\paper\fig_SL_K15_mas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773" y="1754942"/>
            <a:ext cx="1708887" cy="1708887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Elbow Connector 13"/>
          <p:cNvCxnSpPr>
            <a:stCxn id="4" idx="3"/>
            <a:endCxn id="3075" idx="2"/>
          </p:cNvCxnSpPr>
          <p:nvPr/>
        </p:nvCxnSpPr>
        <p:spPr>
          <a:xfrm flipV="1">
            <a:off x="2081170" y="3463829"/>
            <a:ext cx="1372047" cy="785446"/>
          </a:xfrm>
          <a:prstGeom prst="bentConnector2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2" name="TextBox 3071"/>
          <p:cNvSpPr txBox="1"/>
          <p:nvPr/>
        </p:nvSpPr>
        <p:spPr>
          <a:xfrm>
            <a:off x="462665" y="2725566"/>
            <a:ext cx="1309944" cy="676052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>
                <a:latin typeface="+mj-lt"/>
                <a:ea typeface="Roboto Light" pitchFamily="2" charset="0"/>
                <a:cs typeface="Open Sans Condensed" pitchFamily="34" charset="0"/>
              </a:rPr>
              <a:t> </a:t>
            </a:r>
            <a:r>
              <a:rPr lang="en-US" sz="2400" dirty="0" smtClean="0">
                <a:latin typeface="+mj-lt"/>
                <a:ea typeface="Roboto Light" pitchFamily="2" charset="0"/>
                <a:cs typeface="Open Sans Condensed" pitchFamily="34" charset="0"/>
              </a:rPr>
              <a:t>  </a:t>
            </a:r>
            <a:r>
              <a:rPr lang="en-US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INPUT</a:t>
            </a:r>
          </a:p>
        </p:txBody>
      </p:sp>
      <p:pic>
        <p:nvPicPr>
          <p:cNvPr id="41" name="Picture 4" descr="C:\Users\Greg\Dropbox\CurveModels\CurveTest\recon\results\isbi\SL_256_fullysampled_TV_re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108" y="3362927"/>
            <a:ext cx="454377" cy="454377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itle 4"/>
          <p:cNvSpPr txBox="1">
            <a:spLocks/>
          </p:cNvSpPr>
          <p:nvPr/>
        </p:nvSpPr>
        <p:spPr>
          <a:xfrm>
            <a:off x="365760" y="-2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One Stage 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Algorithm [O. &amp; Jacob, SampTA 2015]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3084" name="TextBox 3083"/>
          <p:cNvSpPr txBox="1"/>
          <p:nvPr/>
        </p:nvSpPr>
        <p:spPr>
          <a:xfrm>
            <a:off x="270639" y="921913"/>
            <a:ext cx="8642875" cy="757934"/>
          </a:xfrm>
          <a:prstGeom prst="rect">
            <a:avLst/>
          </a:prstGeom>
        </p:spPr>
        <p:txBody>
          <a:bodyPr wrap="squar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Jointly estimate edge set and amplitudes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686164" y="5106104"/>
            <a:ext cx="2691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Off-the-grid</a:t>
            </a:r>
            <a:endParaRPr lang="en-US" sz="28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876495" y="974790"/>
            <a:ext cx="4037020" cy="2123628"/>
          </a:xfrm>
          <a:prstGeom prst="rect">
            <a:avLst/>
          </a:prstGeom>
        </p:spPr>
        <p:txBody>
          <a:bodyPr wrap="squar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endParaRPr lang="en-US" sz="2800" b="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3" name="Circular Arrow 2"/>
          <p:cNvSpPr/>
          <p:nvPr/>
        </p:nvSpPr>
        <p:spPr>
          <a:xfrm rot="2089631">
            <a:off x="4367679" y="3022366"/>
            <a:ext cx="583528" cy="583528"/>
          </a:xfrm>
          <a:prstGeom prst="circularArrow">
            <a:avLst>
              <a:gd name="adj1" fmla="val 0"/>
              <a:gd name="adj2" fmla="val 536538"/>
              <a:gd name="adj3" fmla="val 17849564"/>
              <a:gd name="adj4" fmla="val 2164277"/>
              <a:gd name="adj5" fmla="val 6965"/>
            </a:avLst>
          </a:prstGeom>
          <a:solidFill>
            <a:schemeClr val="tx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Elbow Connector 31"/>
          <p:cNvCxnSpPr/>
          <p:nvPr/>
        </p:nvCxnSpPr>
        <p:spPr>
          <a:xfrm flipV="1">
            <a:off x="3453217" y="4249273"/>
            <a:ext cx="2336763" cy="2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4302817" y="2618468"/>
            <a:ext cx="4503774" cy="2487547"/>
            <a:chOff x="4302817" y="2910807"/>
            <a:chExt cx="4503774" cy="2487547"/>
          </a:xfrm>
        </p:grpSpPr>
        <p:grpSp>
          <p:nvGrpSpPr>
            <p:cNvPr id="161" name="Group 160"/>
            <p:cNvGrpSpPr/>
            <p:nvPr/>
          </p:nvGrpSpPr>
          <p:grpSpPr>
            <a:xfrm>
              <a:off x="4302817" y="2910807"/>
              <a:ext cx="4373656" cy="2487547"/>
              <a:chOff x="4307660" y="2901725"/>
              <a:chExt cx="4373656" cy="2487547"/>
            </a:xfrm>
          </p:grpSpPr>
          <p:sp>
            <p:nvSpPr>
              <p:cNvPr id="162" name="Rectangle 161"/>
              <p:cNvSpPr/>
              <p:nvPr/>
            </p:nvSpPr>
            <p:spPr>
              <a:xfrm>
                <a:off x="4956050" y="3693957"/>
                <a:ext cx="1695315" cy="1695315"/>
              </a:xfrm>
              <a:prstGeom prst="rect">
                <a:avLst/>
              </a:prstGeom>
              <a:solidFill>
                <a:schemeClr val="tx1">
                  <a:lumMod val="25000"/>
                  <a:lumOff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4" name="Elbow Connector 163"/>
              <p:cNvCxnSpPr>
                <a:endCxn id="162" idx="0"/>
              </p:cNvCxnSpPr>
              <p:nvPr/>
            </p:nvCxnSpPr>
            <p:spPr>
              <a:xfrm>
                <a:off x="4307660" y="2901725"/>
                <a:ext cx="1496048" cy="792232"/>
              </a:xfrm>
              <a:prstGeom prst="bentConnector2">
                <a:avLst/>
              </a:prstGeom>
              <a:ln w="57150">
                <a:solidFill>
                  <a:schemeClr val="tx1"/>
                </a:solidFill>
                <a:prstDash val="soli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Elbow Connector 164"/>
              <p:cNvCxnSpPr/>
              <p:nvPr/>
            </p:nvCxnSpPr>
            <p:spPr>
              <a:xfrm>
                <a:off x="6651365" y="4541614"/>
                <a:ext cx="498425" cy="1"/>
              </a:xfrm>
              <a:prstGeom prst="bentConnector3">
                <a:avLst/>
              </a:prstGeom>
              <a:ln w="57150">
                <a:solidFill>
                  <a:schemeClr val="tx1"/>
                </a:solidFill>
                <a:prstDash val="soli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7" name="TextBox 166"/>
              <p:cNvSpPr txBox="1"/>
              <p:nvPr/>
            </p:nvSpPr>
            <p:spPr>
              <a:xfrm>
                <a:off x="7004284" y="3017904"/>
                <a:ext cx="1677032" cy="676052"/>
              </a:xfrm>
              <a:prstGeom prst="rect">
                <a:avLst/>
              </a:prstGeom>
            </p:spPr>
            <p:txBody>
              <a:bodyPr wrap="none" lIns="91425" tIns="91425" rIns="91425" bIns="91425" rtlCol="0" anchor="t" anchorCtr="0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2400" dirty="0">
                    <a:latin typeface="+mj-lt"/>
                    <a:ea typeface="Roboto Light" pitchFamily="2" charset="0"/>
                    <a:cs typeface="Open Sans Condensed" pitchFamily="34" charset="0"/>
                  </a:rPr>
                  <a:t> </a:t>
                </a:r>
                <a:r>
                  <a:rPr lang="en-US" sz="2400" dirty="0" smtClean="0">
                    <a:latin typeface="+mj-lt"/>
                    <a:ea typeface="Roboto Light" pitchFamily="2" charset="0"/>
                    <a:cs typeface="Open Sans Condensed" pitchFamily="34" charset="0"/>
                  </a:rPr>
                  <a:t>   </a:t>
                </a:r>
                <a:r>
                  <a:rPr lang="en-US" sz="2400" b="0" dirty="0" smtClean="0">
                    <a:solidFill>
                      <a:schemeClr val="tx1"/>
                    </a:solidFill>
                    <a:latin typeface="+mj-lt"/>
                    <a:ea typeface="Roboto Light" pitchFamily="2" charset="0"/>
                    <a:cs typeface="Open Sans Condensed" pitchFamily="34" charset="0"/>
                  </a:rPr>
                  <a:t>OUTPUT</a:t>
                </a:r>
              </a:p>
            </p:txBody>
          </p:sp>
          <p:sp>
            <p:nvSpPr>
              <p:cNvPr id="163" name="TextBox 162"/>
              <p:cNvSpPr txBox="1"/>
              <p:nvPr/>
            </p:nvSpPr>
            <p:spPr>
              <a:xfrm>
                <a:off x="5011052" y="3953805"/>
                <a:ext cx="1582454" cy="1107965"/>
              </a:xfrm>
              <a:prstGeom prst="rect">
                <a:avLst/>
              </a:prstGeom>
            </p:spPr>
            <p:txBody>
              <a:bodyPr wrap="none" lIns="91425" tIns="91425" rIns="91425" bIns="91425" rtlCol="0" anchor="t" anchorCtr="0">
                <a:spAutoFit/>
              </a:bodyPr>
              <a:lstStyle/>
              <a:p>
                <a:pPr algn="ctr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2000" b="0" dirty="0" smtClean="0">
                    <a:latin typeface="+mj-lt"/>
                    <a:ea typeface="Roboto Light" pitchFamily="2" charset="0"/>
                    <a:cs typeface="Open Sans Condensed" pitchFamily="34" charset="0"/>
                  </a:rPr>
                  <a:t>Interpolate</a:t>
                </a:r>
                <a:br>
                  <a:rPr lang="en-US" sz="2000" b="0" dirty="0" smtClean="0">
                    <a:latin typeface="+mj-lt"/>
                    <a:ea typeface="Roboto Light" pitchFamily="2" charset="0"/>
                    <a:cs typeface="Open Sans Condensed" pitchFamily="34" charset="0"/>
                  </a:rPr>
                </a:br>
                <a:r>
                  <a:rPr lang="en-US" sz="2000" b="0" dirty="0" smtClean="0">
                    <a:latin typeface="+mj-lt"/>
                    <a:ea typeface="Roboto Light" pitchFamily="2" charset="0"/>
                    <a:cs typeface="Open Sans Condensed" pitchFamily="34" charset="0"/>
                  </a:rPr>
                  <a:t>Fourier data</a:t>
                </a:r>
              </a:p>
            </p:txBody>
          </p:sp>
        </p:grpSp>
        <p:pic>
          <p:nvPicPr>
            <p:cNvPr id="116" name="Picture 2" descr="C:\Users\Greg\Dropbox\Presentations\ISBI2015\images\fig_kspace1.png"/>
            <p:cNvPicPr>
              <a:picLocks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76" y="3703039"/>
              <a:ext cx="1695315" cy="1695315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" name="Straight Connector 4"/>
          <p:cNvCxnSpPr/>
          <p:nvPr/>
        </p:nvCxnSpPr>
        <p:spPr>
          <a:xfrm>
            <a:off x="1143000" y="5029200"/>
            <a:ext cx="457200" cy="114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82316" y="5767137"/>
            <a:ext cx="6400800" cy="757934"/>
          </a:xfrm>
          <a:prstGeom prst="rect">
            <a:avLst/>
          </a:prstGeom>
        </p:spPr>
        <p:txBody>
          <a:bodyPr wrap="square" lIns="91425" tIns="91425" rIns="91425" bIns="91425" rtlCol="0" anchor="t" anchorCtr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sz="2800" dirty="0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Accommodate random samples</a:t>
            </a:r>
            <a:endParaRPr lang="en-US" sz="2800" b="0" dirty="0" smtClean="0">
              <a:solidFill>
                <a:srgbClr val="0808D6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12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Rectangle 716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457200" y="-3412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“True” measurement model: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4500" y="685800"/>
            <a:ext cx="2137275" cy="213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6400" y="685800"/>
            <a:ext cx="2137275" cy="2137275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>
            <a:off x="4029806" y="1763041"/>
            <a:ext cx="1074496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744" y="1027702"/>
            <a:ext cx="492621" cy="383598"/>
          </a:xfrm>
          <a:prstGeom prst="rect">
            <a:avLst/>
          </a:prstGeom>
        </p:spPr>
      </p:pic>
      <p:grpSp>
        <p:nvGrpSpPr>
          <p:cNvPr id="543" name="Group 542"/>
          <p:cNvGrpSpPr/>
          <p:nvPr/>
        </p:nvGrpSpPr>
        <p:grpSpPr>
          <a:xfrm>
            <a:off x="5715000" y="914400"/>
            <a:ext cx="1641268" cy="1644499"/>
            <a:chOff x="868681" y="634591"/>
            <a:chExt cx="2788919" cy="2794409"/>
          </a:xfrm>
          <a:solidFill>
            <a:schemeClr val="bg1">
              <a:lumMod val="10000"/>
            </a:schemeClr>
          </a:solidFill>
        </p:grpSpPr>
        <p:sp>
          <p:nvSpPr>
            <p:cNvPr id="544" name="Oval 543"/>
            <p:cNvSpPr/>
            <p:nvPr/>
          </p:nvSpPr>
          <p:spPr>
            <a:xfrm>
              <a:off x="868681" y="6428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/>
            <p:cNvSpPr/>
            <p:nvPr/>
          </p:nvSpPr>
          <p:spPr>
            <a:xfrm>
              <a:off x="10972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/>
            <p:cNvSpPr/>
            <p:nvPr/>
          </p:nvSpPr>
          <p:spPr>
            <a:xfrm>
              <a:off x="13258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/>
            <p:cNvSpPr/>
            <p:nvPr/>
          </p:nvSpPr>
          <p:spPr>
            <a:xfrm>
              <a:off x="15544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/>
            <p:cNvSpPr/>
            <p:nvPr/>
          </p:nvSpPr>
          <p:spPr>
            <a:xfrm>
              <a:off x="17830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/>
            <p:cNvSpPr/>
            <p:nvPr/>
          </p:nvSpPr>
          <p:spPr>
            <a:xfrm>
              <a:off x="20116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/>
            <p:cNvSpPr/>
            <p:nvPr/>
          </p:nvSpPr>
          <p:spPr>
            <a:xfrm>
              <a:off x="22402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/>
            <p:cNvSpPr/>
            <p:nvPr/>
          </p:nvSpPr>
          <p:spPr>
            <a:xfrm>
              <a:off x="24688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/>
            <p:cNvSpPr/>
            <p:nvPr/>
          </p:nvSpPr>
          <p:spPr>
            <a:xfrm>
              <a:off x="26974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/>
            <p:cNvSpPr/>
            <p:nvPr/>
          </p:nvSpPr>
          <p:spPr>
            <a:xfrm>
              <a:off x="29260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/>
            <p:cNvSpPr/>
            <p:nvPr/>
          </p:nvSpPr>
          <p:spPr>
            <a:xfrm>
              <a:off x="31546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/>
            <p:cNvSpPr/>
            <p:nvPr/>
          </p:nvSpPr>
          <p:spPr>
            <a:xfrm>
              <a:off x="33832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/>
            <p:cNvSpPr/>
            <p:nvPr/>
          </p:nvSpPr>
          <p:spPr>
            <a:xfrm>
              <a:off x="36118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/>
            <p:cNvSpPr/>
            <p:nvPr/>
          </p:nvSpPr>
          <p:spPr>
            <a:xfrm>
              <a:off x="868681" y="868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/>
            <p:cNvSpPr/>
            <p:nvPr/>
          </p:nvSpPr>
          <p:spPr>
            <a:xfrm>
              <a:off x="10972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/>
            <p:cNvSpPr/>
            <p:nvPr/>
          </p:nvSpPr>
          <p:spPr>
            <a:xfrm>
              <a:off x="13258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/>
            <p:cNvSpPr/>
            <p:nvPr/>
          </p:nvSpPr>
          <p:spPr>
            <a:xfrm>
              <a:off x="15544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/>
            <p:cNvSpPr/>
            <p:nvPr/>
          </p:nvSpPr>
          <p:spPr>
            <a:xfrm>
              <a:off x="17830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/>
            <p:cNvSpPr/>
            <p:nvPr/>
          </p:nvSpPr>
          <p:spPr>
            <a:xfrm>
              <a:off x="20116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/>
            <p:cNvSpPr/>
            <p:nvPr/>
          </p:nvSpPr>
          <p:spPr>
            <a:xfrm>
              <a:off x="22402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/>
            <p:cNvSpPr/>
            <p:nvPr/>
          </p:nvSpPr>
          <p:spPr>
            <a:xfrm>
              <a:off x="2468881" y="860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/>
            <p:cNvSpPr/>
            <p:nvPr/>
          </p:nvSpPr>
          <p:spPr>
            <a:xfrm>
              <a:off x="26974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/>
            <p:cNvSpPr/>
            <p:nvPr/>
          </p:nvSpPr>
          <p:spPr>
            <a:xfrm>
              <a:off x="29260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/>
            <p:cNvSpPr/>
            <p:nvPr/>
          </p:nvSpPr>
          <p:spPr>
            <a:xfrm>
              <a:off x="31546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/>
            <p:cNvSpPr/>
            <p:nvPr/>
          </p:nvSpPr>
          <p:spPr>
            <a:xfrm>
              <a:off x="3383281" y="860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/>
            <p:cNvSpPr/>
            <p:nvPr/>
          </p:nvSpPr>
          <p:spPr>
            <a:xfrm>
              <a:off x="36118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/>
            <p:cNvSpPr/>
            <p:nvPr/>
          </p:nvSpPr>
          <p:spPr>
            <a:xfrm>
              <a:off x="868681" y="11000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/>
            <p:cNvSpPr/>
            <p:nvPr/>
          </p:nvSpPr>
          <p:spPr>
            <a:xfrm>
              <a:off x="10972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/>
            <p:cNvSpPr/>
            <p:nvPr/>
          </p:nvSpPr>
          <p:spPr>
            <a:xfrm>
              <a:off x="13258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/>
            <p:cNvSpPr/>
            <p:nvPr/>
          </p:nvSpPr>
          <p:spPr>
            <a:xfrm>
              <a:off x="15544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/>
            <p:cNvSpPr/>
            <p:nvPr/>
          </p:nvSpPr>
          <p:spPr>
            <a:xfrm>
              <a:off x="17830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/>
            <p:cNvSpPr/>
            <p:nvPr/>
          </p:nvSpPr>
          <p:spPr>
            <a:xfrm>
              <a:off x="2011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/>
            <p:cNvSpPr/>
            <p:nvPr/>
          </p:nvSpPr>
          <p:spPr>
            <a:xfrm>
              <a:off x="22402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/>
            <p:cNvSpPr/>
            <p:nvPr/>
          </p:nvSpPr>
          <p:spPr>
            <a:xfrm>
              <a:off x="2468881" y="1091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/>
            <p:cNvSpPr/>
            <p:nvPr/>
          </p:nvSpPr>
          <p:spPr>
            <a:xfrm>
              <a:off x="26974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/>
            <p:cNvSpPr/>
            <p:nvPr/>
          </p:nvSpPr>
          <p:spPr>
            <a:xfrm>
              <a:off x="29260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/>
            <p:cNvSpPr/>
            <p:nvPr/>
          </p:nvSpPr>
          <p:spPr>
            <a:xfrm>
              <a:off x="3154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/>
            <p:cNvSpPr/>
            <p:nvPr/>
          </p:nvSpPr>
          <p:spPr>
            <a:xfrm>
              <a:off x="3383281" y="1091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/>
            <p:cNvSpPr/>
            <p:nvPr/>
          </p:nvSpPr>
          <p:spPr>
            <a:xfrm>
              <a:off x="36118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/>
            <p:cNvSpPr/>
            <p:nvPr/>
          </p:nvSpPr>
          <p:spPr>
            <a:xfrm>
              <a:off x="868681" y="1325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/>
            <p:cNvSpPr/>
            <p:nvPr/>
          </p:nvSpPr>
          <p:spPr>
            <a:xfrm>
              <a:off x="10972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/>
            <p:cNvSpPr/>
            <p:nvPr/>
          </p:nvSpPr>
          <p:spPr>
            <a:xfrm>
              <a:off x="13258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/>
            <p:cNvSpPr/>
            <p:nvPr/>
          </p:nvSpPr>
          <p:spPr>
            <a:xfrm>
              <a:off x="15544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/>
            <p:cNvSpPr/>
            <p:nvPr/>
          </p:nvSpPr>
          <p:spPr>
            <a:xfrm>
              <a:off x="17830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/>
            <p:cNvSpPr/>
            <p:nvPr/>
          </p:nvSpPr>
          <p:spPr>
            <a:xfrm>
              <a:off x="20116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/>
            <p:cNvSpPr/>
            <p:nvPr/>
          </p:nvSpPr>
          <p:spPr>
            <a:xfrm>
              <a:off x="22402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/>
            <p:cNvSpPr/>
            <p:nvPr/>
          </p:nvSpPr>
          <p:spPr>
            <a:xfrm>
              <a:off x="2468881" y="13176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/>
            <p:cNvSpPr/>
            <p:nvPr/>
          </p:nvSpPr>
          <p:spPr>
            <a:xfrm>
              <a:off x="26974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/>
            <p:cNvSpPr/>
            <p:nvPr/>
          </p:nvSpPr>
          <p:spPr>
            <a:xfrm>
              <a:off x="29260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/>
            <p:cNvSpPr/>
            <p:nvPr/>
          </p:nvSpPr>
          <p:spPr>
            <a:xfrm>
              <a:off x="31546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/>
            <p:cNvSpPr/>
            <p:nvPr/>
          </p:nvSpPr>
          <p:spPr>
            <a:xfrm>
              <a:off x="3383281" y="13176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/>
            <p:cNvSpPr/>
            <p:nvPr/>
          </p:nvSpPr>
          <p:spPr>
            <a:xfrm>
              <a:off x="36118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/>
            <p:cNvSpPr/>
            <p:nvPr/>
          </p:nvSpPr>
          <p:spPr>
            <a:xfrm>
              <a:off x="868681" y="15572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/>
            <p:cNvSpPr/>
            <p:nvPr/>
          </p:nvSpPr>
          <p:spPr>
            <a:xfrm>
              <a:off x="10972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/>
            <p:cNvSpPr/>
            <p:nvPr/>
          </p:nvSpPr>
          <p:spPr>
            <a:xfrm>
              <a:off x="13258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/>
            <p:cNvSpPr/>
            <p:nvPr/>
          </p:nvSpPr>
          <p:spPr>
            <a:xfrm>
              <a:off x="15544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/>
            <p:cNvSpPr/>
            <p:nvPr/>
          </p:nvSpPr>
          <p:spPr>
            <a:xfrm>
              <a:off x="17830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/>
            <p:cNvSpPr/>
            <p:nvPr/>
          </p:nvSpPr>
          <p:spPr>
            <a:xfrm>
              <a:off x="2011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/>
            <p:cNvSpPr/>
            <p:nvPr/>
          </p:nvSpPr>
          <p:spPr>
            <a:xfrm>
              <a:off x="22402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/>
            <p:cNvSpPr/>
            <p:nvPr/>
          </p:nvSpPr>
          <p:spPr>
            <a:xfrm>
              <a:off x="24688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/>
            <p:cNvSpPr/>
            <p:nvPr/>
          </p:nvSpPr>
          <p:spPr>
            <a:xfrm>
              <a:off x="26974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/>
            <p:cNvSpPr/>
            <p:nvPr/>
          </p:nvSpPr>
          <p:spPr>
            <a:xfrm>
              <a:off x="29260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/>
            <p:cNvSpPr/>
            <p:nvPr/>
          </p:nvSpPr>
          <p:spPr>
            <a:xfrm>
              <a:off x="3154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/>
            <p:cNvSpPr/>
            <p:nvPr/>
          </p:nvSpPr>
          <p:spPr>
            <a:xfrm>
              <a:off x="33832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/>
            <p:cNvSpPr/>
            <p:nvPr/>
          </p:nvSpPr>
          <p:spPr>
            <a:xfrm>
              <a:off x="36118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/>
            <p:cNvSpPr/>
            <p:nvPr/>
          </p:nvSpPr>
          <p:spPr>
            <a:xfrm>
              <a:off x="868681" y="1783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/>
            <p:cNvSpPr/>
            <p:nvPr/>
          </p:nvSpPr>
          <p:spPr>
            <a:xfrm>
              <a:off x="10972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/>
            <p:cNvSpPr/>
            <p:nvPr/>
          </p:nvSpPr>
          <p:spPr>
            <a:xfrm>
              <a:off x="13258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/>
            <p:cNvSpPr/>
            <p:nvPr/>
          </p:nvSpPr>
          <p:spPr>
            <a:xfrm>
              <a:off x="15544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/>
            <p:cNvSpPr/>
            <p:nvPr/>
          </p:nvSpPr>
          <p:spPr>
            <a:xfrm>
              <a:off x="17830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/>
            <p:cNvSpPr/>
            <p:nvPr/>
          </p:nvSpPr>
          <p:spPr>
            <a:xfrm>
              <a:off x="2011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/>
            <p:cNvSpPr/>
            <p:nvPr/>
          </p:nvSpPr>
          <p:spPr>
            <a:xfrm>
              <a:off x="22402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/>
            <p:cNvSpPr/>
            <p:nvPr/>
          </p:nvSpPr>
          <p:spPr>
            <a:xfrm>
              <a:off x="24688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/>
            <p:cNvSpPr/>
            <p:nvPr/>
          </p:nvSpPr>
          <p:spPr>
            <a:xfrm>
              <a:off x="26974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/>
            <p:cNvSpPr/>
            <p:nvPr/>
          </p:nvSpPr>
          <p:spPr>
            <a:xfrm>
              <a:off x="29260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/>
            <p:cNvSpPr/>
            <p:nvPr/>
          </p:nvSpPr>
          <p:spPr>
            <a:xfrm>
              <a:off x="3154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/>
            <p:cNvSpPr/>
            <p:nvPr/>
          </p:nvSpPr>
          <p:spPr>
            <a:xfrm>
              <a:off x="33832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/>
            <p:cNvSpPr/>
            <p:nvPr/>
          </p:nvSpPr>
          <p:spPr>
            <a:xfrm>
              <a:off x="36118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/>
            <p:cNvSpPr/>
            <p:nvPr/>
          </p:nvSpPr>
          <p:spPr>
            <a:xfrm>
              <a:off x="868681" y="20144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/>
            <p:cNvSpPr/>
            <p:nvPr/>
          </p:nvSpPr>
          <p:spPr>
            <a:xfrm>
              <a:off x="10972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/>
            <p:cNvSpPr/>
            <p:nvPr/>
          </p:nvSpPr>
          <p:spPr>
            <a:xfrm>
              <a:off x="13258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/>
            <p:cNvSpPr/>
            <p:nvPr/>
          </p:nvSpPr>
          <p:spPr>
            <a:xfrm>
              <a:off x="15544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/>
            <p:cNvSpPr/>
            <p:nvPr/>
          </p:nvSpPr>
          <p:spPr>
            <a:xfrm>
              <a:off x="17830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/>
            <p:cNvSpPr/>
            <p:nvPr/>
          </p:nvSpPr>
          <p:spPr>
            <a:xfrm>
              <a:off x="2011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/>
            <p:cNvSpPr/>
            <p:nvPr/>
          </p:nvSpPr>
          <p:spPr>
            <a:xfrm>
              <a:off x="22402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/>
            <p:cNvSpPr/>
            <p:nvPr/>
          </p:nvSpPr>
          <p:spPr>
            <a:xfrm>
              <a:off x="2468881" y="2006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/>
            <p:cNvSpPr/>
            <p:nvPr/>
          </p:nvSpPr>
          <p:spPr>
            <a:xfrm>
              <a:off x="26974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/>
            <p:cNvSpPr/>
            <p:nvPr/>
          </p:nvSpPr>
          <p:spPr>
            <a:xfrm>
              <a:off x="29260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Oval 631"/>
            <p:cNvSpPr/>
            <p:nvPr/>
          </p:nvSpPr>
          <p:spPr>
            <a:xfrm>
              <a:off x="3154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Oval 632"/>
            <p:cNvSpPr/>
            <p:nvPr/>
          </p:nvSpPr>
          <p:spPr>
            <a:xfrm>
              <a:off x="3383281" y="2006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Oval 633"/>
            <p:cNvSpPr/>
            <p:nvPr/>
          </p:nvSpPr>
          <p:spPr>
            <a:xfrm>
              <a:off x="36118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/>
            <p:cNvSpPr/>
            <p:nvPr/>
          </p:nvSpPr>
          <p:spPr>
            <a:xfrm>
              <a:off x="868681" y="2240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Oval 635"/>
            <p:cNvSpPr/>
            <p:nvPr/>
          </p:nvSpPr>
          <p:spPr>
            <a:xfrm>
              <a:off x="10972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/>
            <p:cNvSpPr/>
            <p:nvPr/>
          </p:nvSpPr>
          <p:spPr>
            <a:xfrm>
              <a:off x="13258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/>
            <p:cNvSpPr/>
            <p:nvPr/>
          </p:nvSpPr>
          <p:spPr>
            <a:xfrm>
              <a:off x="15544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/>
            <p:cNvSpPr/>
            <p:nvPr/>
          </p:nvSpPr>
          <p:spPr>
            <a:xfrm>
              <a:off x="17830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/>
            <p:cNvSpPr/>
            <p:nvPr/>
          </p:nvSpPr>
          <p:spPr>
            <a:xfrm>
              <a:off x="2011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/>
            <p:cNvSpPr/>
            <p:nvPr/>
          </p:nvSpPr>
          <p:spPr>
            <a:xfrm>
              <a:off x="22402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/>
            <p:cNvSpPr/>
            <p:nvPr/>
          </p:nvSpPr>
          <p:spPr>
            <a:xfrm>
              <a:off x="24688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/>
            <p:cNvSpPr/>
            <p:nvPr/>
          </p:nvSpPr>
          <p:spPr>
            <a:xfrm>
              <a:off x="26974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/>
            <p:cNvSpPr/>
            <p:nvPr/>
          </p:nvSpPr>
          <p:spPr>
            <a:xfrm>
              <a:off x="29260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/>
            <p:cNvSpPr/>
            <p:nvPr/>
          </p:nvSpPr>
          <p:spPr>
            <a:xfrm>
              <a:off x="3154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/>
            <p:cNvSpPr/>
            <p:nvPr/>
          </p:nvSpPr>
          <p:spPr>
            <a:xfrm>
              <a:off x="33832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/>
            <p:cNvSpPr/>
            <p:nvPr/>
          </p:nvSpPr>
          <p:spPr>
            <a:xfrm>
              <a:off x="36118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/>
            <p:cNvSpPr/>
            <p:nvPr/>
          </p:nvSpPr>
          <p:spPr>
            <a:xfrm>
              <a:off x="868681" y="24716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/>
            <p:cNvSpPr/>
            <p:nvPr/>
          </p:nvSpPr>
          <p:spPr>
            <a:xfrm>
              <a:off x="10972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Oval 649"/>
            <p:cNvSpPr/>
            <p:nvPr/>
          </p:nvSpPr>
          <p:spPr>
            <a:xfrm>
              <a:off x="13258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/>
            <p:cNvSpPr/>
            <p:nvPr/>
          </p:nvSpPr>
          <p:spPr>
            <a:xfrm>
              <a:off x="15544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/>
            <p:cNvSpPr/>
            <p:nvPr/>
          </p:nvSpPr>
          <p:spPr>
            <a:xfrm>
              <a:off x="17830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Oval 652"/>
            <p:cNvSpPr/>
            <p:nvPr/>
          </p:nvSpPr>
          <p:spPr>
            <a:xfrm>
              <a:off x="2011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Oval 653"/>
            <p:cNvSpPr/>
            <p:nvPr/>
          </p:nvSpPr>
          <p:spPr>
            <a:xfrm>
              <a:off x="22402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Oval 654"/>
            <p:cNvSpPr/>
            <p:nvPr/>
          </p:nvSpPr>
          <p:spPr>
            <a:xfrm>
              <a:off x="24688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Oval 655"/>
            <p:cNvSpPr/>
            <p:nvPr/>
          </p:nvSpPr>
          <p:spPr>
            <a:xfrm>
              <a:off x="26974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Oval 656"/>
            <p:cNvSpPr/>
            <p:nvPr/>
          </p:nvSpPr>
          <p:spPr>
            <a:xfrm>
              <a:off x="29260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Oval 657"/>
            <p:cNvSpPr/>
            <p:nvPr/>
          </p:nvSpPr>
          <p:spPr>
            <a:xfrm>
              <a:off x="3154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Oval 658"/>
            <p:cNvSpPr/>
            <p:nvPr/>
          </p:nvSpPr>
          <p:spPr>
            <a:xfrm>
              <a:off x="33832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Oval 659"/>
            <p:cNvSpPr/>
            <p:nvPr/>
          </p:nvSpPr>
          <p:spPr>
            <a:xfrm>
              <a:off x="36118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Oval 660"/>
            <p:cNvSpPr/>
            <p:nvPr/>
          </p:nvSpPr>
          <p:spPr>
            <a:xfrm>
              <a:off x="868681" y="2697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Oval 661"/>
            <p:cNvSpPr/>
            <p:nvPr/>
          </p:nvSpPr>
          <p:spPr>
            <a:xfrm>
              <a:off x="10972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Oval 662"/>
            <p:cNvSpPr/>
            <p:nvPr/>
          </p:nvSpPr>
          <p:spPr>
            <a:xfrm>
              <a:off x="13258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4" name="Oval 663"/>
            <p:cNvSpPr/>
            <p:nvPr/>
          </p:nvSpPr>
          <p:spPr>
            <a:xfrm>
              <a:off x="15544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Oval 664"/>
            <p:cNvSpPr/>
            <p:nvPr/>
          </p:nvSpPr>
          <p:spPr>
            <a:xfrm>
              <a:off x="17830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Oval 665"/>
            <p:cNvSpPr/>
            <p:nvPr/>
          </p:nvSpPr>
          <p:spPr>
            <a:xfrm>
              <a:off x="20116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Oval 666"/>
            <p:cNvSpPr/>
            <p:nvPr/>
          </p:nvSpPr>
          <p:spPr>
            <a:xfrm>
              <a:off x="22402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/>
            <p:cNvSpPr/>
            <p:nvPr/>
          </p:nvSpPr>
          <p:spPr>
            <a:xfrm>
              <a:off x="24688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/>
            <p:cNvSpPr/>
            <p:nvPr/>
          </p:nvSpPr>
          <p:spPr>
            <a:xfrm>
              <a:off x="26974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/>
            <p:cNvSpPr/>
            <p:nvPr/>
          </p:nvSpPr>
          <p:spPr>
            <a:xfrm>
              <a:off x="29260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/>
            <p:cNvSpPr/>
            <p:nvPr/>
          </p:nvSpPr>
          <p:spPr>
            <a:xfrm>
              <a:off x="31546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/>
            <p:cNvSpPr/>
            <p:nvPr/>
          </p:nvSpPr>
          <p:spPr>
            <a:xfrm>
              <a:off x="33832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/>
            <p:cNvSpPr/>
            <p:nvPr/>
          </p:nvSpPr>
          <p:spPr>
            <a:xfrm>
              <a:off x="36118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/>
            <p:cNvSpPr/>
            <p:nvPr/>
          </p:nvSpPr>
          <p:spPr>
            <a:xfrm>
              <a:off x="868681" y="29288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/>
            <p:cNvSpPr/>
            <p:nvPr/>
          </p:nvSpPr>
          <p:spPr>
            <a:xfrm>
              <a:off x="10972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/>
            <p:cNvSpPr/>
            <p:nvPr/>
          </p:nvSpPr>
          <p:spPr>
            <a:xfrm>
              <a:off x="13258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/>
            <p:cNvSpPr/>
            <p:nvPr/>
          </p:nvSpPr>
          <p:spPr>
            <a:xfrm>
              <a:off x="15544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/>
            <p:cNvSpPr/>
            <p:nvPr/>
          </p:nvSpPr>
          <p:spPr>
            <a:xfrm>
              <a:off x="17830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/>
            <p:cNvSpPr/>
            <p:nvPr/>
          </p:nvSpPr>
          <p:spPr>
            <a:xfrm>
              <a:off x="2011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/>
            <p:cNvSpPr/>
            <p:nvPr/>
          </p:nvSpPr>
          <p:spPr>
            <a:xfrm>
              <a:off x="22402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/>
            <p:cNvSpPr/>
            <p:nvPr/>
          </p:nvSpPr>
          <p:spPr>
            <a:xfrm>
              <a:off x="2468881" y="2920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/>
            <p:cNvSpPr/>
            <p:nvPr/>
          </p:nvSpPr>
          <p:spPr>
            <a:xfrm>
              <a:off x="26974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/>
            <p:cNvSpPr/>
            <p:nvPr/>
          </p:nvSpPr>
          <p:spPr>
            <a:xfrm>
              <a:off x="29260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/>
            <p:cNvSpPr/>
            <p:nvPr/>
          </p:nvSpPr>
          <p:spPr>
            <a:xfrm>
              <a:off x="3154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/>
            <p:cNvSpPr/>
            <p:nvPr/>
          </p:nvSpPr>
          <p:spPr>
            <a:xfrm>
              <a:off x="3383281" y="2920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/>
            <p:cNvSpPr/>
            <p:nvPr/>
          </p:nvSpPr>
          <p:spPr>
            <a:xfrm>
              <a:off x="36118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" name="Oval 686"/>
            <p:cNvSpPr/>
            <p:nvPr/>
          </p:nvSpPr>
          <p:spPr>
            <a:xfrm>
              <a:off x="868681" y="3154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" name="Oval 687"/>
            <p:cNvSpPr/>
            <p:nvPr/>
          </p:nvSpPr>
          <p:spPr>
            <a:xfrm>
              <a:off x="10972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/>
            <p:cNvSpPr/>
            <p:nvPr/>
          </p:nvSpPr>
          <p:spPr>
            <a:xfrm>
              <a:off x="13258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/>
            <p:cNvSpPr/>
            <p:nvPr/>
          </p:nvSpPr>
          <p:spPr>
            <a:xfrm>
              <a:off x="15544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/>
            <p:cNvSpPr/>
            <p:nvPr/>
          </p:nvSpPr>
          <p:spPr>
            <a:xfrm>
              <a:off x="17830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/>
            <p:cNvSpPr/>
            <p:nvPr/>
          </p:nvSpPr>
          <p:spPr>
            <a:xfrm>
              <a:off x="2011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/>
            <p:cNvSpPr/>
            <p:nvPr/>
          </p:nvSpPr>
          <p:spPr>
            <a:xfrm>
              <a:off x="22402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/>
            <p:cNvSpPr/>
            <p:nvPr/>
          </p:nvSpPr>
          <p:spPr>
            <a:xfrm>
              <a:off x="24688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/>
            <p:cNvSpPr/>
            <p:nvPr/>
          </p:nvSpPr>
          <p:spPr>
            <a:xfrm>
              <a:off x="26974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/>
            <p:cNvSpPr/>
            <p:nvPr/>
          </p:nvSpPr>
          <p:spPr>
            <a:xfrm>
              <a:off x="29260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/>
            <p:cNvSpPr/>
            <p:nvPr/>
          </p:nvSpPr>
          <p:spPr>
            <a:xfrm>
              <a:off x="3154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/>
            <p:cNvSpPr/>
            <p:nvPr/>
          </p:nvSpPr>
          <p:spPr>
            <a:xfrm>
              <a:off x="33832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/>
            <p:cNvSpPr/>
            <p:nvPr/>
          </p:nvSpPr>
          <p:spPr>
            <a:xfrm>
              <a:off x="36118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/>
            <p:cNvSpPr/>
            <p:nvPr/>
          </p:nvSpPr>
          <p:spPr>
            <a:xfrm>
              <a:off x="868681" y="3383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/>
            <p:cNvSpPr/>
            <p:nvPr/>
          </p:nvSpPr>
          <p:spPr>
            <a:xfrm>
              <a:off x="10972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/>
            <p:cNvSpPr/>
            <p:nvPr/>
          </p:nvSpPr>
          <p:spPr>
            <a:xfrm>
              <a:off x="13258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/>
            <p:cNvSpPr/>
            <p:nvPr/>
          </p:nvSpPr>
          <p:spPr>
            <a:xfrm>
              <a:off x="15544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/>
            <p:cNvSpPr/>
            <p:nvPr/>
          </p:nvSpPr>
          <p:spPr>
            <a:xfrm>
              <a:off x="17830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/>
            <p:cNvSpPr/>
            <p:nvPr/>
          </p:nvSpPr>
          <p:spPr>
            <a:xfrm>
              <a:off x="20116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/>
            <p:cNvSpPr/>
            <p:nvPr/>
          </p:nvSpPr>
          <p:spPr>
            <a:xfrm>
              <a:off x="22402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/>
            <p:cNvSpPr/>
            <p:nvPr/>
          </p:nvSpPr>
          <p:spPr>
            <a:xfrm>
              <a:off x="24688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8" name="Oval 707"/>
            <p:cNvSpPr/>
            <p:nvPr/>
          </p:nvSpPr>
          <p:spPr>
            <a:xfrm>
              <a:off x="26974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9" name="Oval 708"/>
            <p:cNvSpPr/>
            <p:nvPr/>
          </p:nvSpPr>
          <p:spPr>
            <a:xfrm>
              <a:off x="29260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/>
            <p:cNvSpPr/>
            <p:nvPr/>
          </p:nvSpPr>
          <p:spPr>
            <a:xfrm>
              <a:off x="31546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/>
            <p:cNvSpPr/>
            <p:nvPr/>
          </p:nvSpPr>
          <p:spPr>
            <a:xfrm>
              <a:off x="33832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/>
            <p:cNvSpPr/>
            <p:nvPr/>
          </p:nvSpPr>
          <p:spPr>
            <a:xfrm>
              <a:off x="36118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5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4500" y="4034925"/>
            <a:ext cx="2137275" cy="213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3" name="Picture 2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6400" y="4034925"/>
            <a:ext cx="2137275" cy="2137275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4" name="Straight Arrow Connector 353"/>
          <p:cNvCxnSpPr/>
          <p:nvPr/>
        </p:nvCxnSpPr>
        <p:spPr>
          <a:xfrm>
            <a:off x="4029806" y="5112166"/>
            <a:ext cx="1074496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228" y="4492125"/>
            <a:ext cx="915543" cy="3154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00600"/>
            <a:ext cx="914400" cy="585926"/>
          </a:xfrm>
          <a:prstGeom prst="rect">
            <a:avLst/>
          </a:prstGeom>
        </p:spPr>
      </p:pic>
      <p:sp>
        <p:nvSpPr>
          <p:cNvPr id="870" name="Title 4"/>
          <p:cNvSpPr txBox="1">
            <a:spLocks/>
          </p:cNvSpPr>
          <p:nvPr/>
        </p:nvSpPr>
        <p:spPr>
          <a:xfrm>
            <a:off x="457200" y="3200400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Approximated measurement model: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871" name="Rectangle 870"/>
          <p:cNvSpPr/>
          <p:nvPr/>
        </p:nvSpPr>
        <p:spPr>
          <a:xfrm>
            <a:off x="1828800" y="6172200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accent1"/>
                </a:solidFill>
                <a:latin typeface="Pokemon GB" pitchFamily="2" charset="0"/>
                <a:sym typeface="Wingdings" pitchFamily="2" charset="2"/>
              </a:rPr>
              <a:t>DISCRETE</a:t>
            </a:r>
            <a:endParaRPr lang="en-US" dirty="0">
              <a:solidFill>
                <a:schemeClr val="accent1"/>
              </a:solidFill>
              <a:latin typeface="Pokemon GB" pitchFamily="2" charset="0"/>
            </a:endParaRPr>
          </a:p>
        </p:txBody>
      </p:sp>
      <p:sp>
        <p:nvSpPr>
          <p:cNvPr id="872" name="Rectangle 871"/>
          <p:cNvSpPr/>
          <p:nvPr/>
        </p:nvSpPr>
        <p:spPr>
          <a:xfrm>
            <a:off x="5592544" y="6172200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accent1"/>
                </a:solidFill>
                <a:latin typeface="Pokemon GB" pitchFamily="2" charset="0"/>
                <a:sym typeface="Wingdings" pitchFamily="2" charset="2"/>
              </a:rPr>
              <a:t>DISCRETE</a:t>
            </a:r>
            <a:endParaRPr lang="en-US" dirty="0">
              <a:solidFill>
                <a:schemeClr val="accent1"/>
              </a:solidFill>
              <a:latin typeface="Pokemon GB" pitchFamily="2" charset="0"/>
            </a:endParaRPr>
          </a:p>
        </p:txBody>
      </p:sp>
      <p:sp>
        <p:nvSpPr>
          <p:cNvPr id="873" name="Rectangle 872"/>
          <p:cNvSpPr/>
          <p:nvPr/>
        </p:nvSpPr>
        <p:spPr>
          <a:xfrm>
            <a:off x="5715000" y="2743200"/>
            <a:ext cx="17764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Continuous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74" name="Rectangle 873"/>
          <p:cNvSpPr/>
          <p:nvPr/>
        </p:nvSpPr>
        <p:spPr>
          <a:xfrm>
            <a:off x="1881152" y="2743200"/>
            <a:ext cx="17764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Continuous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2123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/>
          <p:cNvSpPr/>
          <p:nvPr/>
        </p:nvSpPr>
        <p:spPr>
          <a:xfrm>
            <a:off x="0" y="2478000"/>
            <a:ext cx="9139425" cy="4380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4"/>
          <p:cNvSpPr txBox="1">
            <a:spLocks/>
          </p:cNvSpPr>
          <p:nvPr/>
        </p:nvSpPr>
        <p:spPr>
          <a:xfrm>
            <a:off x="365760" y="474781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P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ose recovery as a one-stage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structured low-rank matrix completion 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problem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600200"/>
            <a:ext cx="6198108" cy="445389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482766" y="1441283"/>
            <a:ext cx="1072699" cy="676052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i="1" dirty="0" smtClean="0">
                <a:latin typeface="+mj-lt"/>
                <a:ea typeface="Roboto Light" pitchFamily="2" charset="0"/>
                <a:cs typeface="Open Sans Condensed" pitchFamily="34" charset="0"/>
              </a:rPr>
              <a:t>Recall:</a:t>
            </a:r>
            <a:endParaRPr lang="en-US" sz="2400" b="0" i="1" dirty="0" smtClean="0"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57400" y="2514600"/>
            <a:ext cx="5798352" cy="738633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b="0" i="1" dirty="0" err="1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Toeplitz</a:t>
            </a:r>
            <a:r>
              <a:rPr lang="en-US" sz="2400" b="0" i="1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-like matrix built from Fourier data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286000" y="2173706"/>
            <a:ext cx="0" cy="45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52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/>
          <p:cNvSpPr/>
          <p:nvPr/>
        </p:nvSpPr>
        <p:spPr>
          <a:xfrm>
            <a:off x="0" y="2478000"/>
            <a:ext cx="9139425" cy="4380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4"/>
          <p:cNvSpPr txBox="1">
            <a:spLocks/>
          </p:cNvSpPr>
          <p:nvPr/>
        </p:nvSpPr>
        <p:spPr>
          <a:xfrm>
            <a:off x="365760" y="474781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P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ose recovery as a one-stage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structured low-rank matrix completion 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problem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9" y="1602030"/>
            <a:ext cx="736701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43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 233"/>
          <p:cNvSpPr/>
          <p:nvPr/>
        </p:nvSpPr>
        <p:spPr>
          <a:xfrm>
            <a:off x="0" y="2478000"/>
            <a:ext cx="9139425" cy="4380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4"/>
          <p:cNvSpPr txBox="1">
            <a:spLocks/>
          </p:cNvSpPr>
          <p:nvPr/>
        </p:nvSpPr>
        <p:spPr>
          <a:xfrm>
            <a:off x="365760" y="474781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P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ose recovery as a one-stage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structured low-rank matrix completion 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problem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9" y="1602030"/>
            <a:ext cx="7367016" cy="752856"/>
          </a:xfrm>
          <a:prstGeom prst="rect">
            <a:avLst/>
          </a:prstGeom>
        </p:spPr>
      </p:pic>
      <p:grpSp>
        <p:nvGrpSpPr>
          <p:cNvPr id="235" name="Group 234"/>
          <p:cNvGrpSpPr/>
          <p:nvPr/>
        </p:nvGrpSpPr>
        <p:grpSpPr>
          <a:xfrm>
            <a:off x="2648256" y="2971800"/>
            <a:ext cx="3690047" cy="3602708"/>
            <a:chOff x="2648256" y="2576384"/>
            <a:chExt cx="3690047" cy="3602708"/>
          </a:xfrm>
        </p:grpSpPr>
        <p:sp>
          <p:nvSpPr>
            <p:cNvPr id="32" name="Rectangle 31"/>
            <p:cNvSpPr/>
            <p:nvPr/>
          </p:nvSpPr>
          <p:spPr>
            <a:xfrm>
              <a:off x="3614351" y="2823519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861487" y="307065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108622" y="3317790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355757" y="356492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602892" y="3812060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843348" y="405919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614351" y="2576384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861487" y="2823519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108622" y="307065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355757" y="331779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602892" y="356492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850027" y="381206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861487" y="2576384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108622" y="2823519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355757" y="307065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602892" y="331779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850027" y="356492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4108622" y="2576384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355757" y="2823519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602892" y="307065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850027" y="331779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355757" y="2576384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602892" y="2823519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850027" y="307065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602892" y="2576384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850027" y="2823519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850027" y="2576384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3614351" y="4553465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3614351" y="4306330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3861487" y="4553465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3614351" y="405919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3861487" y="430633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4108622" y="455346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3614351" y="3812060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3861487" y="4059195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4108622" y="4306330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4355757" y="4553465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3614351" y="3564925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3861487" y="3812060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4108622" y="4059195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4355757" y="4306330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4602892" y="4553465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3614351" y="3317790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3861487" y="3564925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4108622" y="3812060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4355757" y="4059195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4602892" y="4306330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4850027" y="4553465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3614351" y="307065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3861487" y="331779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4108622" y="356492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4355757" y="381206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4602892" y="405919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4850027" y="430633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3617407" y="2576384"/>
              <a:ext cx="1467059" cy="2224216"/>
            </a:xfrm>
            <a:prstGeom prst="rect">
              <a:avLst/>
            </a:prstGeom>
            <a:noFill/>
            <a:ln w="38100" cap="flat" cmpd="sng" algn="ctr">
              <a:solidFill>
                <a:srgbClr val="002E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22" name="Straight Arrow Connector 221"/>
            <p:cNvCxnSpPr/>
            <p:nvPr/>
          </p:nvCxnSpPr>
          <p:spPr>
            <a:xfrm flipV="1">
              <a:off x="4343400" y="4800600"/>
              <a:ext cx="0" cy="1143000"/>
            </a:xfrm>
            <a:prstGeom prst="straightConnector1">
              <a:avLst/>
            </a:prstGeom>
            <a:noFill/>
            <a:ln w="762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grpSp>
          <p:nvGrpSpPr>
            <p:cNvPr id="16" name="Group 15"/>
            <p:cNvGrpSpPr/>
            <p:nvPr/>
          </p:nvGrpSpPr>
          <p:grpSpPr>
            <a:xfrm rot="5400000">
              <a:off x="4277270" y="4729262"/>
              <a:ext cx="202390" cy="2631067"/>
              <a:chOff x="1143000" y="3005781"/>
              <a:chExt cx="247135" cy="3212757"/>
            </a:xfrm>
          </p:grpSpPr>
          <p:sp>
            <p:nvSpPr>
              <p:cNvPr id="209" name="Rectangle 208"/>
              <p:cNvSpPr/>
              <p:nvPr/>
            </p:nvSpPr>
            <p:spPr>
              <a:xfrm>
                <a:off x="1143000" y="4488592"/>
                <a:ext cx="247135" cy="247135"/>
              </a:xfrm>
              <a:prstGeom prst="rect">
                <a:avLst/>
              </a:prstGeom>
              <a:solidFill>
                <a:srgbClr val="1F497D"/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1143000" y="4241457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2">
                    <a:lumMod val="85000"/>
                  </a:schemeClr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1143000" y="3994322"/>
                <a:ext cx="247135" cy="247135"/>
              </a:xfrm>
              <a:prstGeom prst="rect">
                <a:avLst/>
              </a:prstGeom>
              <a:solidFill>
                <a:srgbClr val="1F497D">
                  <a:lumMod val="20000"/>
                  <a:lumOff val="8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1143000" y="5971403"/>
                <a:ext cx="247135" cy="247135"/>
              </a:xfrm>
              <a:prstGeom prst="rect">
                <a:avLst/>
              </a:prstGeom>
              <a:solidFill>
                <a:srgbClr val="8064A2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1143000" y="5724268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2">
                    <a:lumMod val="85000"/>
                  </a:schemeClr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1143000" y="5477132"/>
                <a:ext cx="247135" cy="247135"/>
              </a:xfrm>
              <a:prstGeom prst="rect">
                <a:avLst/>
              </a:prstGeom>
              <a:solidFill>
                <a:srgbClr val="4F81BD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1143000" y="5229997"/>
                <a:ext cx="247135" cy="247135"/>
              </a:xfrm>
              <a:prstGeom prst="rect">
                <a:avLst/>
              </a:prstGeom>
              <a:solidFill>
                <a:srgbClr val="1F497D">
                  <a:lumMod val="60000"/>
                  <a:lumOff val="4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1143000" y="4982862"/>
                <a:ext cx="247135" cy="247135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1143000" y="4735727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2">
                    <a:lumMod val="85000"/>
                  </a:schemeClr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1143000" y="3747186"/>
                <a:ext cx="247135" cy="247135"/>
              </a:xfrm>
              <a:prstGeom prst="rect">
                <a:avLst/>
              </a:prstGeom>
              <a:solidFill>
                <a:srgbClr val="4BACC6">
                  <a:lumMod val="60000"/>
                  <a:lumOff val="4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1143000" y="3500051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2">
                    <a:lumMod val="85000"/>
                  </a:schemeClr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1143000" y="3252916"/>
                <a:ext cx="247135" cy="247135"/>
              </a:xfrm>
              <a:prstGeom prst="rect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1" name="Rectangle 220"/>
              <p:cNvSpPr/>
              <p:nvPr/>
            </p:nvSpPr>
            <p:spPr>
              <a:xfrm>
                <a:off x="1143000" y="3005781"/>
                <a:ext cx="247135" cy="247135"/>
              </a:xfrm>
              <a:prstGeom prst="rect">
                <a:avLst/>
              </a:prstGeom>
              <a:solidFill>
                <a:srgbClr val="8064A2"/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1143000" y="3005781"/>
                <a:ext cx="247135" cy="3212757"/>
              </a:xfrm>
              <a:prstGeom prst="rect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227" name="Picture 22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8776" y="3060233"/>
              <a:ext cx="849527" cy="515895"/>
            </a:xfrm>
            <a:prstGeom prst="rect">
              <a:avLst/>
            </a:prstGeom>
          </p:spPr>
        </p:pic>
        <p:cxnSp>
          <p:nvCxnSpPr>
            <p:cNvPr id="232" name="Straight Connector 231"/>
            <p:cNvCxnSpPr/>
            <p:nvPr/>
          </p:nvCxnSpPr>
          <p:spPr>
            <a:xfrm flipV="1">
              <a:off x="5097162" y="3429000"/>
              <a:ext cx="389238" cy="157549"/>
            </a:xfrm>
            <a:prstGeom prst="line">
              <a:avLst/>
            </a:prstGeom>
            <a:noFill/>
            <a:ln w="38100" cap="flat" cmpd="sng" algn="ctr">
              <a:solidFill>
                <a:srgbClr val="002EF0"/>
              </a:solidFill>
              <a:prstDash val="solid"/>
            </a:ln>
            <a:effectLst/>
          </p:spPr>
        </p:cxnSp>
        <p:sp>
          <p:nvSpPr>
            <p:cNvPr id="20" name="TextBox 19"/>
            <p:cNvSpPr txBox="1"/>
            <p:nvPr/>
          </p:nvSpPr>
          <p:spPr>
            <a:xfrm>
              <a:off x="4546879" y="5051809"/>
              <a:ext cx="646300" cy="676052"/>
            </a:xfrm>
            <a:prstGeom prst="rect">
              <a:avLst/>
            </a:prstGeom>
          </p:spPr>
          <p:txBody>
            <a:bodyPr wrap="none" lIns="91425" tIns="91425" rIns="91425" bIns="91425" rtlCol="0" anchor="t" anchorCtr="0">
              <a:spAutoFit/>
            </a:bodyPr>
            <a:lstStyle/>
            <a:p>
              <a:pPr>
                <a:lnSpc>
                  <a:spcPct val="150000"/>
                </a:lnSpc>
                <a:buClr>
                  <a:schemeClr val="tx1"/>
                </a:buClr>
              </a:pPr>
              <a:r>
                <a:rPr lang="en-US" sz="2400" b="0" dirty="0" smtClean="0">
                  <a:solidFill>
                    <a:schemeClr val="tx1"/>
                  </a:solidFill>
                  <a:latin typeface="+mj-lt"/>
                  <a:ea typeface="Roboto Light" pitchFamily="2" charset="0"/>
                  <a:cs typeface="Open Sans Condensed" pitchFamily="34" charset="0"/>
                </a:rPr>
                <a:t>Lift</a:t>
              </a:r>
            </a:p>
          </p:txBody>
        </p:sp>
        <p:pic>
          <p:nvPicPr>
            <p:cNvPr id="233" name="Picture 23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8256" y="5840089"/>
              <a:ext cx="192270" cy="339003"/>
            </a:xfrm>
            <a:prstGeom prst="rect">
              <a:avLst/>
            </a:prstGeom>
          </p:spPr>
        </p:pic>
      </p:grpSp>
      <p:sp>
        <p:nvSpPr>
          <p:cNvPr id="236" name="TextBox 235"/>
          <p:cNvSpPr txBox="1"/>
          <p:nvPr/>
        </p:nvSpPr>
        <p:spPr>
          <a:xfrm>
            <a:off x="3712867" y="2366387"/>
            <a:ext cx="1298723" cy="676052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b="0" dirty="0" err="1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Toeplitz</a:t>
            </a:r>
            <a:endParaRPr lang="en-US" sz="2400" b="0" dirty="0" smtClean="0">
              <a:solidFill>
                <a:srgbClr val="0808D6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228600" y="2514600"/>
            <a:ext cx="1906261" cy="676052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i="1" dirty="0" smtClean="0">
                <a:latin typeface="+mj-lt"/>
                <a:ea typeface="Roboto Light" pitchFamily="2" charset="0"/>
                <a:cs typeface="Open Sans Condensed" pitchFamily="34" charset="0"/>
              </a:rPr>
              <a:t>1-D Example:</a:t>
            </a:r>
            <a:endParaRPr lang="en-US" sz="2400" b="0" i="1" dirty="0" smtClean="0"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029200" y="4800600"/>
            <a:ext cx="457200" cy="45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5446206" y="5112098"/>
            <a:ext cx="1976793" cy="676052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 smtClean="0">
                <a:solidFill>
                  <a:schemeClr val="accent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Missing data</a:t>
            </a:r>
            <a:endParaRPr lang="en-US" sz="2400" b="0" dirty="0" smtClean="0">
              <a:solidFill>
                <a:schemeClr val="accent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cxnSp>
        <p:nvCxnSpPr>
          <p:cNvPr id="6" name="Straight Connector 5"/>
          <p:cNvCxnSpPr>
            <a:stCxn id="219" idx="1"/>
          </p:cNvCxnSpPr>
          <p:nvPr/>
        </p:nvCxnSpPr>
        <p:spPr>
          <a:xfrm flipV="1">
            <a:off x="5188024" y="5715000"/>
            <a:ext cx="298376" cy="624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26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 233"/>
          <p:cNvSpPr/>
          <p:nvPr/>
        </p:nvSpPr>
        <p:spPr>
          <a:xfrm>
            <a:off x="0" y="2478000"/>
            <a:ext cx="9139425" cy="4380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4"/>
          <p:cNvSpPr txBox="1">
            <a:spLocks/>
          </p:cNvSpPr>
          <p:nvPr/>
        </p:nvSpPr>
        <p:spPr>
          <a:xfrm>
            <a:off x="365760" y="474781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P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ose recovery as a one-stage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structured low-rank matrix completion 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problem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9" y="1602030"/>
            <a:ext cx="7367016" cy="752856"/>
          </a:xfrm>
          <a:prstGeom prst="rect">
            <a:avLst/>
          </a:prstGeom>
        </p:spPr>
      </p:pic>
      <p:grpSp>
        <p:nvGrpSpPr>
          <p:cNvPr id="235" name="Group 234"/>
          <p:cNvGrpSpPr/>
          <p:nvPr/>
        </p:nvGrpSpPr>
        <p:grpSpPr>
          <a:xfrm>
            <a:off x="2648256" y="2971800"/>
            <a:ext cx="3690047" cy="3602708"/>
            <a:chOff x="2648256" y="2576384"/>
            <a:chExt cx="3690047" cy="3602708"/>
          </a:xfrm>
        </p:grpSpPr>
        <p:sp>
          <p:nvSpPr>
            <p:cNvPr id="32" name="Rectangle 31"/>
            <p:cNvSpPr/>
            <p:nvPr/>
          </p:nvSpPr>
          <p:spPr>
            <a:xfrm>
              <a:off x="3614351" y="2823519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861487" y="307065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108622" y="3317790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355757" y="356492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602892" y="3812060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843348" y="405919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614351" y="2576384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861487" y="2823519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108622" y="307065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355757" y="331779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602892" y="356492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850027" y="381206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861487" y="2576384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108622" y="2823519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355757" y="307065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602892" y="331779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850027" y="356492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4108622" y="2576384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355757" y="2823519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602892" y="307065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850027" y="331779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355757" y="2576384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602892" y="2823519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850027" y="307065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602892" y="2576384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850027" y="2823519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850027" y="2576384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3614351" y="4553465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3614351" y="4306330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3861487" y="4553465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3614351" y="405919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3861487" y="430633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4108622" y="455346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3614351" y="3812060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3861487" y="4059195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4108622" y="4306330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4355757" y="4553465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3614351" y="3564925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3861487" y="3812060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4108622" y="4059195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4355757" y="4306330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4602892" y="4553465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3614351" y="3317790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3861487" y="3564925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4108622" y="3812060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4355757" y="4059195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4602892" y="4306330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4850027" y="4553465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3614351" y="307065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3861487" y="331779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4108622" y="356492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4355757" y="381206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4602892" y="405919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4850027" y="430633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3617407" y="2576384"/>
              <a:ext cx="1467059" cy="2224216"/>
            </a:xfrm>
            <a:prstGeom prst="rect">
              <a:avLst/>
            </a:prstGeom>
            <a:noFill/>
            <a:ln w="38100" cap="flat" cmpd="sng" algn="ctr">
              <a:solidFill>
                <a:srgbClr val="002E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 rot="5400000">
              <a:off x="4277270" y="4729262"/>
              <a:ext cx="202390" cy="2631067"/>
              <a:chOff x="1143000" y="3005781"/>
              <a:chExt cx="247135" cy="3212757"/>
            </a:xfrm>
          </p:grpSpPr>
          <p:sp>
            <p:nvSpPr>
              <p:cNvPr id="209" name="Rectangle 208"/>
              <p:cNvSpPr/>
              <p:nvPr/>
            </p:nvSpPr>
            <p:spPr>
              <a:xfrm>
                <a:off x="1143000" y="4488592"/>
                <a:ext cx="247135" cy="247135"/>
              </a:xfrm>
              <a:prstGeom prst="rect">
                <a:avLst/>
              </a:prstGeom>
              <a:solidFill>
                <a:srgbClr val="1F497D"/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1143000" y="4241457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2">
                    <a:lumMod val="85000"/>
                  </a:schemeClr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1143000" y="3994322"/>
                <a:ext cx="247135" cy="247135"/>
              </a:xfrm>
              <a:prstGeom prst="rect">
                <a:avLst/>
              </a:prstGeom>
              <a:solidFill>
                <a:srgbClr val="1F497D">
                  <a:lumMod val="20000"/>
                  <a:lumOff val="8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1143000" y="5971403"/>
                <a:ext cx="247135" cy="247135"/>
              </a:xfrm>
              <a:prstGeom prst="rect">
                <a:avLst/>
              </a:prstGeom>
              <a:solidFill>
                <a:srgbClr val="8064A2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1143000" y="5724268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2">
                    <a:lumMod val="85000"/>
                  </a:schemeClr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1143000" y="5477132"/>
                <a:ext cx="247135" cy="247135"/>
              </a:xfrm>
              <a:prstGeom prst="rect">
                <a:avLst/>
              </a:prstGeom>
              <a:solidFill>
                <a:srgbClr val="4F81BD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1143000" y="5229997"/>
                <a:ext cx="247135" cy="247135"/>
              </a:xfrm>
              <a:prstGeom prst="rect">
                <a:avLst/>
              </a:prstGeom>
              <a:solidFill>
                <a:srgbClr val="1F497D">
                  <a:lumMod val="60000"/>
                  <a:lumOff val="4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1143000" y="4982862"/>
                <a:ext cx="247135" cy="247135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1143000" y="4735727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2">
                    <a:lumMod val="85000"/>
                  </a:schemeClr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1143000" y="3747186"/>
                <a:ext cx="247135" cy="247135"/>
              </a:xfrm>
              <a:prstGeom prst="rect">
                <a:avLst/>
              </a:prstGeom>
              <a:solidFill>
                <a:srgbClr val="4BACC6">
                  <a:lumMod val="60000"/>
                  <a:lumOff val="4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1143000" y="3500051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2">
                    <a:lumMod val="85000"/>
                  </a:schemeClr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1143000" y="3252916"/>
                <a:ext cx="247135" cy="247135"/>
              </a:xfrm>
              <a:prstGeom prst="rect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1" name="Rectangle 220"/>
              <p:cNvSpPr/>
              <p:nvPr/>
            </p:nvSpPr>
            <p:spPr>
              <a:xfrm>
                <a:off x="1143000" y="3005781"/>
                <a:ext cx="247135" cy="247135"/>
              </a:xfrm>
              <a:prstGeom prst="rect">
                <a:avLst/>
              </a:prstGeom>
              <a:solidFill>
                <a:srgbClr val="8064A2"/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1143000" y="3005781"/>
                <a:ext cx="247135" cy="3212757"/>
              </a:xfrm>
              <a:prstGeom prst="rect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227" name="Picture 22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8776" y="3060233"/>
              <a:ext cx="849527" cy="515895"/>
            </a:xfrm>
            <a:prstGeom prst="rect">
              <a:avLst/>
            </a:prstGeom>
          </p:spPr>
        </p:pic>
        <p:cxnSp>
          <p:nvCxnSpPr>
            <p:cNvPr id="232" name="Straight Connector 231"/>
            <p:cNvCxnSpPr/>
            <p:nvPr/>
          </p:nvCxnSpPr>
          <p:spPr>
            <a:xfrm flipV="1">
              <a:off x="5097162" y="3429000"/>
              <a:ext cx="389238" cy="157549"/>
            </a:xfrm>
            <a:prstGeom prst="line">
              <a:avLst/>
            </a:prstGeom>
            <a:noFill/>
            <a:ln w="38100" cap="flat" cmpd="sng" algn="ctr">
              <a:solidFill>
                <a:srgbClr val="002EF0"/>
              </a:solidFill>
              <a:prstDash val="solid"/>
            </a:ln>
            <a:effectLst/>
          </p:spPr>
        </p:cxnSp>
        <p:pic>
          <p:nvPicPr>
            <p:cNvPr id="233" name="Picture 232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8256" y="5840089"/>
              <a:ext cx="192270" cy="339003"/>
            </a:xfrm>
            <a:prstGeom prst="rect">
              <a:avLst/>
            </a:prstGeom>
          </p:spPr>
        </p:pic>
      </p:grpSp>
      <p:sp>
        <p:nvSpPr>
          <p:cNvPr id="236" name="TextBox 235"/>
          <p:cNvSpPr txBox="1"/>
          <p:nvPr/>
        </p:nvSpPr>
        <p:spPr>
          <a:xfrm>
            <a:off x="3712867" y="2366387"/>
            <a:ext cx="1298723" cy="676052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b="0" dirty="0" err="1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Toeplitz</a:t>
            </a:r>
            <a:endParaRPr lang="en-US" sz="2400" b="0" dirty="0" smtClean="0">
              <a:solidFill>
                <a:srgbClr val="0808D6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228600" y="2514600"/>
            <a:ext cx="1906261" cy="676052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i="1" dirty="0" smtClean="0">
                <a:latin typeface="+mj-lt"/>
                <a:ea typeface="Roboto Light" pitchFamily="2" charset="0"/>
                <a:cs typeface="Open Sans Condensed" pitchFamily="34" charset="0"/>
              </a:rPr>
              <a:t>1-D Example:</a:t>
            </a:r>
            <a:endParaRPr lang="en-US" sz="2400" b="0" i="1" dirty="0" smtClean="0"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3614351" y="3218935"/>
            <a:ext cx="247135" cy="247135"/>
          </a:xfrm>
          <a:prstGeom prst="rect">
            <a:avLst/>
          </a:prstGeom>
          <a:solidFill>
            <a:srgbClr val="1F497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3861487" y="3466071"/>
            <a:ext cx="247135" cy="247135"/>
          </a:xfrm>
          <a:prstGeom prst="rect">
            <a:avLst/>
          </a:prstGeom>
          <a:solidFill>
            <a:srgbClr val="1F497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4108622" y="3713206"/>
            <a:ext cx="247135" cy="247135"/>
          </a:xfrm>
          <a:prstGeom prst="rect">
            <a:avLst/>
          </a:prstGeom>
          <a:solidFill>
            <a:srgbClr val="1F497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4355757" y="3960341"/>
            <a:ext cx="247135" cy="247135"/>
          </a:xfrm>
          <a:prstGeom prst="rect">
            <a:avLst/>
          </a:prstGeom>
          <a:solidFill>
            <a:srgbClr val="1F497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602892" y="4207476"/>
            <a:ext cx="247135" cy="247135"/>
          </a:xfrm>
          <a:prstGeom prst="rect">
            <a:avLst/>
          </a:prstGeom>
          <a:solidFill>
            <a:srgbClr val="1F497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4843348" y="4454611"/>
            <a:ext cx="247135" cy="247135"/>
          </a:xfrm>
          <a:prstGeom prst="rect">
            <a:avLst/>
          </a:prstGeom>
          <a:solidFill>
            <a:srgbClr val="1F497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3614351" y="2971800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3861487" y="3218935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08622" y="3466071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4355757" y="3713206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4602892" y="3960341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850027" y="4207476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861487" y="2971800"/>
            <a:ext cx="247135" cy="247135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108622" y="3218935"/>
            <a:ext cx="247135" cy="247135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55757" y="3466071"/>
            <a:ext cx="247135" cy="247135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602892" y="3713206"/>
            <a:ext cx="247135" cy="247135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850027" y="3960341"/>
            <a:ext cx="247135" cy="247135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4108622" y="2971800"/>
            <a:ext cx="247135" cy="247135"/>
          </a:xfrm>
          <a:prstGeom prst="rect">
            <a:avLst/>
          </a:prstGeom>
          <a:solidFill>
            <a:srgbClr val="4BACC6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4355757" y="3218935"/>
            <a:ext cx="247135" cy="247135"/>
          </a:xfrm>
          <a:prstGeom prst="rect">
            <a:avLst/>
          </a:prstGeom>
          <a:solidFill>
            <a:srgbClr val="4BACC6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4602892" y="3466071"/>
            <a:ext cx="247135" cy="247135"/>
          </a:xfrm>
          <a:prstGeom prst="rect">
            <a:avLst/>
          </a:prstGeom>
          <a:solidFill>
            <a:srgbClr val="4BACC6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4850027" y="3713206"/>
            <a:ext cx="247135" cy="247135"/>
          </a:xfrm>
          <a:prstGeom prst="rect">
            <a:avLst/>
          </a:prstGeom>
          <a:solidFill>
            <a:srgbClr val="4BACC6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4355757" y="2971800"/>
            <a:ext cx="247135" cy="247135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4602892" y="3218935"/>
            <a:ext cx="247135" cy="247135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4850027" y="3466071"/>
            <a:ext cx="247135" cy="247135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4602892" y="2971800"/>
            <a:ext cx="247135" cy="247135"/>
          </a:xfrm>
          <a:prstGeom prst="rect">
            <a:avLst/>
          </a:prstGeom>
          <a:solidFill>
            <a:srgbClr val="C0504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4850027" y="3218935"/>
            <a:ext cx="247135" cy="247135"/>
          </a:xfrm>
          <a:prstGeom prst="rect">
            <a:avLst/>
          </a:prstGeom>
          <a:solidFill>
            <a:srgbClr val="C0504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4850027" y="2971800"/>
            <a:ext cx="247135" cy="247135"/>
          </a:xfrm>
          <a:prstGeom prst="rect">
            <a:avLst/>
          </a:prstGeom>
          <a:solidFill>
            <a:srgbClr val="8064A2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3614351" y="4948881"/>
            <a:ext cx="247135" cy="247135"/>
          </a:xfrm>
          <a:prstGeom prst="rect">
            <a:avLst/>
          </a:prstGeom>
          <a:solidFill>
            <a:srgbClr val="8064A2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3614351" y="4701746"/>
            <a:ext cx="247135" cy="247135"/>
          </a:xfrm>
          <a:prstGeom prst="rect">
            <a:avLst/>
          </a:prstGeom>
          <a:solidFill>
            <a:srgbClr val="8064A2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3861487" y="4948881"/>
            <a:ext cx="247135" cy="247135"/>
          </a:xfrm>
          <a:prstGeom prst="rect">
            <a:avLst/>
          </a:prstGeom>
          <a:solidFill>
            <a:srgbClr val="8064A2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3614351" y="4454611"/>
            <a:ext cx="247135" cy="247135"/>
          </a:xfrm>
          <a:prstGeom prst="rect">
            <a:avLst/>
          </a:prstGeom>
          <a:solidFill>
            <a:srgbClr val="1F497D">
              <a:lumMod val="5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3861487" y="4701746"/>
            <a:ext cx="247135" cy="247135"/>
          </a:xfrm>
          <a:prstGeom prst="rect">
            <a:avLst/>
          </a:prstGeom>
          <a:solidFill>
            <a:srgbClr val="1F497D">
              <a:lumMod val="5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4108622" y="4948881"/>
            <a:ext cx="247135" cy="247135"/>
          </a:xfrm>
          <a:prstGeom prst="rect">
            <a:avLst/>
          </a:prstGeom>
          <a:solidFill>
            <a:srgbClr val="1F497D">
              <a:lumMod val="5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3614351" y="4207476"/>
            <a:ext cx="247135" cy="247135"/>
          </a:xfrm>
          <a:prstGeom prst="rect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3861487" y="4454611"/>
            <a:ext cx="247135" cy="247135"/>
          </a:xfrm>
          <a:prstGeom prst="rect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4108622" y="4701746"/>
            <a:ext cx="247135" cy="247135"/>
          </a:xfrm>
          <a:prstGeom prst="rect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4355757" y="4948881"/>
            <a:ext cx="247135" cy="247135"/>
          </a:xfrm>
          <a:prstGeom prst="rect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3614351" y="3960341"/>
            <a:ext cx="247135" cy="247135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3861487" y="4207476"/>
            <a:ext cx="247135" cy="247135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4108622" y="4454611"/>
            <a:ext cx="247135" cy="247135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4355757" y="4701746"/>
            <a:ext cx="247135" cy="247135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4602892" y="4948881"/>
            <a:ext cx="247135" cy="247135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3614351" y="3713206"/>
            <a:ext cx="247135" cy="24713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3861487" y="3960341"/>
            <a:ext cx="247135" cy="24713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4108622" y="4207476"/>
            <a:ext cx="247135" cy="24713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4355757" y="4454611"/>
            <a:ext cx="247135" cy="24713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4602892" y="4701746"/>
            <a:ext cx="247135" cy="24713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4850027" y="4948881"/>
            <a:ext cx="247135" cy="24713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3614351" y="3466071"/>
            <a:ext cx="247135" cy="247135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3861487" y="3713206"/>
            <a:ext cx="247135" cy="247135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108622" y="3960341"/>
            <a:ext cx="247135" cy="247135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355757" y="4207476"/>
            <a:ext cx="247135" cy="247135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4602892" y="4454611"/>
            <a:ext cx="247135" cy="247135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4850027" y="4701746"/>
            <a:ext cx="247135" cy="247135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3617407" y="2971800"/>
            <a:ext cx="1467059" cy="2224216"/>
          </a:xfrm>
          <a:prstGeom prst="rect">
            <a:avLst/>
          </a:prstGeom>
          <a:noFill/>
          <a:ln w="38100" cap="flat" cmpd="sng" algn="ctr">
            <a:solidFill>
              <a:srgbClr val="002EF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3" name="Picture 15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776" y="3455649"/>
            <a:ext cx="849527" cy="515895"/>
          </a:xfrm>
          <a:prstGeom prst="rect">
            <a:avLst/>
          </a:prstGeom>
        </p:spPr>
      </p:pic>
      <p:cxnSp>
        <p:nvCxnSpPr>
          <p:cNvPr id="154" name="Straight Connector 153"/>
          <p:cNvCxnSpPr/>
          <p:nvPr/>
        </p:nvCxnSpPr>
        <p:spPr>
          <a:xfrm flipV="1">
            <a:off x="5097162" y="3824416"/>
            <a:ext cx="389238" cy="157549"/>
          </a:xfrm>
          <a:prstGeom prst="line">
            <a:avLst/>
          </a:prstGeom>
          <a:noFill/>
          <a:ln w="38100" cap="flat" cmpd="sng" algn="ctr">
            <a:solidFill>
              <a:srgbClr val="002EF0"/>
            </a:solidFill>
            <a:prstDash val="solid"/>
          </a:ln>
          <a:effectLst/>
        </p:spPr>
      </p:cxnSp>
      <p:sp>
        <p:nvSpPr>
          <p:cNvPr id="156" name="TextBox 155"/>
          <p:cNvSpPr txBox="1"/>
          <p:nvPr/>
        </p:nvSpPr>
        <p:spPr>
          <a:xfrm>
            <a:off x="914400" y="3886200"/>
            <a:ext cx="2472121" cy="676052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 smtClean="0">
                <a:latin typeface="+mj-lt"/>
                <a:ea typeface="Roboto Light" pitchFamily="2" charset="0"/>
                <a:cs typeface="Open Sans Condensed" pitchFamily="34" charset="0"/>
              </a:rPr>
              <a:t>Complete matrix</a:t>
            </a:r>
          </a:p>
        </p:txBody>
      </p:sp>
    </p:spTree>
    <p:extLst>
      <p:ext uri="{BB962C8B-B14F-4D97-AF65-F5344CB8AC3E}">
        <p14:creationId xmlns:p14="http://schemas.microsoft.com/office/powerpoint/2010/main" val="38872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 233"/>
          <p:cNvSpPr/>
          <p:nvPr/>
        </p:nvSpPr>
        <p:spPr>
          <a:xfrm>
            <a:off x="0" y="2478000"/>
            <a:ext cx="9139425" cy="4380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4"/>
          <p:cNvSpPr txBox="1">
            <a:spLocks/>
          </p:cNvSpPr>
          <p:nvPr/>
        </p:nvSpPr>
        <p:spPr>
          <a:xfrm>
            <a:off x="365760" y="474781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P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ose recovery as a one-stage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structured low-rank matrix completion 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problem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9" y="1602030"/>
            <a:ext cx="7367016" cy="752856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3614351" y="3218935"/>
            <a:ext cx="247135" cy="247135"/>
          </a:xfrm>
          <a:prstGeom prst="rect">
            <a:avLst/>
          </a:prstGeom>
          <a:solidFill>
            <a:srgbClr val="1F497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861487" y="3466071"/>
            <a:ext cx="247135" cy="247135"/>
          </a:xfrm>
          <a:prstGeom prst="rect">
            <a:avLst/>
          </a:prstGeom>
          <a:solidFill>
            <a:srgbClr val="1F497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108622" y="3713206"/>
            <a:ext cx="247135" cy="247135"/>
          </a:xfrm>
          <a:prstGeom prst="rect">
            <a:avLst/>
          </a:prstGeom>
          <a:solidFill>
            <a:srgbClr val="1F497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355757" y="3960341"/>
            <a:ext cx="247135" cy="247135"/>
          </a:xfrm>
          <a:prstGeom prst="rect">
            <a:avLst/>
          </a:prstGeom>
          <a:solidFill>
            <a:srgbClr val="1F497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602892" y="4207476"/>
            <a:ext cx="247135" cy="247135"/>
          </a:xfrm>
          <a:prstGeom prst="rect">
            <a:avLst/>
          </a:prstGeom>
          <a:solidFill>
            <a:srgbClr val="1F497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843348" y="4454611"/>
            <a:ext cx="247135" cy="247135"/>
          </a:xfrm>
          <a:prstGeom prst="rect">
            <a:avLst/>
          </a:prstGeom>
          <a:solidFill>
            <a:srgbClr val="1F497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614351" y="2971800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861487" y="3218935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108622" y="3466071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355757" y="3713206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602892" y="3960341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850027" y="4207476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861487" y="2971800"/>
            <a:ext cx="247135" cy="247135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108622" y="3218935"/>
            <a:ext cx="247135" cy="247135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355757" y="3466071"/>
            <a:ext cx="247135" cy="247135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602892" y="3713206"/>
            <a:ext cx="247135" cy="247135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850027" y="3960341"/>
            <a:ext cx="247135" cy="247135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4108622" y="2971800"/>
            <a:ext cx="247135" cy="247135"/>
          </a:xfrm>
          <a:prstGeom prst="rect">
            <a:avLst/>
          </a:prstGeom>
          <a:solidFill>
            <a:srgbClr val="4BACC6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4355757" y="3218935"/>
            <a:ext cx="247135" cy="247135"/>
          </a:xfrm>
          <a:prstGeom prst="rect">
            <a:avLst/>
          </a:prstGeom>
          <a:solidFill>
            <a:srgbClr val="4BACC6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4602892" y="3466071"/>
            <a:ext cx="247135" cy="247135"/>
          </a:xfrm>
          <a:prstGeom prst="rect">
            <a:avLst/>
          </a:prstGeom>
          <a:solidFill>
            <a:srgbClr val="4BACC6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4850027" y="3713206"/>
            <a:ext cx="247135" cy="247135"/>
          </a:xfrm>
          <a:prstGeom prst="rect">
            <a:avLst/>
          </a:prstGeom>
          <a:solidFill>
            <a:srgbClr val="4BACC6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355757" y="2971800"/>
            <a:ext cx="247135" cy="247135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4602892" y="3218935"/>
            <a:ext cx="247135" cy="247135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4850027" y="3466071"/>
            <a:ext cx="247135" cy="247135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4602892" y="2971800"/>
            <a:ext cx="247135" cy="247135"/>
          </a:xfrm>
          <a:prstGeom prst="rect">
            <a:avLst/>
          </a:prstGeom>
          <a:solidFill>
            <a:srgbClr val="C0504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50027" y="3218935"/>
            <a:ext cx="247135" cy="247135"/>
          </a:xfrm>
          <a:prstGeom prst="rect">
            <a:avLst/>
          </a:prstGeom>
          <a:solidFill>
            <a:srgbClr val="C0504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4850027" y="2971800"/>
            <a:ext cx="247135" cy="247135"/>
          </a:xfrm>
          <a:prstGeom prst="rect">
            <a:avLst/>
          </a:prstGeom>
          <a:solidFill>
            <a:srgbClr val="8064A2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3614351" y="4948881"/>
            <a:ext cx="247135" cy="247135"/>
          </a:xfrm>
          <a:prstGeom prst="rect">
            <a:avLst/>
          </a:prstGeom>
          <a:solidFill>
            <a:srgbClr val="8064A2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3614351" y="4701746"/>
            <a:ext cx="247135" cy="247135"/>
          </a:xfrm>
          <a:prstGeom prst="rect">
            <a:avLst/>
          </a:prstGeom>
          <a:solidFill>
            <a:srgbClr val="8064A2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3861487" y="4948881"/>
            <a:ext cx="247135" cy="247135"/>
          </a:xfrm>
          <a:prstGeom prst="rect">
            <a:avLst/>
          </a:prstGeom>
          <a:solidFill>
            <a:srgbClr val="8064A2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3614351" y="4454611"/>
            <a:ext cx="247135" cy="247135"/>
          </a:xfrm>
          <a:prstGeom prst="rect">
            <a:avLst/>
          </a:prstGeom>
          <a:solidFill>
            <a:srgbClr val="1F497D">
              <a:lumMod val="5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3861487" y="4701746"/>
            <a:ext cx="247135" cy="247135"/>
          </a:xfrm>
          <a:prstGeom prst="rect">
            <a:avLst/>
          </a:prstGeom>
          <a:solidFill>
            <a:srgbClr val="1F497D">
              <a:lumMod val="5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4108622" y="4948881"/>
            <a:ext cx="247135" cy="247135"/>
          </a:xfrm>
          <a:prstGeom prst="rect">
            <a:avLst/>
          </a:prstGeom>
          <a:solidFill>
            <a:srgbClr val="1F497D">
              <a:lumMod val="5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3614351" y="4207476"/>
            <a:ext cx="247135" cy="247135"/>
          </a:xfrm>
          <a:prstGeom prst="rect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3861487" y="4454611"/>
            <a:ext cx="247135" cy="247135"/>
          </a:xfrm>
          <a:prstGeom prst="rect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4108622" y="4701746"/>
            <a:ext cx="247135" cy="247135"/>
          </a:xfrm>
          <a:prstGeom prst="rect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4355757" y="4948881"/>
            <a:ext cx="247135" cy="247135"/>
          </a:xfrm>
          <a:prstGeom prst="rect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3614351" y="3960341"/>
            <a:ext cx="247135" cy="247135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3861487" y="4207476"/>
            <a:ext cx="247135" cy="247135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4108622" y="4454611"/>
            <a:ext cx="247135" cy="247135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4355757" y="4701746"/>
            <a:ext cx="247135" cy="247135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4602892" y="4948881"/>
            <a:ext cx="247135" cy="247135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3614351" y="3713206"/>
            <a:ext cx="247135" cy="24713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3861487" y="3960341"/>
            <a:ext cx="247135" cy="24713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4108622" y="4207476"/>
            <a:ext cx="247135" cy="24713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7" name="Rectangle 186"/>
          <p:cNvSpPr/>
          <p:nvPr/>
        </p:nvSpPr>
        <p:spPr>
          <a:xfrm>
            <a:off x="4355757" y="4454611"/>
            <a:ext cx="247135" cy="24713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8" name="Rectangle 187"/>
          <p:cNvSpPr/>
          <p:nvPr/>
        </p:nvSpPr>
        <p:spPr>
          <a:xfrm>
            <a:off x="4602892" y="4701746"/>
            <a:ext cx="247135" cy="24713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9" name="Rectangle 188"/>
          <p:cNvSpPr/>
          <p:nvPr/>
        </p:nvSpPr>
        <p:spPr>
          <a:xfrm>
            <a:off x="4850027" y="4948881"/>
            <a:ext cx="247135" cy="24713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5" name="Rectangle 194"/>
          <p:cNvSpPr/>
          <p:nvPr/>
        </p:nvSpPr>
        <p:spPr>
          <a:xfrm>
            <a:off x="3614351" y="3466071"/>
            <a:ext cx="247135" cy="247135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6" name="Rectangle 195"/>
          <p:cNvSpPr/>
          <p:nvPr/>
        </p:nvSpPr>
        <p:spPr>
          <a:xfrm>
            <a:off x="3861487" y="3713206"/>
            <a:ext cx="247135" cy="247135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4108622" y="3960341"/>
            <a:ext cx="247135" cy="247135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4355757" y="4207476"/>
            <a:ext cx="247135" cy="247135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4602892" y="4454611"/>
            <a:ext cx="247135" cy="247135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4850027" y="4701746"/>
            <a:ext cx="247135" cy="247135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3617407" y="2971800"/>
            <a:ext cx="1467059" cy="2224216"/>
          </a:xfrm>
          <a:prstGeom prst="rect">
            <a:avLst/>
          </a:prstGeom>
          <a:noFill/>
          <a:ln w="38100" cap="flat" cmpd="sng" algn="ctr">
            <a:solidFill>
              <a:srgbClr val="002EF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22" name="Straight Arrow Connector 221"/>
          <p:cNvCxnSpPr/>
          <p:nvPr/>
        </p:nvCxnSpPr>
        <p:spPr>
          <a:xfrm>
            <a:off x="4343400" y="5196016"/>
            <a:ext cx="0" cy="1143000"/>
          </a:xfrm>
          <a:prstGeom prst="straightConnector1">
            <a:avLst/>
          </a:prstGeom>
          <a:noFill/>
          <a:ln w="76200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grpSp>
        <p:nvGrpSpPr>
          <p:cNvPr id="16" name="Group 15"/>
          <p:cNvGrpSpPr/>
          <p:nvPr/>
        </p:nvGrpSpPr>
        <p:grpSpPr>
          <a:xfrm rot="5400000">
            <a:off x="4277270" y="5124678"/>
            <a:ext cx="202390" cy="2631067"/>
            <a:chOff x="1143000" y="3005781"/>
            <a:chExt cx="247135" cy="3212757"/>
          </a:xfrm>
        </p:grpSpPr>
        <p:sp>
          <p:nvSpPr>
            <p:cNvPr id="209" name="Rectangle 208"/>
            <p:cNvSpPr/>
            <p:nvPr/>
          </p:nvSpPr>
          <p:spPr>
            <a:xfrm>
              <a:off x="1143000" y="4488592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1143000" y="4241457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1143000" y="3994322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1143000" y="5971403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1143000" y="5724268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1143000" y="5477132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1143000" y="5229997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1143000" y="4982862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1143000" y="4735727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1143000" y="3747186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1143000" y="3500051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1143000" y="3252916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1143000" y="3005781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1143000" y="3005781"/>
              <a:ext cx="247135" cy="3212757"/>
            </a:xfrm>
            <a:prstGeom prst="rect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27" name="Picture 22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776" y="3455649"/>
            <a:ext cx="849527" cy="515895"/>
          </a:xfrm>
          <a:prstGeom prst="rect">
            <a:avLst/>
          </a:prstGeom>
        </p:spPr>
      </p:pic>
      <p:cxnSp>
        <p:nvCxnSpPr>
          <p:cNvPr id="232" name="Straight Connector 231"/>
          <p:cNvCxnSpPr/>
          <p:nvPr/>
        </p:nvCxnSpPr>
        <p:spPr>
          <a:xfrm flipV="1">
            <a:off x="5097162" y="3824416"/>
            <a:ext cx="389238" cy="157549"/>
          </a:xfrm>
          <a:prstGeom prst="line">
            <a:avLst/>
          </a:prstGeom>
          <a:noFill/>
          <a:ln w="38100" cap="flat" cmpd="sng" algn="ctr">
            <a:solidFill>
              <a:srgbClr val="002EF0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4546879" y="5447225"/>
            <a:ext cx="1176895" cy="676052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Project</a:t>
            </a:r>
          </a:p>
        </p:txBody>
      </p:sp>
      <p:pic>
        <p:nvPicPr>
          <p:cNvPr id="233" name="Picture 23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256" y="6235505"/>
            <a:ext cx="192270" cy="339003"/>
          </a:xfrm>
          <a:prstGeom prst="rect">
            <a:avLst/>
          </a:prstGeom>
        </p:spPr>
      </p:pic>
      <p:sp>
        <p:nvSpPr>
          <p:cNvPr id="236" name="TextBox 235"/>
          <p:cNvSpPr txBox="1"/>
          <p:nvPr/>
        </p:nvSpPr>
        <p:spPr>
          <a:xfrm>
            <a:off x="3712867" y="2366387"/>
            <a:ext cx="1298723" cy="676052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b="0" dirty="0" err="1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Toeplitz</a:t>
            </a:r>
            <a:endParaRPr lang="en-US" sz="2400" b="0" dirty="0" smtClean="0">
              <a:solidFill>
                <a:srgbClr val="0808D6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228600" y="2514600"/>
            <a:ext cx="1906261" cy="676052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i="1" dirty="0" smtClean="0">
                <a:latin typeface="+mj-lt"/>
                <a:ea typeface="Roboto Light" pitchFamily="2" charset="0"/>
                <a:cs typeface="Open Sans Condensed" pitchFamily="34" charset="0"/>
              </a:rPr>
              <a:t>1-D Example:</a:t>
            </a:r>
            <a:endParaRPr lang="en-US" sz="2400" b="0" i="1" dirty="0" smtClean="0"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45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65760" y="753621"/>
            <a:ext cx="8469170" cy="2622256"/>
          </a:xfrm>
        </p:spPr>
        <p:txBody>
          <a:bodyPr wrap="square" tIns="91440" bIns="91440">
            <a:spAutoFit/>
          </a:bodyPr>
          <a:lstStyle/>
          <a:p>
            <a:pPr>
              <a:lnSpc>
                <a:spcPct val="150000"/>
              </a:lnSpc>
            </a:pPr>
            <a:endParaRPr lang="en-US" sz="2400" dirty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latin typeface="+mj-lt"/>
            </a:endParaRPr>
          </a:p>
        </p:txBody>
      </p:sp>
      <p:sp>
        <p:nvSpPr>
          <p:cNvPr id="17" name="Title 4"/>
          <p:cNvSpPr txBox="1">
            <a:spLocks/>
          </p:cNvSpPr>
          <p:nvPr/>
        </p:nvSpPr>
        <p:spPr>
          <a:xfrm>
            <a:off x="365760" y="474781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P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ose recovery as a one-stage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structured low-rank matrix completion 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problem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65" y="1602030"/>
            <a:ext cx="7367016" cy="75285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657600" y="2514600"/>
            <a:ext cx="4114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+mj-lt"/>
                <a:sym typeface="Wingdings" pitchFamily="2" charset="2"/>
              </a:rPr>
              <a:t>NP-Hard!</a:t>
            </a:r>
          </a:p>
        </p:txBody>
      </p:sp>
    </p:spTree>
    <p:extLst>
      <p:ext uri="{BB962C8B-B14F-4D97-AF65-F5344CB8AC3E}">
        <p14:creationId xmlns:p14="http://schemas.microsoft.com/office/powerpoint/2010/main" val="164990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2"/>
          <p:cNvSpPr txBox="1">
            <a:spLocks/>
          </p:cNvSpPr>
          <p:nvPr/>
        </p:nvSpPr>
        <p:spPr>
          <a:xfrm>
            <a:off x="373507" y="5227153"/>
            <a:ext cx="8469170" cy="5059847"/>
          </a:xfrm>
          <a:prstGeom prst="rect">
            <a:avLst/>
          </a:prstGeom>
        </p:spPr>
        <p:txBody>
          <a:bodyPr vert="horz" wrap="square" lIns="91440" tIns="91440" rIns="91440" bIns="9144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endParaRPr lang="en-US" sz="2400" dirty="0" smtClean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Entirely off the grid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Extends to CS paradigm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Use regularization penalty for other inverse problems</a:t>
            </a:r>
            <a:br>
              <a:rPr lang="en-US" sz="2400" dirty="0" smtClean="0">
                <a:solidFill>
                  <a:srgbClr val="C00000"/>
                </a:solidFill>
                <a:latin typeface="+mj-lt"/>
              </a:rPr>
            </a:br>
            <a:r>
              <a:rPr lang="en-US" sz="2400" dirty="0" smtClean="0">
                <a:solidFill>
                  <a:srgbClr val="C00000"/>
                </a:solidFill>
                <a:latin typeface="+mj-lt"/>
                <a:sym typeface="Wingdings" pitchFamily="2" charset="2"/>
              </a:rPr>
              <a:t>off-the-grid alternative to TV, HDTV, </a:t>
            </a:r>
            <a:r>
              <a:rPr lang="en-US" sz="2400" dirty="0" err="1" smtClean="0">
                <a:solidFill>
                  <a:srgbClr val="C00000"/>
                </a:solidFill>
                <a:latin typeface="+mj-lt"/>
                <a:sym typeface="Wingdings" pitchFamily="2" charset="2"/>
              </a:rPr>
              <a:t>etc</a:t>
            </a:r>
            <a:endParaRPr lang="en-US" sz="2400" dirty="0" smtClean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65760" y="753621"/>
            <a:ext cx="8469170" cy="2622256"/>
          </a:xfrm>
        </p:spPr>
        <p:txBody>
          <a:bodyPr wrap="square" tIns="91440" bIns="91440">
            <a:spAutoFit/>
          </a:bodyPr>
          <a:lstStyle/>
          <a:p>
            <a:pPr>
              <a:lnSpc>
                <a:spcPct val="150000"/>
              </a:lnSpc>
            </a:pPr>
            <a:endParaRPr lang="en-US" sz="2400" dirty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latin typeface="+mj-lt"/>
            </a:endParaRPr>
          </a:p>
        </p:txBody>
      </p:sp>
      <p:sp>
        <p:nvSpPr>
          <p:cNvPr id="17" name="Title 4"/>
          <p:cNvSpPr txBox="1">
            <a:spLocks/>
          </p:cNvSpPr>
          <p:nvPr/>
        </p:nvSpPr>
        <p:spPr>
          <a:xfrm>
            <a:off x="365760" y="474781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P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ose recovery as a one-stage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structured low-rank matrix completion 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problem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65" y="1602030"/>
            <a:ext cx="7367016" cy="75285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16" y="3429000"/>
            <a:ext cx="6982968" cy="752856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>
            <a:off x="2743200" y="2439620"/>
            <a:ext cx="0" cy="760780"/>
          </a:xfrm>
          <a:prstGeom prst="straightConnector1">
            <a:avLst/>
          </a:prstGeom>
          <a:ln w="38100">
            <a:solidFill>
              <a:srgbClr val="0808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131820" y="2531745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Convex Relaxation</a:t>
            </a:r>
            <a:endParaRPr lang="en-US" sz="2400" dirty="0" smtClean="0">
              <a:solidFill>
                <a:srgbClr val="0808D6"/>
              </a:solidFill>
              <a:latin typeface="+mj-lt"/>
              <a:sym typeface="Wingdings" pitchFamily="2" charset="2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657600" y="4114800"/>
            <a:ext cx="22860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535680" y="4284345"/>
            <a:ext cx="56083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Nuclear norm – sum of singular values</a:t>
            </a:r>
            <a:endParaRPr lang="en-US" sz="2400" dirty="0" smtClean="0">
              <a:solidFill>
                <a:srgbClr val="0808D6"/>
              </a:solidFill>
              <a:latin typeface="+mj-lt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2555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65760" y="863062"/>
            <a:ext cx="8469170" cy="6691062"/>
          </a:xfrm>
        </p:spPr>
        <p:txBody>
          <a:bodyPr wrap="square" tIns="91440" bIns="9144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accent5"/>
                </a:solidFill>
                <a:latin typeface="+mj-lt"/>
              </a:rPr>
              <a:t>Standard algorithms are slow:</a:t>
            </a:r>
            <a:r>
              <a:rPr lang="en-US" sz="2400" dirty="0" smtClean="0">
                <a:latin typeface="+mj-lt"/>
              </a:rPr>
              <a:t/>
            </a:r>
            <a:br>
              <a:rPr lang="en-US" sz="2400" dirty="0" smtClean="0">
                <a:latin typeface="+mj-lt"/>
              </a:rPr>
            </a:br>
            <a:r>
              <a:rPr lang="en-US" sz="2400" dirty="0" smtClean="0">
                <a:latin typeface="+mj-lt"/>
              </a:rPr>
              <a:t>Apply ADMM = Singular value </a:t>
            </a:r>
            <a:r>
              <a:rPr lang="en-US" sz="2400" dirty="0" err="1" smtClean="0">
                <a:latin typeface="+mj-lt"/>
              </a:rPr>
              <a:t>thresholding</a:t>
            </a:r>
            <a:r>
              <a:rPr lang="en-US" sz="2400" dirty="0" smtClean="0">
                <a:latin typeface="+mj-lt"/>
              </a:rPr>
              <a:t> (SVT)</a:t>
            </a:r>
            <a:br>
              <a:rPr lang="en-US" sz="2400" dirty="0" smtClean="0">
                <a:latin typeface="+mj-lt"/>
              </a:rPr>
            </a:br>
            <a:r>
              <a:rPr lang="en-US" sz="2400" dirty="0" smtClean="0">
                <a:latin typeface="+mj-lt"/>
              </a:rPr>
              <a:t>Each iteration requires a large SVD: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000" dirty="0" smtClean="0">
                <a:latin typeface="+mj-lt"/>
              </a:rPr>
              <a:t>	                             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24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accent5"/>
                </a:solidFill>
                <a:latin typeface="+mj-lt"/>
              </a:rPr>
              <a:t>Real data can be “high-rank”:</a:t>
            </a:r>
            <a:r>
              <a:rPr lang="en-US" sz="2400" dirty="0" smtClean="0">
                <a:latin typeface="+mj-lt"/>
              </a:rPr>
              <a:t/>
            </a:r>
            <a:br>
              <a:rPr lang="en-US" sz="2400" dirty="0" smtClean="0">
                <a:latin typeface="+mj-lt"/>
              </a:rPr>
            </a:br>
            <a:r>
              <a:rPr lang="en-US" sz="2400" dirty="0" smtClean="0">
                <a:latin typeface="+mj-lt"/>
              </a:rPr>
              <a:t>      </a:t>
            </a:r>
          </a:p>
          <a:p>
            <a:pPr>
              <a:lnSpc>
                <a:spcPct val="150000"/>
              </a:lnSpc>
            </a:pPr>
            <a:endParaRPr lang="en-US" sz="2400" dirty="0" smtClean="0">
              <a:solidFill>
                <a:srgbClr val="C00000"/>
              </a:solidFill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solidFill>
                <a:srgbClr val="C00000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endParaRPr lang="en-US" sz="2400" dirty="0" smtClean="0">
              <a:solidFill>
                <a:srgbClr val="C00000"/>
              </a:solidFill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7" name="Title 4"/>
          <p:cNvSpPr txBox="1">
            <a:spLocks/>
          </p:cNvSpPr>
          <p:nvPr/>
        </p:nvSpPr>
        <p:spPr>
          <a:xfrm>
            <a:off x="365760" y="91440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Computational challenges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28999" y="2641937"/>
            <a:ext cx="31967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>
                <a:latin typeface="+mj-lt"/>
              </a:rPr>
              <a:t>(#pixels) x (filter size)</a:t>
            </a:r>
          </a:p>
          <a:p>
            <a:pPr algn="r"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e.g. 10</a:t>
            </a:r>
            <a:r>
              <a:rPr lang="en-US" sz="2400" baseline="30000" dirty="0" smtClean="0">
                <a:latin typeface="+mj-lt"/>
              </a:rPr>
              <a:t>6</a:t>
            </a:r>
            <a:r>
              <a:rPr lang="en-US" sz="2400" dirty="0" smtClean="0">
                <a:latin typeface="+mj-lt"/>
              </a:rPr>
              <a:t> x 2000          </a:t>
            </a:r>
            <a:endParaRPr lang="en-US" sz="2400" dirty="0">
              <a:latin typeface="+mj-lt"/>
            </a:endParaRPr>
          </a:p>
        </p:txBody>
      </p:sp>
      <p:pic>
        <p:nvPicPr>
          <p:cNvPr id="36" name="Picture 3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042" y="2691414"/>
            <a:ext cx="1796796" cy="3817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4783019"/>
            <a:ext cx="2681478" cy="3817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564" y="4343400"/>
            <a:ext cx="3148036" cy="213837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4572000"/>
            <a:ext cx="1306830" cy="44538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85800" y="4554419"/>
            <a:ext cx="457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e.g.</a:t>
            </a:r>
          </a:p>
          <a:p>
            <a:r>
              <a:rPr lang="en-US" dirty="0" smtClean="0">
                <a:solidFill>
                  <a:schemeClr val="tx2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Singular values of</a:t>
            </a:r>
          </a:p>
          <a:p>
            <a:r>
              <a:rPr lang="en-US" dirty="0" smtClean="0">
                <a:solidFill>
                  <a:schemeClr val="tx2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Real MR image</a:t>
            </a:r>
            <a:endParaRPr lang="en-US" dirty="0">
              <a:solidFill>
                <a:schemeClr val="tx2"/>
              </a:solidFill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1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65760" y="863062"/>
            <a:ext cx="8469170" cy="6869573"/>
          </a:xfrm>
        </p:spPr>
        <p:txBody>
          <a:bodyPr wrap="square" tIns="91440" bIns="9144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0808D6"/>
                </a:solidFill>
                <a:latin typeface="+mj-lt"/>
              </a:rPr>
              <a:t>IRLS: </a:t>
            </a:r>
            <a:r>
              <a:rPr lang="en-US" sz="2400" b="1" dirty="0" smtClean="0">
                <a:solidFill>
                  <a:srgbClr val="0808D6"/>
                </a:solidFill>
                <a:latin typeface="+mj-lt"/>
              </a:rPr>
              <a:t>I</a:t>
            </a:r>
            <a:r>
              <a:rPr lang="en-US" sz="2400" dirty="0" smtClean="0">
                <a:solidFill>
                  <a:srgbClr val="0808D6"/>
                </a:solidFill>
                <a:latin typeface="+mj-lt"/>
              </a:rPr>
              <a:t>terative </a:t>
            </a:r>
            <a:r>
              <a:rPr lang="en-US" sz="2400" b="1" dirty="0" smtClean="0">
                <a:solidFill>
                  <a:srgbClr val="0808D6"/>
                </a:solidFill>
                <a:latin typeface="+mj-lt"/>
              </a:rPr>
              <a:t>R</a:t>
            </a:r>
            <a:r>
              <a:rPr lang="en-US" sz="2400" dirty="0" smtClean="0">
                <a:solidFill>
                  <a:srgbClr val="0808D6"/>
                </a:solidFill>
                <a:latin typeface="+mj-lt"/>
              </a:rPr>
              <a:t>eweighted </a:t>
            </a:r>
            <a:r>
              <a:rPr lang="en-US" sz="2400" b="1" dirty="0" smtClean="0">
                <a:solidFill>
                  <a:srgbClr val="0808D6"/>
                </a:solidFill>
                <a:latin typeface="+mj-lt"/>
              </a:rPr>
              <a:t>L</a:t>
            </a:r>
            <a:r>
              <a:rPr lang="en-US" sz="2400" dirty="0" smtClean="0">
                <a:solidFill>
                  <a:srgbClr val="0808D6"/>
                </a:solidFill>
                <a:latin typeface="+mj-lt"/>
              </a:rPr>
              <a:t>east </a:t>
            </a:r>
            <a:r>
              <a:rPr lang="en-US" sz="2400" b="1" dirty="0" smtClean="0">
                <a:solidFill>
                  <a:srgbClr val="0808D6"/>
                </a:solidFill>
                <a:latin typeface="+mj-lt"/>
              </a:rPr>
              <a:t>S</a:t>
            </a:r>
            <a:r>
              <a:rPr lang="en-US" sz="2400" dirty="0" smtClean="0">
                <a:solidFill>
                  <a:srgbClr val="0808D6"/>
                </a:solidFill>
                <a:latin typeface="+mj-lt"/>
              </a:rPr>
              <a:t>quares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Proposed for low-rank matrix completion in</a:t>
            </a:r>
            <a:br>
              <a:rPr lang="en-US" sz="2400" dirty="0" smtClean="0">
                <a:latin typeface="+mj-lt"/>
              </a:rPr>
            </a:br>
            <a:r>
              <a:rPr lang="en-US" sz="2400" dirty="0" smtClean="0">
                <a:latin typeface="+mj-lt"/>
              </a:rPr>
              <a:t>[</a:t>
            </a:r>
            <a:r>
              <a:rPr lang="en-US" sz="2400" dirty="0" err="1" smtClean="0">
                <a:latin typeface="+mj-lt"/>
              </a:rPr>
              <a:t>Fornasier</a:t>
            </a:r>
            <a:r>
              <a:rPr lang="en-US" sz="2400" dirty="0" smtClean="0">
                <a:latin typeface="+mj-lt"/>
              </a:rPr>
              <a:t>, </a:t>
            </a:r>
            <a:r>
              <a:rPr lang="en-US" sz="2400" dirty="0" err="1" smtClean="0">
                <a:latin typeface="+mj-lt"/>
              </a:rPr>
              <a:t>Rauhut</a:t>
            </a:r>
            <a:r>
              <a:rPr lang="en-US" sz="2400" dirty="0" smtClean="0">
                <a:latin typeface="+mj-lt"/>
              </a:rPr>
              <a:t>, &amp; Ward, 2011], [Mohan &amp; </a:t>
            </a:r>
            <a:r>
              <a:rPr lang="en-US" sz="2400" dirty="0" err="1" smtClean="0">
                <a:latin typeface="+mj-lt"/>
              </a:rPr>
              <a:t>Fazel</a:t>
            </a:r>
            <a:r>
              <a:rPr lang="en-US" sz="2400" dirty="0" smtClean="0">
                <a:latin typeface="+mj-lt"/>
              </a:rPr>
              <a:t>, 2012]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Adapt to structured matrix case: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FF0000"/>
                </a:solidFill>
                <a:latin typeface="+mj-lt"/>
              </a:rPr>
              <a:t>Without modification, this approach is slow!</a:t>
            </a:r>
            <a:r>
              <a:rPr lang="en-US" sz="2400" dirty="0" smtClean="0">
                <a:latin typeface="+mj-lt"/>
              </a:rPr>
              <a:t/>
            </a:r>
            <a:br>
              <a:rPr lang="en-US" sz="2400" dirty="0" smtClean="0">
                <a:latin typeface="+mj-lt"/>
              </a:rPr>
            </a:br>
            <a:r>
              <a:rPr lang="en-US" sz="2400" dirty="0" smtClean="0">
                <a:latin typeface="+mj-lt"/>
              </a:rPr>
              <a:t>      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70" y="3429000"/>
            <a:ext cx="7706106" cy="1094994"/>
          </a:xfrm>
          <a:prstGeom prst="rect">
            <a:avLst/>
          </a:prstGeom>
        </p:spPr>
      </p:pic>
      <p:sp>
        <p:nvSpPr>
          <p:cNvPr id="5" name="Title 4"/>
          <p:cNvSpPr txBox="1">
            <a:spLocks/>
          </p:cNvSpPr>
          <p:nvPr/>
        </p:nvSpPr>
        <p:spPr>
          <a:xfrm>
            <a:off x="365760" y="228600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Proposed Approach: Adapt IRLS algorithm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27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37415" y="914400"/>
            <a:ext cx="8469170" cy="6315575"/>
          </a:xfrm>
        </p:spPr>
        <p:txBody>
          <a:bodyPr wrap="square" tIns="91440" bIns="9144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0808D6"/>
                </a:solidFill>
                <a:latin typeface="+mj-lt"/>
              </a:rPr>
              <a:t>GIRAF = </a:t>
            </a:r>
            <a:r>
              <a:rPr lang="en-US" sz="2400" b="1" dirty="0" smtClean="0">
                <a:solidFill>
                  <a:srgbClr val="0808D6"/>
                </a:solidFill>
                <a:latin typeface="+mj-lt"/>
              </a:rPr>
              <a:t>G</a:t>
            </a:r>
            <a:r>
              <a:rPr lang="en-US" sz="2400" dirty="0" smtClean="0">
                <a:solidFill>
                  <a:srgbClr val="0808D6"/>
                </a:solidFill>
                <a:latin typeface="+mj-lt"/>
              </a:rPr>
              <a:t>eneric </a:t>
            </a:r>
            <a:r>
              <a:rPr lang="en-US" sz="2400" b="1" dirty="0" smtClean="0">
                <a:solidFill>
                  <a:srgbClr val="0808D6"/>
                </a:solidFill>
                <a:latin typeface="+mj-lt"/>
              </a:rPr>
              <a:t>I</a:t>
            </a:r>
            <a:r>
              <a:rPr lang="en-US" sz="2400" dirty="0" smtClean="0">
                <a:solidFill>
                  <a:srgbClr val="0808D6"/>
                </a:solidFill>
                <a:latin typeface="+mj-lt"/>
              </a:rPr>
              <a:t>terative </a:t>
            </a:r>
            <a:r>
              <a:rPr lang="en-US" sz="2400" b="1" dirty="0" smtClean="0">
                <a:solidFill>
                  <a:srgbClr val="0808D6"/>
                </a:solidFill>
                <a:latin typeface="+mj-lt"/>
              </a:rPr>
              <a:t>R</a:t>
            </a:r>
            <a:r>
              <a:rPr lang="en-US" sz="2400" dirty="0" smtClean="0">
                <a:solidFill>
                  <a:srgbClr val="0808D6"/>
                </a:solidFill>
                <a:latin typeface="+mj-lt"/>
              </a:rPr>
              <a:t>eweighted </a:t>
            </a:r>
            <a:r>
              <a:rPr lang="en-US" sz="2400" b="1" dirty="0" smtClean="0">
                <a:solidFill>
                  <a:srgbClr val="0808D6"/>
                </a:solidFill>
                <a:latin typeface="+mj-lt"/>
              </a:rPr>
              <a:t>A</a:t>
            </a:r>
            <a:r>
              <a:rPr lang="en-US" sz="2400" dirty="0" smtClean="0">
                <a:solidFill>
                  <a:srgbClr val="0808D6"/>
                </a:solidFill>
                <a:latin typeface="+mj-lt"/>
              </a:rPr>
              <a:t>nnihilating </a:t>
            </a:r>
            <a:r>
              <a:rPr lang="en-US" sz="2400" b="1" dirty="0" smtClean="0">
                <a:solidFill>
                  <a:srgbClr val="0808D6"/>
                </a:solidFill>
                <a:latin typeface="+mj-lt"/>
              </a:rPr>
              <a:t>F</a:t>
            </a:r>
            <a:r>
              <a:rPr lang="en-US" sz="2400" dirty="0" smtClean="0">
                <a:solidFill>
                  <a:srgbClr val="0808D6"/>
                </a:solidFill>
                <a:latin typeface="+mj-lt"/>
              </a:rPr>
              <a:t>ilter</a:t>
            </a:r>
            <a:endParaRPr lang="en-US" sz="2400" dirty="0" smtClean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Exploit convolution structure to simplify IRLS algorithm: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Condenses weight matrix to </a:t>
            </a:r>
            <a:r>
              <a:rPr lang="en-US" sz="2400" i="1" dirty="0" smtClean="0">
                <a:latin typeface="+mj-lt"/>
              </a:rPr>
              <a:t>single</a:t>
            </a:r>
            <a:r>
              <a:rPr lang="en-US" sz="2400" dirty="0" smtClean="0">
                <a:latin typeface="+mj-lt"/>
              </a:rPr>
              <a:t> annihilating filter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Solves problem in </a:t>
            </a:r>
            <a:r>
              <a:rPr lang="en-US" sz="2400" i="1" dirty="0" smtClean="0">
                <a:solidFill>
                  <a:srgbClr val="0808D6"/>
                </a:solidFill>
                <a:latin typeface="+mj-lt"/>
              </a:rPr>
              <a:t>original domain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+mj-lt"/>
              </a:rPr>
              <a:t/>
            </a:r>
            <a:br>
              <a:rPr lang="en-US" sz="2400" dirty="0" smtClean="0">
                <a:latin typeface="+mj-lt"/>
              </a:rPr>
            </a:br>
            <a:r>
              <a:rPr lang="en-US" sz="2400" dirty="0" smtClean="0">
                <a:latin typeface="+mj-lt"/>
              </a:rPr>
              <a:t>      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+mj-lt"/>
            </a:endParaRPr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365760" y="228600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GIRAF algorithm [O. &amp; Jacob, ISBI 2016]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70" y="2286000"/>
            <a:ext cx="7091172" cy="1101852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3326524" y="2790497"/>
            <a:ext cx="457200" cy="4572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943600" y="4343400"/>
            <a:ext cx="2392028" cy="2335411"/>
            <a:chOff x="2648256" y="2576384"/>
            <a:chExt cx="3690047" cy="3602708"/>
          </a:xfrm>
        </p:grpSpPr>
        <p:sp>
          <p:nvSpPr>
            <p:cNvPr id="13" name="Rectangle 12"/>
            <p:cNvSpPr/>
            <p:nvPr/>
          </p:nvSpPr>
          <p:spPr>
            <a:xfrm>
              <a:off x="3614351" y="2823519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861487" y="307065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108622" y="3317790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355757" y="356492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602892" y="3812060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43348" y="405919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614351" y="2576384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861487" y="2823519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108622" y="307065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355757" y="331779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602892" y="356492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850027" y="381206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861487" y="2576384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108622" y="2823519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355757" y="307065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602892" y="331779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850027" y="356492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108622" y="2576384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355757" y="2823519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602892" y="307065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850027" y="331779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355757" y="2576384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602892" y="2823519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850027" y="307065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02892" y="2576384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850027" y="2823519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850027" y="2576384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614351" y="4553465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614351" y="4306330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861487" y="4553465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614351" y="405919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861487" y="430633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108622" y="455346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614351" y="3812060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861487" y="4059195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108622" y="4306330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355757" y="4553465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614351" y="3564925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861487" y="3812060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108622" y="4059195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355757" y="4306330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602892" y="4553465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614351" y="3317790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861487" y="3564925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108622" y="3812060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355757" y="4059195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602892" y="4306330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850027" y="4553465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614351" y="307065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861487" y="331779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108622" y="356492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355757" y="3812060"/>
              <a:ext cx="247136" cy="247136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602892" y="405919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850027" y="430633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3617407" y="2576384"/>
              <a:ext cx="1467059" cy="2224216"/>
            </a:xfrm>
            <a:prstGeom prst="rect">
              <a:avLst/>
            </a:prstGeom>
            <a:noFill/>
            <a:ln w="38100" cap="flat" cmpd="sng" algn="ctr">
              <a:solidFill>
                <a:srgbClr val="002E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8" name="Straight Arrow Connector 67"/>
            <p:cNvCxnSpPr/>
            <p:nvPr/>
          </p:nvCxnSpPr>
          <p:spPr>
            <a:xfrm flipV="1">
              <a:off x="4343400" y="4800600"/>
              <a:ext cx="0" cy="114300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grpSp>
          <p:nvGrpSpPr>
            <p:cNvPr id="69" name="Group 68"/>
            <p:cNvGrpSpPr/>
            <p:nvPr/>
          </p:nvGrpSpPr>
          <p:grpSpPr>
            <a:xfrm rot="5400000">
              <a:off x="4277270" y="4729262"/>
              <a:ext cx="202390" cy="2631067"/>
              <a:chOff x="1143000" y="3005781"/>
              <a:chExt cx="247135" cy="3212757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1143000" y="4488592"/>
                <a:ext cx="247135" cy="247135"/>
              </a:xfrm>
              <a:prstGeom prst="rect">
                <a:avLst/>
              </a:prstGeom>
              <a:solidFill>
                <a:srgbClr val="1F497D"/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1143000" y="4241457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2">
                    <a:lumMod val="85000"/>
                  </a:schemeClr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1143000" y="3994322"/>
                <a:ext cx="247135" cy="247135"/>
              </a:xfrm>
              <a:prstGeom prst="rect">
                <a:avLst/>
              </a:prstGeom>
              <a:solidFill>
                <a:srgbClr val="1F497D">
                  <a:lumMod val="20000"/>
                  <a:lumOff val="8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143000" y="5971403"/>
                <a:ext cx="247135" cy="247135"/>
              </a:xfrm>
              <a:prstGeom prst="rect">
                <a:avLst/>
              </a:prstGeom>
              <a:solidFill>
                <a:srgbClr val="8064A2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143000" y="5724268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2">
                    <a:lumMod val="85000"/>
                  </a:schemeClr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1143000" y="5477132"/>
                <a:ext cx="247135" cy="247135"/>
              </a:xfrm>
              <a:prstGeom prst="rect">
                <a:avLst/>
              </a:prstGeom>
              <a:solidFill>
                <a:srgbClr val="4F81BD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1143000" y="5229997"/>
                <a:ext cx="247135" cy="247135"/>
              </a:xfrm>
              <a:prstGeom prst="rect">
                <a:avLst/>
              </a:prstGeom>
              <a:solidFill>
                <a:srgbClr val="1F497D">
                  <a:lumMod val="60000"/>
                  <a:lumOff val="4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143000" y="4982862"/>
                <a:ext cx="247135" cy="247135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143000" y="4735727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2">
                    <a:lumMod val="85000"/>
                  </a:schemeClr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1143000" y="3747186"/>
                <a:ext cx="247135" cy="247135"/>
              </a:xfrm>
              <a:prstGeom prst="rect">
                <a:avLst/>
              </a:prstGeom>
              <a:solidFill>
                <a:srgbClr val="4BACC6">
                  <a:lumMod val="60000"/>
                  <a:lumOff val="4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143000" y="3500051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2">
                    <a:lumMod val="85000"/>
                  </a:schemeClr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1143000" y="3252916"/>
                <a:ext cx="247135" cy="247135"/>
              </a:xfrm>
              <a:prstGeom prst="rect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1143000" y="3005781"/>
                <a:ext cx="247135" cy="247135"/>
              </a:xfrm>
              <a:prstGeom prst="rect">
                <a:avLst/>
              </a:prstGeom>
              <a:solidFill>
                <a:srgbClr val="8064A2"/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1143000" y="3005781"/>
                <a:ext cx="247135" cy="3212757"/>
              </a:xfrm>
              <a:prstGeom prst="rect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70" name="Picture 69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8776" y="3060233"/>
              <a:ext cx="849527" cy="515895"/>
            </a:xfrm>
            <a:prstGeom prst="rect">
              <a:avLst/>
            </a:prstGeom>
          </p:spPr>
        </p:pic>
        <p:cxnSp>
          <p:nvCxnSpPr>
            <p:cNvPr id="71" name="Straight Connector 70"/>
            <p:cNvCxnSpPr/>
            <p:nvPr/>
          </p:nvCxnSpPr>
          <p:spPr>
            <a:xfrm flipV="1">
              <a:off x="5097162" y="3429000"/>
              <a:ext cx="389238" cy="157549"/>
            </a:xfrm>
            <a:prstGeom prst="line">
              <a:avLst/>
            </a:prstGeom>
            <a:noFill/>
            <a:ln w="38100" cap="flat" cmpd="sng" algn="ctr">
              <a:solidFill>
                <a:srgbClr val="002EF0"/>
              </a:solidFill>
              <a:prstDash val="solid"/>
            </a:ln>
            <a:effectLst/>
          </p:spPr>
        </p:cxnSp>
        <p:pic>
          <p:nvPicPr>
            <p:cNvPr id="73" name="Picture 7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8256" y="5840089"/>
              <a:ext cx="192270" cy="339003"/>
            </a:xfrm>
            <a:prstGeom prst="rect">
              <a:avLst/>
            </a:prstGeom>
          </p:spPr>
        </p:pic>
      </p:grpSp>
      <p:cxnSp>
        <p:nvCxnSpPr>
          <p:cNvPr id="94" name="Elbow Connector 93"/>
          <p:cNvCxnSpPr/>
          <p:nvPr/>
        </p:nvCxnSpPr>
        <p:spPr>
          <a:xfrm>
            <a:off x="3657600" y="4800600"/>
            <a:ext cx="2096814" cy="1789386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Cross 96"/>
          <p:cNvSpPr/>
          <p:nvPr/>
        </p:nvSpPr>
        <p:spPr>
          <a:xfrm rot="2700000">
            <a:off x="6123720" y="4066320"/>
            <a:ext cx="1973474" cy="1973474"/>
          </a:xfrm>
          <a:prstGeom prst="plus">
            <a:avLst>
              <a:gd name="adj" fmla="val 45491"/>
            </a:avLst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21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Rectangle 536"/>
          <p:cNvSpPr/>
          <p:nvPr/>
        </p:nvSpPr>
        <p:spPr>
          <a:xfrm>
            <a:off x="5715000" y="2743200"/>
            <a:ext cx="17764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Continuous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17" name="Rectangle 716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457200" y="-3412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DFT Reconstruction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4500" y="685800"/>
            <a:ext cx="2137275" cy="213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6400" y="685800"/>
            <a:ext cx="2137275" cy="2137275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>
            <a:off x="4029806" y="1763041"/>
            <a:ext cx="1074496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744" y="1027702"/>
            <a:ext cx="492621" cy="383598"/>
          </a:xfrm>
          <a:prstGeom prst="rect">
            <a:avLst/>
          </a:prstGeom>
        </p:spPr>
      </p:pic>
      <p:grpSp>
        <p:nvGrpSpPr>
          <p:cNvPr id="543" name="Group 542"/>
          <p:cNvGrpSpPr/>
          <p:nvPr/>
        </p:nvGrpSpPr>
        <p:grpSpPr>
          <a:xfrm>
            <a:off x="5715000" y="914400"/>
            <a:ext cx="1641268" cy="1644499"/>
            <a:chOff x="868681" y="634591"/>
            <a:chExt cx="2788919" cy="2794409"/>
          </a:xfrm>
          <a:solidFill>
            <a:schemeClr val="bg1">
              <a:lumMod val="10000"/>
            </a:schemeClr>
          </a:solidFill>
        </p:grpSpPr>
        <p:sp>
          <p:nvSpPr>
            <p:cNvPr id="544" name="Oval 543"/>
            <p:cNvSpPr/>
            <p:nvPr/>
          </p:nvSpPr>
          <p:spPr>
            <a:xfrm>
              <a:off x="868681" y="6428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/>
            <p:cNvSpPr/>
            <p:nvPr/>
          </p:nvSpPr>
          <p:spPr>
            <a:xfrm>
              <a:off x="10972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/>
            <p:cNvSpPr/>
            <p:nvPr/>
          </p:nvSpPr>
          <p:spPr>
            <a:xfrm>
              <a:off x="13258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/>
            <p:cNvSpPr/>
            <p:nvPr/>
          </p:nvSpPr>
          <p:spPr>
            <a:xfrm>
              <a:off x="15544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/>
            <p:cNvSpPr/>
            <p:nvPr/>
          </p:nvSpPr>
          <p:spPr>
            <a:xfrm>
              <a:off x="17830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/>
            <p:cNvSpPr/>
            <p:nvPr/>
          </p:nvSpPr>
          <p:spPr>
            <a:xfrm>
              <a:off x="20116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/>
            <p:cNvSpPr/>
            <p:nvPr/>
          </p:nvSpPr>
          <p:spPr>
            <a:xfrm>
              <a:off x="22402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/>
            <p:cNvSpPr/>
            <p:nvPr/>
          </p:nvSpPr>
          <p:spPr>
            <a:xfrm>
              <a:off x="24688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/>
            <p:cNvSpPr/>
            <p:nvPr/>
          </p:nvSpPr>
          <p:spPr>
            <a:xfrm>
              <a:off x="26974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/>
            <p:cNvSpPr/>
            <p:nvPr/>
          </p:nvSpPr>
          <p:spPr>
            <a:xfrm>
              <a:off x="29260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/>
            <p:cNvSpPr/>
            <p:nvPr/>
          </p:nvSpPr>
          <p:spPr>
            <a:xfrm>
              <a:off x="31546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/>
            <p:cNvSpPr/>
            <p:nvPr/>
          </p:nvSpPr>
          <p:spPr>
            <a:xfrm>
              <a:off x="33832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/>
            <p:cNvSpPr/>
            <p:nvPr/>
          </p:nvSpPr>
          <p:spPr>
            <a:xfrm>
              <a:off x="36118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/>
            <p:cNvSpPr/>
            <p:nvPr/>
          </p:nvSpPr>
          <p:spPr>
            <a:xfrm>
              <a:off x="868681" y="868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/>
            <p:cNvSpPr/>
            <p:nvPr/>
          </p:nvSpPr>
          <p:spPr>
            <a:xfrm>
              <a:off x="10972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/>
            <p:cNvSpPr/>
            <p:nvPr/>
          </p:nvSpPr>
          <p:spPr>
            <a:xfrm>
              <a:off x="13258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/>
            <p:cNvSpPr/>
            <p:nvPr/>
          </p:nvSpPr>
          <p:spPr>
            <a:xfrm>
              <a:off x="15544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/>
            <p:cNvSpPr/>
            <p:nvPr/>
          </p:nvSpPr>
          <p:spPr>
            <a:xfrm>
              <a:off x="17830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/>
            <p:cNvSpPr/>
            <p:nvPr/>
          </p:nvSpPr>
          <p:spPr>
            <a:xfrm>
              <a:off x="20116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/>
            <p:cNvSpPr/>
            <p:nvPr/>
          </p:nvSpPr>
          <p:spPr>
            <a:xfrm>
              <a:off x="22402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/>
            <p:cNvSpPr/>
            <p:nvPr/>
          </p:nvSpPr>
          <p:spPr>
            <a:xfrm>
              <a:off x="2468881" y="860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/>
            <p:cNvSpPr/>
            <p:nvPr/>
          </p:nvSpPr>
          <p:spPr>
            <a:xfrm>
              <a:off x="26974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/>
            <p:cNvSpPr/>
            <p:nvPr/>
          </p:nvSpPr>
          <p:spPr>
            <a:xfrm>
              <a:off x="29260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/>
            <p:cNvSpPr/>
            <p:nvPr/>
          </p:nvSpPr>
          <p:spPr>
            <a:xfrm>
              <a:off x="31546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/>
            <p:cNvSpPr/>
            <p:nvPr/>
          </p:nvSpPr>
          <p:spPr>
            <a:xfrm>
              <a:off x="3383281" y="860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/>
            <p:cNvSpPr/>
            <p:nvPr/>
          </p:nvSpPr>
          <p:spPr>
            <a:xfrm>
              <a:off x="36118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/>
            <p:cNvSpPr/>
            <p:nvPr/>
          </p:nvSpPr>
          <p:spPr>
            <a:xfrm>
              <a:off x="868681" y="11000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/>
            <p:cNvSpPr/>
            <p:nvPr/>
          </p:nvSpPr>
          <p:spPr>
            <a:xfrm>
              <a:off x="10972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/>
            <p:cNvSpPr/>
            <p:nvPr/>
          </p:nvSpPr>
          <p:spPr>
            <a:xfrm>
              <a:off x="13258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/>
            <p:cNvSpPr/>
            <p:nvPr/>
          </p:nvSpPr>
          <p:spPr>
            <a:xfrm>
              <a:off x="15544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/>
            <p:cNvSpPr/>
            <p:nvPr/>
          </p:nvSpPr>
          <p:spPr>
            <a:xfrm>
              <a:off x="17830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/>
            <p:cNvSpPr/>
            <p:nvPr/>
          </p:nvSpPr>
          <p:spPr>
            <a:xfrm>
              <a:off x="2011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/>
            <p:cNvSpPr/>
            <p:nvPr/>
          </p:nvSpPr>
          <p:spPr>
            <a:xfrm>
              <a:off x="22402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/>
            <p:cNvSpPr/>
            <p:nvPr/>
          </p:nvSpPr>
          <p:spPr>
            <a:xfrm>
              <a:off x="2468881" y="1091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/>
            <p:cNvSpPr/>
            <p:nvPr/>
          </p:nvSpPr>
          <p:spPr>
            <a:xfrm>
              <a:off x="26974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/>
            <p:cNvSpPr/>
            <p:nvPr/>
          </p:nvSpPr>
          <p:spPr>
            <a:xfrm>
              <a:off x="29260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/>
            <p:cNvSpPr/>
            <p:nvPr/>
          </p:nvSpPr>
          <p:spPr>
            <a:xfrm>
              <a:off x="3154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/>
            <p:cNvSpPr/>
            <p:nvPr/>
          </p:nvSpPr>
          <p:spPr>
            <a:xfrm>
              <a:off x="3383281" y="1091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/>
            <p:cNvSpPr/>
            <p:nvPr/>
          </p:nvSpPr>
          <p:spPr>
            <a:xfrm>
              <a:off x="36118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/>
            <p:cNvSpPr/>
            <p:nvPr/>
          </p:nvSpPr>
          <p:spPr>
            <a:xfrm>
              <a:off x="868681" y="1325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/>
            <p:cNvSpPr/>
            <p:nvPr/>
          </p:nvSpPr>
          <p:spPr>
            <a:xfrm>
              <a:off x="10972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/>
            <p:cNvSpPr/>
            <p:nvPr/>
          </p:nvSpPr>
          <p:spPr>
            <a:xfrm>
              <a:off x="13258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/>
            <p:cNvSpPr/>
            <p:nvPr/>
          </p:nvSpPr>
          <p:spPr>
            <a:xfrm>
              <a:off x="15544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/>
            <p:cNvSpPr/>
            <p:nvPr/>
          </p:nvSpPr>
          <p:spPr>
            <a:xfrm>
              <a:off x="17830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/>
            <p:cNvSpPr/>
            <p:nvPr/>
          </p:nvSpPr>
          <p:spPr>
            <a:xfrm>
              <a:off x="20116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/>
            <p:cNvSpPr/>
            <p:nvPr/>
          </p:nvSpPr>
          <p:spPr>
            <a:xfrm>
              <a:off x="22402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/>
            <p:cNvSpPr/>
            <p:nvPr/>
          </p:nvSpPr>
          <p:spPr>
            <a:xfrm>
              <a:off x="2468881" y="13176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/>
            <p:cNvSpPr/>
            <p:nvPr/>
          </p:nvSpPr>
          <p:spPr>
            <a:xfrm>
              <a:off x="26974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/>
            <p:cNvSpPr/>
            <p:nvPr/>
          </p:nvSpPr>
          <p:spPr>
            <a:xfrm>
              <a:off x="29260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/>
            <p:cNvSpPr/>
            <p:nvPr/>
          </p:nvSpPr>
          <p:spPr>
            <a:xfrm>
              <a:off x="31546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/>
            <p:cNvSpPr/>
            <p:nvPr/>
          </p:nvSpPr>
          <p:spPr>
            <a:xfrm>
              <a:off x="3383281" y="13176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/>
            <p:cNvSpPr/>
            <p:nvPr/>
          </p:nvSpPr>
          <p:spPr>
            <a:xfrm>
              <a:off x="36118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/>
            <p:cNvSpPr/>
            <p:nvPr/>
          </p:nvSpPr>
          <p:spPr>
            <a:xfrm>
              <a:off x="868681" y="15572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/>
            <p:cNvSpPr/>
            <p:nvPr/>
          </p:nvSpPr>
          <p:spPr>
            <a:xfrm>
              <a:off x="10972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/>
            <p:cNvSpPr/>
            <p:nvPr/>
          </p:nvSpPr>
          <p:spPr>
            <a:xfrm>
              <a:off x="13258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/>
            <p:cNvSpPr/>
            <p:nvPr/>
          </p:nvSpPr>
          <p:spPr>
            <a:xfrm>
              <a:off x="15544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/>
            <p:cNvSpPr/>
            <p:nvPr/>
          </p:nvSpPr>
          <p:spPr>
            <a:xfrm>
              <a:off x="17830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/>
            <p:cNvSpPr/>
            <p:nvPr/>
          </p:nvSpPr>
          <p:spPr>
            <a:xfrm>
              <a:off x="2011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/>
            <p:cNvSpPr/>
            <p:nvPr/>
          </p:nvSpPr>
          <p:spPr>
            <a:xfrm>
              <a:off x="22402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/>
            <p:cNvSpPr/>
            <p:nvPr/>
          </p:nvSpPr>
          <p:spPr>
            <a:xfrm>
              <a:off x="24688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/>
            <p:cNvSpPr/>
            <p:nvPr/>
          </p:nvSpPr>
          <p:spPr>
            <a:xfrm>
              <a:off x="26974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/>
            <p:cNvSpPr/>
            <p:nvPr/>
          </p:nvSpPr>
          <p:spPr>
            <a:xfrm>
              <a:off x="29260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/>
            <p:cNvSpPr/>
            <p:nvPr/>
          </p:nvSpPr>
          <p:spPr>
            <a:xfrm>
              <a:off x="3154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/>
            <p:cNvSpPr/>
            <p:nvPr/>
          </p:nvSpPr>
          <p:spPr>
            <a:xfrm>
              <a:off x="33832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/>
            <p:cNvSpPr/>
            <p:nvPr/>
          </p:nvSpPr>
          <p:spPr>
            <a:xfrm>
              <a:off x="36118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/>
            <p:cNvSpPr/>
            <p:nvPr/>
          </p:nvSpPr>
          <p:spPr>
            <a:xfrm>
              <a:off x="868681" y="1783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/>
            <p:cNvSpPr/>
            <p:nvPr/>
          </p:nvSpPr>
          <p:spPr>
            <a:xfrm>
              <a:off x="10972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/>
            <p:cNvSpPr/>
            <p:nvPr/>
          </p:nvSpPr>
          <p:spPr>
            <a:xfrm>
              <a:off x="13258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/>
            <p:cNvSpPr/>
            <p:nvPr/>
          </p:nvSpPr>
          <p:spPr>
            <a:xfrm>
              <a:off x="15544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/>
            <p:cNvSpPr/>
            <p:nvPr/>
          </p:nvSpPr>
          <p:spPr>
            <a:xfrm>
              <a:off x="17830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/>
            <p:cNvSpPr/>
            <p:nvPr/>
          </p:nvSpPr>
          <p:spPr>
            <a:xfrm>
              <a:off x="2011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/>
            <p:cNvSpPr/>
            <p:nvPr/>
          </p:nvSpPr>
          <p:spPr>
            <a:xfrm>
              <a:off x="22402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/>
            <p:cNvSpPr/>
            <p:nvPr/>
          </p:nvSpPr>
          <p:spPr>
            <a:xfrm>
              <a:off x="24688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/>
            <p:cNvSpPr/>
            <p:nvPr/>
          </p:nvSpPr>
          <p:spPr>
            <a:xfrm>
              <a:off x="26974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/>
            <p:cNvSpPr/>
            <p:nvPr/>
          </p:nvSpPr>
          <p:spPr>
            <a:xfrm>
              <a:off x="29260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/>
            <p:cNvSpPr/>
            <p:nvPr/>
          </p:nvSpPr>
          <p:spPr>
            <a:xfrm>
              <a:off x="3154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/>
            <p:cNvSpPr/>
            <p:nvPr/>
          </p:nvSpPr>
          <p:spPr>
            <a:xfrm>
              <a:off x="33832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/>
            <p:cNvSpPr/>
            <p:nvPr/>
          </p:nvSpPr>
          <p:spPr>
            <a:xfrm>
              <a:off x="36118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/>
            <p:cNvSpPr/>
            <p:nvPr/>
          </p:nvSpPr>
          <p:spPr>
            <a:xfrm>
              <a:off x="868681" y="20144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/>
            <p:cNvSpPr/>
            <p:nvPr/>
          </p:nvSpPr>
          <p:spPr>
            <a:xfrm>
              <a:off x="10972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/>
            <p:cNvSpPr/>
            <p:nvPr/>
          </p:nvSpPr>
          <p:spPr>
            <a:xfrm>
              <a:off x="13258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/>
            <p:cNvSpPr/>
            <p:nvPr/>
          </p:nvSpPr>
          <p:spPr>
            <a:xfrm>
              <a:off x="15544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/>
            <p:cNvSpPr/>
            <p:nvPr/>
          </p:nvSpPr>
          <p:spPr>
            <a:xfrm>
              <a:off x="17830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/>
            <p:cNvSpPr/>
            <p:nvPr/>
          </p:nvSpPr>
          <p:spPr>
            <a:xfrm>
              <a:off x="2011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/>
            <p:cNvSpPr/>
            <p:nvPr/>
          </p:nvSpPr>
          <p:spPr>
            <a:xfrm>
              <a:off x="22402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/>
            <p:cNvSpPr/>
            <p:nvPr/>
          </p:nvSpPr>
          <p:spPr>
            <a:xfrm>
              <a:off x="2468881" y="2006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/>
            <p:cNvSpPr/>
            <p:nvPr/>
          </p:nvSpPr>
          <p:spPr>
            <a:xfrm>
              <a:off x="26974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/>
            <p:cNvSpPr/>
            <p:nvPr/>
          </p:nvSpPr>
          <p:spPr>
            <a:xfrm>
              <a:off x="29260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Oval 631"/>
            <p:cNvSpPr/>
            <p:nvPr/>
          </p:nvSpPr>
          <p:spPr>
            <a:xfrm>
              <a:off x="3154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Oval 632"/>
            <p:cNvSpPr/>
            <p:nvPr/>
          </p:nvSpPr>
          <p:spPr>
            <a:xfrm>
              <a:off x="3383281" y="2006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Oval 633"/>
            <p:cNvSpPr/>
            <p:nvPr/>
          </p:nvSpPr>
          <p:spPr>
            <a:xfrm>
              <a:off x="36118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/>
            <p:cNvSpPr/>
            <p:nvPr/>
          </p:nvSpPr>
          <p:spPr>
            <a:xfrm>
              <a:off x="868681" y="2240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Oval 635"/>
            <p:cNvSpPr/>
            <p:nvPr/>
          </p:nvSpPr>
          <p:spPr>
            <a:xfrm>
              <a:off x="10972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/>
            <p:cNvSpPr/>
            <p:nvPr/>
          </p:nvSpPr>
          <p:spPr>
            <a:xfrm>
              <a:off x="13258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/>
            <p:cNvSpPr/>
            <p:nvPr/>
          </p:nvSpPr>
          <p:spPr>
            <a:xfrm>
              <a:off x="15544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/>
            <p:cNvSpPr/>
            <p:nvPr/>
          </p:nvSpPr>
          <p:spPr>
            <a:xfrm>
              <a:off x="17830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/>
            <p:cNvSpPr/>
            <p:nvPr/>
          </p:nvSpPr>
          <p:spPr>
            <a:xfrm>
              <a:off x="2011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/>
            <p:cNvSpPr/>
            <p:nvPr/>
          </p:nvSpPr>
          <p:spPr>
            <a:xfrm>
              <a:off x="22402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/>
            <p:cNvSpPr/>
            <p:nvPr/>
          </p:nvSpPr>
          <p:spPr>
            <a:xfrm>
              <a:off x="24688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/>
            <p:cNvSpPr/>
            <p:nvPr/>
          </p:nvSpPr>
          <p:spPr>
            <a:xfrm>
              <a:off x="26974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/>
            <p:cNvSpPr/>
            <p:nvPr/>
          </p:nvSpPr>
          <p:spPr>
            <a:xfrm>
              <a:off x="29260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/>
            <p:cNvSpPr/>
            <p:nvPr/>
          </p:nvSpPr>
          <p:spPr>
            <a:xfrm>
              <a:off x="3154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/>
            <p:cNvSpPr/>
            <p:nvPr/>
          </p:nvSpPr>
          <p:spPr>
            <a:xfrm>
              <a:off x="33832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/>
            <p:cNvSpPr/>
            <p:nvPr/>
          </p:nvSpPr>
          <p:spPr>
            <a:xfrm>
              <a:off x="36118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/>
            <p:cNvSpPr/>
            <p:nvPr/>
          </p:nvSpPr>
          <p:spPr>
            <a:xfrm>
              <a:off x="868681" y="24716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/>
            <p:cNvSpPr/>
            <p:nvPr/>
          </p:nvSpPr>
          <p:spPr>
            <a:xfrm>
              <a:off x="10972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Oval 649"/>
            <p:cNvSpPr/>
            <p:nvPr/>
          </p:nvSpPr>
          <p:spPr>
            <a:xfrm>
              <a:off x="13258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/>
            <p:cNvSpPr/>
            <p:nvPr/>
          </p:nvSpPr>
          <p:spPr>
            <a:xfrm>
              <a:off x="15544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/>
            <p:cNvSpPr/>
            <p:nvPr/>
          </p:nvSpPr>
          <p:spPr>
            <a:xfrm>
              <a:off x="17830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Oval 652"/>
            <p:cNvSpPr/>
            <p:nvPr/>
          </p:nvSpPr>
          <p:spPr>
            <a:xfrm>
              <a:off x="2011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Oval 653"/>
            <p:cNvSpPr/>
            <p:nvPr/>
          </p:nvSpPr>
          <p:spPr>
            <a:xfrm>
              <a:off x="22402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Oval 654"/>
            <p:cNvSpPr/>
            <p:nvPr/>
          </p:nvSpPr>
          <p:spPr>
            <a:xfrm>
              <a:off x="24688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Oval 655"/>
            <p:cNvSpPr/>
            <p:nvPr/>
          </p:nvSpPr>
          <p:spPr>
            <a:xfrm>
              <a:off x="26974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Oval 656"/>
            <p:cNvSpPr/>
            <p:nvPr/>
          </p:nvSpPr>
          <p:spPr>
            <a:xfrm>
              <a:off x="29260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Oval 657"/>
            <p:cNvSpPr/>
            <p:nvPr/>
          </p:nvSpPr>
          <p:spPr>
            <a:xfrm>
              <a:off x="3154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Oval 658"/>
            <p:cNvSpPr/>
            <p:nvPr/>
          </p:nvSpPr>
          <p:spPr>
            <a:xfrm>
              <a:off x="33832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Oval 659"/>
            <p:cNvSpPr/>
            <p:nvPr/>
          </p:nvSpPr>
          <p:spPr>
            <a:xfrm>
              <a:off x="36118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Oval 660"/>
            <p:cNvSpPr/>
            <p:nvPr/>
          </p:nvSpPr>
          <p:spPr>
            <a:xfrm>
              <a:off x="868681" y="2697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Oval 661"/>
            <p:cNvSpPr/>
            <p:nvPr/>
          </p:nvSpPr>
          <p:spPr>
            <a:xfrm>
              <a:off x="10972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Oval 662"/>
            <p:cNvSpPr/>
            <p:nvPr/>
          </p:nvSpPr>
          <p:spPr>
            <a:xfrm>
              <a:off x="13258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4" name="Oval 663"/>
            <p:cNvSpPr/>
            <p:nvPr/>
          </p:nvSpPr>
          <p:spPr>
            <a:xfrm>
              <a:off x="15544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Oval 664"/>
            <p:cNvSpPr/>
            <p:nvPr/>
          </p:nvSpPr>
          <p:spPr>
            <a:xfrm>
              <a:off x="17830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Oval 665"/>
            <p:cNvSpPr/>
            <p:nvPr/>
          </p:nvSpPr>
          <p:spPr>
            <a:xfrm>
              <a:off x="20116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Oval 666"/>
            <p:cNvSpPr/>
            <p:nvPr/>
          </p:nvSpPr>
          <p:spPr>
            <a:xfrm>
              <a:off x="22402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/>
            <p:cNvSpPr/>
            <p:nvPr/>
          </p:nvSpPr>
          <p:spPr>
            <a:xfrm>
              <a:off x="24688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/>
            <p:cNvSpPr/>
            <p:nvPr/>
          </p:nvSpPr>
          <p:spPr>
            <a:xfrm>
              <a:off x="26974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/>
            <p:cNvSpPr/>
            <p:nvPr/>
          </p:nvSpPr>
          <p:spPr>
            <a:xfrm>
              <a:off x="29260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/>
            <p:cNvSpPr/>
            <p:nvPr/>
          </p:nvSpPr>
          <p:spPr>
            <a:xfrm>
              <a:off x="31546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/>
            <p:cNvSpPr/>
            <p:nvPr/>
          </p:nvSpPr>
          <p:spPr>
            <a:xfrm>
              <a:off x="33832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/>
            <p:cNvSpPr/>
            <p:nvPr/>
          </p:nvSpPr>
          <p:spPr>
            <a:xfrm>
              <a:off x="36118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/>
            <p:cNvSpPr/>
            <p:nvPr/>
          </p:nvSpPr>
          <p:spPr>
            <a:xfrm>
              <a:off x="868681" y="29288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/>
            <p:cNvSpPr/>
            <p:nvPr/>
          </p:nvSpPr>
          <p:spPr>
            <a:xfrm>
              <a:off x="10972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/>
            <p:cNvSpPr/>
            <p:nvPr/>
          </p:nvSpPr>
          <p:spPr>
            <a:xfrm>
              <a:off x="13258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/>
            <p:cNvSpPr/>
            <p:nvPr/>
          </p:nvSpPr>
          <p:spPr>
            <a:xfrm>
              <a:off x="15544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/>
            <p:cNvSpPr/>
            <p:nvPr/>
          </p:nvSpPr>
          <p:spPr>
            <a:xfrm>
              <a:off x="17830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/>
            <p:cNvSpPr/>
            <p:nvPr/>
          </p:nvSpPr>
          <p:spPr>
            <a:xfrm>
              <a:off x="2011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/>
            <p:cNvSpPr/>
            <p:nvPr/>
          </p:nvSpPr>
          <p:spPr>
            <a:xfrm>
              <a:off x="22402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/>
            <p:cNvSpPr/>
            <p:nvPr/>
          </p:nvSpPr>
          <p:spPr>
            <a:xfrm>
              <a:off x="2468881" y="2920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/>
            <p:cNvSpPr/>
            <p:nvPr/>
          </p:nvSpPr>
          <p:spPr>
            <a:xfrm>
              <a:off x="26974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/>
            <p:cNvSpPr/>
            <p:nvPr/>
          </p:nvSpPr>
          <p:spPr>
            <a:xfrm>
              <a:off x="29260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/>
            <p:cNvSpPr/>
            <p:nvPr/>
          </p:nvSpPr>
          <p:spPr>
            <a:xfrm>
              <a:off x="3154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/>
            <p:cNvSpPr/>
            <p:nvPr/>
          </p:nvSpPr>
          <p:spPr>
            <a:xfrm>
              <a:off x="3383281" y="2920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/>
            <p:cNvSpPr/>
            <p:nvPr/>
          </p:nvSpPr>
          <p:spPr>
            <a:xfrm>
              <a:off x="36118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" name="Oval 686"/>
            <p:cNvSpPr/>
            <p:nvPr/>
          </p:nvSpPr>
          <p:spPr>
            <a:xfrm>
              <a:off x="868681" y="3154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" name="Oval 687"/>
            <p:cNvSpPr/>
            <p:nvPr/>
          </p:nvSpPr>
          <p:spPr>
            <a:xfrm>
              <a:off x="10972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/>
            <p:cNvSpPr/>
            <p:nvPr/>
          </p:nvSpPr>
          <p:spPr>
            <a:xfrm>
              <a:off x="13258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/>
            <p:cNvSpPr/>
            <p:nvPr/>
          </p:nvSpPr>
          <p:spPr>
            <a:xfrm>
              <a:off x="15544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/>
            <p:cNvSpPr/>
            <p:nvPr/>
          </p:nvSpPr>
          <p:spPr>
            <a:xfrm>
              <a:off x="17830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/>
            <p:cNvSpPr/>
            <p:nvPr/>
          </p:nvSpPr>
          <p:spPr>
            <a:xfrm>
              <a:off x="2011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/>
            <p:cNvSpPr/>
            <p:nvPr/>
          </p:nvSpPr>
          <p:spPr>
            <a:xfrm>
              <a:off x="22402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/>
            <p:cNvSpPr/>
            <p:nvPr/>
          </p:nvSpPr>
          <p:spPr>
            <a:xfrm>
              <a:off x="24688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/>
            <p:cNvSpPr/>
            <p:nvPr/>
          </p:nvSpPr>
          <p:spPr>
            <a:xfrm>
              <a:off x="26974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/>
            <p:cNvSpPr/>
            <p:nvPr/>
          </p:nvSpPr>
          <p:spPr>
            <a:xfrm>
              <a:off x="29260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/>
            <p:cNvSpPr/>
            <p:nvPr/>
          </p:nvSpPr>
          <p:spPr>
            <a:xfrm>
              <a:off x="3154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/>
            <p:cNvSpPr/>
            <p:nvPr/>
          </p:nvSpPr>
          <p:spPr>
            <a:xfrm>
              <a:off x="33832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/>
            <p:cNvSpPr/>
            <p:nvPr/>
          </p:nvSpPr>
          <p:spPr>
            <a:xfrm>
              <a:off x="36118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/>
            <p:cNvSpPr/>
            <p:nvPr/>
          </p:nvSpPr>
          <p:spPr>
            <a:xfrm>
              <a:off x="868681" y="3383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/>
            <p:cNvSpPr/>
            <p:nvPr/>
          </p:nvSpPr>
          <p:spPr>
            <a:xfrm>
              <a:off x="10972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/>
            <p:cNvSpPr/>
            <p:nvPr/>
          </p:nvSpPr>
          <p:spPr>
            <a:xfrm>
              <a:off x="13258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/>
            <p:cNvSpPr/>
            <p:nvPr/>
          </p:nvSpPr>
          <p:spPr>
            <a:xfrm>
              <a:off x="15544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/>
            <p:cNvSpPr/>
            <p:nvPr/>
          </p:nvSpPr>
          <p:spPr>
            <a:xfrm>
              <a:off x="17830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/>
            <p:cNvSpPr/>
            <p:nvPr/>
          </p:nvSpPr>
          <p:spPr>
            <a:xfrm>
              <a:off x="20116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/>
            <p:cNvSpPr/>
            <p:nvPr/>
          </p:nvSpPr>
          <p:spPr>
            <a:xfrm>
              <a:off x="22402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/>
            <p:cNvSpPr/>
            <p:nvPr/>
          </p:nvSpPr>
          <p:spPr>
            <a:xfrm>
              <a:off x="24688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8" name="Oval 707"/>
            <p:cNvSpPr/>
            <p:nvPr/>
          </p:nvSpPr>
          <p:spPr>
            <a:xfrm>
              <a:off x="26974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9" name="Oval 708"/>
            <p:cNvSpPr/>
            <p:nvPr/>
          </p:nvSpPr>
          <p:spPr>
            <a:xfrm>
              <a:off x="29260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/>
            <p:cNvSpPr/>
            <p:nvPr/>
          </p:nvSpPr>
          <p:spPr>
            <a:xfrm>
              <a:off x="31546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/>
            <p:cNvSpPr/>
            <p:nvPr/>
          </p:nvSpPr>
          <p:spPr>
            <a:xfrm>
              <a:off x="33832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/>
            <p:cNvSpPr/>
            <p:nvPr/>
          </p:nvSpPr>
          <p:spPr>
            <a:xfrm>
              <a:off x="36118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4" name="Rectangle 873"/>
          <p:cNvSpPr/>
          <p:nvPr/>
        </p:nvSpPr>
        <p:spPr>
          <a:xfrm>
            <a:off x="1881152" y="2743200"/>
            <a:ext cx="17764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Continuous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363" name="Straight Arrow Connector 362"/>
          <p:cNvCxnSpPr/>
          <p:nvPr/>
        </p:nvCxnSpPr>
        <p:spPr>
          <a:xfrm>
            <a:off x="7772400" y="2971800"/>
            <a:ext cx="0" cy="1143000"/>
          </a:xfrm>
          <a:prstGeom prst="straightConnector1">
            <a:avLst/>
          </a:prstGeom>
          <a:ln w="38100">
            <a:solidFill>
              <a:schemeClr val="accent5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4" name="Group 363"/>
          <p:cNvGrpSpPr/>
          <p:nvPr/>
        </p:nvGrpSpPr>
        <p:grpSpPr>
          <a:xfrm>
            <a:off x="5715000" y="4299101"/>
            <a:ext cx="1641268" cy="1644499"/>
            <a:chOff x="868681" y="634591"/>
            <a:chExt cx="2788919" cy="2794409"/>
          </a:xfrm>
          <a:solidFill>
            <a:schemeClr val="bg1">
              <a:lumMod val="10000"/>
            </a:schemeClr>
          </a:solidFill>
        </p:grpSpPr>
        <p:sp>
          <p:nvSpPr>
            <p:cNvPr id="365" name="Oval 364"/>
            <p:cNvSpPr/>
            <p:nvPr/>
          </p:nvSpPr>
          <p:spPr>
            <a:xfrm>
              <a:off x="868681" y="6428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/>
            <p:cNvSpPr/>
            <p:nvPr/>
          </p:nvSpPr>
          <p:spPr>
            <a:xfrm>
              <a:off x="10972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/>
            <p:nvPr/>
          </p:nvSpPr>
          <p:spPr>
            <a:xfrm>
              <a:off x="13258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/>
          </p:nvSpPr>
          <p:spPr>
            <a:xfrm>
              <a:off x="15544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/>
          </p:nvSpPr>
          <p:spPr>
            <a:xfrm>
              <a:off x="17830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/>
            <p:cNvSpPr/>
            <p:nvPr/>
          </p:nvSpPr>
          <p:spPr>
            <a:xfrm>
              <a:off x="20116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/>
            <p:cNvSpPr/>
            <p:nvPr/>
          </p:nvSpPr>
          <p:spPr>
            <a:xfrm>
              <a:off x="22402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/>
            <p:cNvSpPr/>
            <p:nvPr/>
          </p:nvSpPr>
          <p:spPr>
            <a:xfrm>
              <a:off x="24688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/>
            <p:cNvSpPr/>
            <p:nvPr/>
          </p:nvSpPr>
          <p:spPr>
            <a:xfrm>
              <a:off x="26974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/>
            <p:cNvSpPr/>
            <p:nvPr/>
          </p:nvSpPr>
          <p:spPr>
            <a:xfrm>
              <a:off x="29260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/>
            <p:cNvSpPr/>
            <p:nvPr/>
          </p:nvSpPr>
          <p:spPr>
            <a:xfrm>
              <a:off x="31546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/>
            <p:cNvSpPr/>
            <p:nvPr/>
          </p:nvSpPr>
          <p:spPr>
            <a:xfrm>
              <a:off x="33832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/>
            <p:cNvSpPr/>
            <p:nvPr/>
          </p:nvSpPr>
          <p:spPr>
            <a:xfrm>
              <a:off x="36118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/>
            <p:cNvSpPr/>
            <p:nvPr/>
          </p:nvSpPr>
          <p:spPr>
            <a:xfrm>
              <a:off x="868681" y="868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/>
            <p:cNvSpPr/>
            <p:nvPr/>
          </p:nvSpPr>
          <p:spPr>
            <a:xfrm>
              <a:off x="10972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/>
            <p:cNvSpPr/>
            <p:nvPr/>
          </p:nvSpPr>
          <p:spPr>
            <a:xfrm>
              <a:off x="13258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/>
            <p:cNvSpPr/>
            <p:nvPr/>
          </p:nvSpPr>
          <p:spPr>
            <a:xfrm>
              <a:off x="15544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/>
            <p:cNvSpPr/>
            <p:nvPr/>
          </p:nvSpPr>
          <p:spPr>
            <a:xfrm>
              <a:off x="17830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/>
            <p:cNvSpPr/>
            <p:nvPr/>
          </p:nvSpPr>
          <p:spPr>
            <a:xfrm>
              <a:off x="20116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/>
            <p:cNvSpPr/>
            <p:nvPr/>
          </p:nvSpPr>
          <p:spPr>
            <a:xfrm>
              <a:off x="22402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/>
            <p:cNvSpPr/>
            <p:nvPr/>
          </p:nvSpPr>
          <p:spPr>
            <a:xfrm>
              <a:off x="2468881" y="860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/>
            <p:cNvSpPr/>
            <p:nvPr/>
          </p:nvSpPr>
          <p:spPr>
            <a:xfrm>
              <a:off x="26974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/>
            <p:cNvSpPr/>
            <p:nvPr/>
          </p:nvSpPr>
          <p:spPr>
            <a:xfrm>
              <a:off x="29260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/>
            <p:cNvSpPr/>
            <p:nvPr/>
          </p:nvSpPr>
          <p:spPr>
            <a:xfrm>
              <a:off x="31546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/>
            <p:cNvSpPr/>
            <p:nvPr/>
          </p:nvSpPr>
          <p:spPr>
            <a:xfrm>
              <a:off x="3383281" y="860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/>
            <p:cNvSpPr/>
            <p:nvPr/>
          </p:nvSpPr>
          <p:spPr>
            <a:xfrm>
              <a:off x="36118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/>
            <p:cNvSpPr/>
            <p:nvPr/>
          </p:nvSpPr>
          <p:spPr>
            <a:xfrm>
              <a:off x="868681" y="11000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/>
            <p:cNvSpPr/>
            <p:nvPr/>
          </p:nvSpPr>
          <p:spPr>
            <a:xfrm>
              <a:off x="10972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Oval 392"/>
            <p:cNvSpPr/>
            <p:nvPr/>
          </p:nvSpPr>
          <p:spPr>
            <a:xfrm>
              <a:off x="13258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Oval 393"/>
            <p:cNvSpPr/>
            <p:nvPr/>
          </p:nvSpPr>
          <p:spPr>
            <a:xfrm>
              <a:off x="15544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/>
            <p:cNvSpPr/>
            <p:nvPr/>
          </p:nvSpPr>
          <p:spPr>
            <a:xfrm>
              <a:off x="17830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/>
            <p:cNvSpPr/>
            <p:nvPr/>
          </p:nvSpPr>
          <p:spPr>
            <a:xfrm>
              <a:off x="2011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/>
            <p:cNvSpPr/>
            <p:nvPr/>
          </p:nvSpPr>
          <p:spPr>
            <a:xfrm>
              <a:off x="22402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/>
            <p:cNvSpPr/>
            <p:nvPr/>
          </p:nvSpPr>
          <p:spPr>
            <a:xfrm>
              <a:off x="2468881" y="1091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/>
            <p:cNvSpPr/>
            <p:nvPr/>
          </p:nvSpPr>
          <p:spPr>
            <a:xfrm>
              <a:off x="26974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/>
            <p:cNvSpPr/>
            <p:nvPr/>
          </p:nvSpPr>
          <p:spPr>
            <a:xfrm>
              <a:off x="29260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/>
            <p:cNvSpPr/>
            <p:nvPr/>
          </p:nvSpPr>
          <p:spPr>
            <a:xfrm>
              <a:off x="3154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/>
            <p:cNvSpPr/>
            <p:nvPr/>
          </p:nvSpPr>
          <p:spPr>
            <a:xfrm>
              <a:off x="3383281" y="1091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/>
            <p:cNvSpPr/>
            <p:nvPr/>
          </p:nvSpPr>
          <p:spPr>
            <a:xfrm>
              <a:off x="36118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/>
            <p:cNvSpPr/>
            <p:nvPr/>
          </p:nvSpPr>
          <p:spPr>
            <a:xfrm>
              <a:off x="868681" y="1325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/>
            <p:cNvSpPr/>
            <p:nvPr/>
          </p:nvSpPr>
          <p:spPr>
            <a:xfrm>
              <a:off x="10972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/>
            <p:cNvSpPr/>
            <p:nvPr/>
          </p:nvSpPr>
          <p:spPr>
            <a:xfrm>
              <a:off x="13258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/>
            <p:cNvSpPr/>
            <p:nvPr/>
          </p:nvSpPr>
          <p:spPr>
            <a:xfrm>
              <a:off x="15544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/>
            <p:cNvSpPr/>
            <p:nvPr/>
          </p:nvSpPr>
          <p:spPr>
            <a:xfrm>
              <a:off x="17830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/>
            <p:cNvSpPr/>
            <p:nvPr/>
          </p:nvSpPr>
          <p:spPr>
            <a:xfrm>
              <a:off x="20116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/>
            <p:cNvSpPr/>
            <p:nvPr/>
          </p:nvSpPr>
          <p:spPr>
            <a:xfrm>
              <a:off x="22402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/>
            <p:cNvSpPr/>
            <p:nvPr/>
          </p:nvSpPr>
          <p:spPr>
            <a:xfrm>
              <a:off x="2468881" y="13176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/>
            <p:cNvSpPr/>
            <p:nvPr/>
          </p:nvSpPr>
          <p:spPr>
            <a:xfrm>
              <a:off x="26974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/>
            <p:cNvSpPr/>
            <p:nvPr/>
          </p:nvSpPr>
          <p:spPr>
            <a:xfrm>
              <a:off x="29260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Oval 413"/>
            <p:cNvSpPr/>
            <p:nvPr/>
          </p:nvSpPr>
          <p:spPr>
            <a:xfrm>
              <a:off x="31546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/>
            <p:cNvSpPr/>
            <p:nvPr/>
          </p:nvSpPr>
          <p:spPr>
            <a:xfrm>
              <a:off x="3383281" y="13176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/>
            <p:cNvSpPr/>
            <p:nvPr/>
          </p:nvSpPr>
          <p:spPr>
            <a:xfrm>
              <a:off x="36118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/>
            <p:cNvSpPr/>
            <p:nvPr/>
          </p:nvSpPr>
          <p:spPr>
            <a:xfrm>
              <a:off x="868681" y="15572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/>
            <p:cNvSpPr/>
            <p:nvPr/>
          </p:nvSpPr>
          <p:spPr>
            <a:xfrm>
              <a:off x="10972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/>
            <p:cNvSpPr/>
            <p:nvPr/>
          </p:nvSpPr>
          <p:spPr>
            <a:xfrm>
              <a:off x="13258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/>
            <p:cNvSpPr/>
            <p:nvPr/>
          </p:nvSpPr>
          <p:spPr>
            <a:xfrm>
              <a:off x="15544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/>
            <p:cNvSpPr/>
            <p:nvPr/>
          </p:nvSpPr>
          <p:spPr>
            <a:xfrm>
              <a:off x="17830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/>
            <p:cNvSpPr/>
            <p:nvPr/>
          </p:nvSpPr>
          <p:spPr>
            <a:xfrm>
              <a:off x="2011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/>
            <p:cNvSpPr/>
            <p:nvPr/>
          </p:nvSpPr>
          <p:spPr>
            <a:xfrm>
              <a:off x="22402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/>
            <p:cNvSpPr/>
            <p:nvPr/>
          </p:nvSpPr>
          <p:spPr>
            <a:xfrm>
              <a:off x="24688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/>
            <p:cNvSpPr/>
            <p:nvPr/>
          </p:nvSpPr>
          <p:spPr>
            <a:xfrm>
              <a:off x="26974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/>
            <p:cNvSpPr/>
            <p:nvPr/>
          </p:nvSpPr>
          <p:spPr>
            <a:xfrm>
              <a:off x="29260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/>
            <p:cNvSpPr/>
            <p:nvPr/>
          </p:nvSpPr>
          <p:spPr>
            <a:xfrm>
              <a:off x="3154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/>
            <p:cNvSpPr/>
            <p:nvPr/>
          </p:nvSpPr>
          <p:spPr>
            <a:xfrm>
              <a:off x="33832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/>
            <p:cNvSpPr/>
            <p:nvPr/>
          </p:nvSpPr>
          <p:spPr>
            <a:xfrm>
              <a:off x="36118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/>
            <p:cNvSpPr/>
            <p:nvPr/>
          </p:nvSpPr>
          <p:spPr>
            <a:xfrm>
              <a:off x="868681" y="1783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/>
            <p:cNvSpPr/>
            <p:nvPr/>
          </p:nvSpPr>
          <p:spPr>
            <a:xfrm>
              <a:off x="10972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/>
            <p:cNvSpPr/>
            <p:nvPr/>
          </p:nvSpPr>
          <p:spPr>
            <a:xfrm>
              <a:off x="13258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/>
            <p:cNvSpPr/>
            <p:nvPr/>
          </p:nvSpPr>
          <p:spPr>
            <a:xfrm>
              <a:off x="15544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/>
            <p:cNvSpPr/>
            <p:nvPr/>
          </p:nvSpPr>
          <p:spPr>
            <a:xfrm>
              <a:off x="17830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/>
            <p:cNvSpPr/>
            <p:nvPr/>
          </p:nvSpPr>
          <p:spPr>
            <a:xfrm>
              <a:off x="2011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/>
            <p:cNvSpPr/>
            <p:nvPr/>
          </p:nvSpPr>
          <p:spPr>
            <a:xfrm>
              <a:off x="22402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/>
            <p:cNvSpPr/>
            <p:nvPr/>
          </p:nvSpPr>
          <p:spPr>
            <a:xfrm>
              <a:off x="24688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/>
            <p:cNvSpPr/>
            <p:nvPr/>
          </p:nvSpPr>
          <p:spPr>
            <a:xfrm>
              <a:off x="26974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/>
            <p:cNvSpPr/>
            <p:nvPr/>
          </p:nvSpPr>
          <p:spPr>
            <a:xfrm>
              <a:off x="29260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/>
            <p:cNvSpPr/>
            <p:nvPr/>
          </p:nvSpPr>
          <p:spPr>
            <a:xfrm>
              <a:off x="3154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/>
            <p:cNvSpPr/>
            <p:nvPr/>
          </p:nvSpPr>
          <p:spPr>
            <a:xfrm>
              <a:off x="33832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/>
            <p:cNvSpPr/>
            <p:nvPr/>
          </p:nvSpPr>
          <p:spPr>
            <a:xfrm>
              <a:off x="36118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/>
            <p:cNvSpPr/>
            <p:nvPr/>
          </p:nvSpPr>
          <p:spPr>
            <a:xfrm>
              <a:off x="868681" y="20144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/>
            <p:cNvSpPr/>
            <p:nvPr/>
          </p:nvSpPr>
          <p:spPr>
            <a:xfrm>
              <a:off x="10972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/>
            <p:cNvSpPr/>
            <p:nvPr/>
          </p:nvSpPr>
          <p:spPr>
            <a:xfrm>
              <a:off x="13258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/>
            <p:cNvSpPr/>
            <p:nvPr/>
          </p:nvSpPr>
          <p:spPr>
            <a:xfrm>
              <a:off x="15544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/>
            <p:cNvSpPr/>
            <p:nvPr/>
          </p:nvSpPr>
          <p:spPr>
            <a:xfrm>
              <a:off x="17830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/>
            <p:cNvSpPr/>
            <p:nvPr/>
          </p:nvSpPr>
          <p:spPr>
            <a:xfrm>
              <a:off x="2011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/>
            <p:cNvSpPr/>
            <p:nvPr/>
          </p:nvSpPr>
          <p:spPr>
            <a:xfrm>
              <a:off x="22402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/>
            <p:cNvSpPr/>
            <p:nvPr/>
          </p:nvSpPr>
          <p:spPr>
            <a:xfrm>
              <a:off x="2468881" y="2006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/>
            <p:cNvSpPr/>
            <p:nvPr/>
          </p:nvSpPr>
          <p:spPr>
            <a:xfrm>
              <a:off x="26974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/>
            <p:cNvSpPr/>
            <p:nvPr/>
          </p:nvSpPr>
          <p:spPr>
            <a:xfrm>
              <a:off x="29260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/>
            <p:cNvSpPr/>
            <p:nvPr/>
          </p:nvSpPr>
          <p:spPr>
            <a:xfrm>
              <a:off x="3154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/>
            <p:cNvSpPr/>
            <p:nvPr/>
          </p:nvSpPr>
          <p:spPr>
            <a:xfrm>
              <a:off x="3383281" y="2006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/>
            <p:cNvSpPr/>
            <p:nvPr/>
          </p:nvSpPr>
          <p:spPr>
            <a:xfrm>
              <a:off x="36118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Oval 455"/>
            <p:cNvSpPr/>
            <p:nvPr/>
          </p:nvSpPr>
          <p:spPr>
            <a:xfrm>
              <a:off x="868681" y="2240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Oval 456"/>
            <p:cNvSpPr/>
            <p:nvPr/>
          </p:nvSpPr>
          <p:spPr>
            <a:xfrm>
              <a:off x="10972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/>
            <p:cNvSpPr/>
            <p:nvPr/>
          </p:nvSpPr>
          <p:spPr>
            <a:xfrm>
              <a:off x="13258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/>
            <p:cNvSpPr/>
            <p:nvPr/>
          </p:nvSpPr>
          <p:spPr>
            <a:xfrm>
              <a:off x="15544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/>
            <p:cNvSpPr/>
            <p:nvPr/>
          </p:nvSpPr>
          <p:spPr>
            <a:xfrm>
              <a:off x="17830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/>
            <p:cNvSpPr/>
            <p:nvPr/>
          </p:nvSpPr>
          <p:spPr>
            <a:xfrm>
              <a:off x="2011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/>
            <p:cNvSpPr/>
            <p:nvPr/>
          </p:nvSpPr>
          <p:spPr>
            <a:xfrm>
              <a:off x="22402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/>
            <p:cNvSpPr/>
            <p:nvPr/>
          </p:nvSpPr>
          <p:spPr>
            <a:xfrm>
              <a:off x="24688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/>
            <p:cNvSpPr/>
            <p:nvPr/>
          </p:nvSpPr>
          <p:spPr>
            <a:xfrm>
              <a:off x="26974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/>
            <p:cNvSpPr/>
            <p:nvPr/>
          </p:nvSpPr>
          <p:spPr>
            <a:xfrm>
              <a:off x="29260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/>
            <p:cNvSpPr/>
            <p:nvPr/>
          </p:nvSpPr>
          <p:spPr>
            <a:xfrm>
              <a:off x="3154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/>
            <p:cNvSpPr/>
            <p:nvPr/>
          </p:nvSpPr>
          <p:spPr>
            <a:xfrm>
              <a:off x="33832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/>
            <p:cNvSpPr/>
            <p:nvPr/>
          </p:nvSpPr>
          <p:spPr>
            <a:xfrm>
              <a:off x="36118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/>
            <p:cNvSpPr/>
            <p:nvPr/>
          </p:nvSpPr>
          <p:spPr>
            <a:xfrm>
              <a:off x="868681" y="24716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/>
            <p:cNvSpPr/>
            <p:nvPr/>
          </p:nvSpPr>
          <p:spPr>
            <a:xfrm>
              <a:off x="10972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/>
            <p:cNvSpPr/>
            <p:nvPr/>
          </p:nvSpPr>
          <p:spPr>
            <a:xfrm>
              <a:off x="13258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/>
            <p:cNvSpPr/>
            <p:nvPr/>
          </p:nvSpPr>
          <p:spPr>
            <a:xfrm>
              <a:off x="15544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/>
            <p:cNvSpPr/>
            <p:nvPr/>
          </p:nvSpPr>
          <p:spPr>
            <a:xfrm>
              <a:off x="17830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/>
            <p:cNvSpPr/>
            <p:nvPr/>
          </p:nvSpPr>
          <p:spPr>
            <a:xfrm>
              <a:off x="2011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/>
            <p:cNvSpPr/>
            <p:nvPr/>
          </p:nvSpPr>
          <p:spPr>
            <a:xfrm>
              <a:off x="22402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/>
            <p:cNvSpPr/>
            <p:nvPr/>
          </p:nvSpPr>
          <p:spPr>
            <a:xfrm>
              <a:off x="24688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7" name="Oval 476"/>
            <p:cNvSpPr/>
            <p:nvPr/>
          </p:nvSpPr>
          <p:spPr>
            <a:xfrm>
              <a:off x="26974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Oval 477"/>
            <p:cNvSpPr/>
            <p:nvPr/>
          </p:nvSpPr>
          <p:spPr>
            <a:xfrm>
              <a:off x="29260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/>
            <p:cNvSpPr/>
            <p:nvPr/>
          </p:nvSpPr>
          <p:spPr>
            <a:xfrm>
              <a:off x="3154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/>
            <p:cNvSpPr/>
            <p:nvPr/>
          </p:nvSpPr>
          <p:spPr>
            <a:xfrm>
              <a:off x="33832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/>
            <p:cNvSpPr/>
            <p:nvPr/>
          </p:nvSpPr>
          <p:spPr>
            <a:xfrm>
              <a:off x="36118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/>
            <p:cNvSpPr/>
            <p:nvPr/>
          </p:nvSpPr>
          <p:spPr>
            <a:xfrm>
              <a:off x="868681" y="2697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/>
            <p:cNvSpPr/>
            <p:nvPr/>
          </p:nvSpPr>
          <p:spPr>
            <a:xfrm>
              <a:off x="10972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/>
            <p:cNvSpPr/>
            <p:nvPr/>
          </p:nvSpPr>
          <p:spPr>
            <a:xfrm>
              <a:off x="13258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/>
            <p:cNvSpPr/>
            <p:nvPr/>
          </p:nvSpPr>
          <p:spPr>
            <a:xfrm>
              <a:off x="15544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/>
            <p:cNvSpPr/>
            <p:nvPr/>
          </p:nvSpPr>
          <p:spPr>
            <a:xfrm>
              <a:off x="17830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/>
            <p:cNvSpPr/>
            <p:nvPr/>
          </p:nvSpPr>
          <p:spPr>
            <a:xfrm>
              <a:off x="20116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/>
            <p:cNvSpPr/>
            <p:nvPr/>
          </p:nvSpPr>
          <p:spPr>
            <a:xfrm>
              <a:off x="22402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/>
            <p:cNvSpPr/>
            <p:nvPr/>
          </p:nvSpPr>
          <p:spPr>
            <a:xfrm>
              <a:off x="24688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/>
            <p:cNvSpPr/>
            <p:nvPr/>
          </p:nvSpPr>
          <p:spPr>
            <a:xfrm>
              <a:off x="26974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/>
            <p:cNvSpPr/>
            <p:nvPr/>
          </p:nvSpPr>
          <p:spPr>
            <a:xfrm>
              <a:off x="29260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/>
            <p:cNvSpPr/>
            <p:nvPr/>
          </p:nvSpPr>
          <p:spPr>
            <a:xfrm>
              <a:off x="31546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/>
            <p:cNvSpPr/>
            <p:nvPr/>
          </p:nvSpPr>
          <p:spPr>
            <a:xfrm>
              <a:off x="33832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/>
            <p:cNvSpPr/>
            <p:nvPr/>
          </p:nvSpPr>
          <p:spPr>
            <a:xfrm>
              <a:off x="36118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/>
            <p:cNvSpPr/>
            <p:nvPr/>
          </p:nvSpPr>
          <p:spPr>
            <a:xfrm>
              <a:off x="868681" y="29288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/>
            <p:cNvSpPr/>
            <p:nvPr/>
          </p:nvSpPr>
          <p:spPr>
            <a:xfrm>
              <a:off x="10972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/>
            <p:cNvSpPr/>
            <p:nvPr/>
          </p:nvSpPr>
          <p:spPr>
            <a:xfrm>
              <a:off x="13258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Oval 497"/>
            <p:cNvSpPr/>
            <p:nvPr/>
          </p:nvSpPr>
          <p:spPr>
            <a:xfrm>
              <a:off x="15544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Oval 498"/>
            <p:cNvSpPr/>
            <p:nvPr/>
          </p:nvSpPr>
          <p:spPr>
            <a:xfrm>
              <a:off x="17830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/>
            <p:cNvSpPr/>
            <p:nvPr/>
          </p:nvSpPr>
          <p:spPr>
            <a:xfrm>
              <a:off x="2011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/>
            <p:cNvSpPr/>
            <p:nvPr/>
          </p:nvSpPr>
          <p:spPr>
            <a:xfrm>
              <a:off x="22402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/>
            <p:cNvSpPr/>
            <p:nvPr/>
          </p:nvSpPr>
          <p:spPr>
            <a:xfrm>
              <a:off x="2468881" y="2920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/>
            <p:cNvSpPr/>
            <p:nvPr/>
          </p:nvSpPr>
          <p:spPr>
            <a:xfrm>
              <a:off x="26974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/>
            <p:cNvSpPr/>
            <p:nvPr/>
          </p:nvSpPr>
          <p:spPr>
            <a:xfrm>
              <a:off x="29260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/>
            <p:cNvSpPr/>
            <p:nvPr/>
          </p:nvSpPr>
          <p:spPr>
            <a:xfrm>
              <a:off x="3154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/>
            <p:cNvSpPr/>
            <p:nvPr/>
          </p:nvSpPr>
          <p:spPr>
            <a:xfrm>
              <a:off x="3383281" y="2920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/>
            <p:cNvSpPr/>
            <p:nvPr/>
          </p:nvSpPr>
          <p:spPr>
            <a:xfrm>
              <a:off x="36118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/>
            <p:cNvSpPr/>
            <p:nvPr/>
          </p:nvSpPr>
          <p:spPr>
            <a:xfrm>
              <a:off x="868681" y="3154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/>
            <p:cNvSpPr/>
            <p:nvPr/>
          </p:nvSpPr>
          <p:spPr>
            <a:xfrm>
              <a:off x="10972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/>
            <p:cNvSpPr/>
            <p:nvPr/>
          </p:nvSpPr>
          <p:spPr>
            <a:xfrm>
              <a:off x="13258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/>
            <p:cNvSpPr/>
            <p:nvPr/>
          </p:nvSpPr>
          <p:spPr>
            <a:xfrm>
              <a:off x="15544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/>
            <p:cNvSpPr/>
            <p:nvPr/>
          </p:nvSpPr>
          <p:spPr>
            <a:xfrm>
              <a:off x="17830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/>
            <p:cNvSpPr/>
            <p:nvPr/>
          </p:nvSpPr>
          <p:spPr>
            <a:xfrm>
              <a:off x="2011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/>
            <p:cNvSpPr/>
            <p:nvPr/>
          </p:nvSpPr>
          <p:spPr>
            <a:xfrm>
              <a:off x="22402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/>
            <p:cNvSpPr/>
            <p:nvPr/>
          </p:nvSpPr>
          <p:spPr>
            <a:xfrm>
              <a:off x="24688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/>
            <p:cNvSpPr/>
            <p:nvPr/>
          </p:nvSpPr>
          <p:spPr>
            <a:xfrm>
              <a:off x="26974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/>
            <p:cNvSpPr/>
            <p:nvPr/>
          </p:nvSpPr>
          <p:spPr>
            <a:xfrm>
              <a:off x="29260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/>
            <p:cNvSpPr/>
            <p:nvPr/>
          </p:nvSpPr>
          <p:spPr>
            <a:xfrm>
              <a:off x="3154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Oval 518"/>
            <p:cNvSpPr/>
            <p:nvPr/>
          </p:nvSpPr>
          <p:spPr>
            <a:xfrm>
              <a:off x="33832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Oval 519"/>
            <p:cNvSpPr/>
            <p:nvPr/>
          </p:nvSpPr>
          <p:spPr>
            <a:xfrm>
              <a:off x="36118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Oval 520"/>
            <p:cNvSpPr/>
            <p:nvPr/>
          </p:nvSpPr>
          <p:spPr>
            <a:xfrm>
              <a:off x="868681" y="3383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Oval 521"/>
            <p:cNvSpPr/>
            <p:nvPr/>
          </p:nvSpPr>
          <p:spPr>
            <a:xfrm>
              <a:off x="10972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/>
            <p:cNvSpPr/>
            <p:nvPr/>
          </p:nvSpPr>
          <p:spPr>
            <a:xfrm>
              <a:off x="13258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/>
            <p:cNvSpPr/>
            <p:nvPr/>
          </p:nvSpPr>
          <p:spPr>
            <a:xfrm>
              <a:off x="15544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/>
            <p:cNvSpPr/>
            <p:nvPr/>
          </p:nvSpPr>
          <p:spPr>
            <a:xfrm>
              <a:off x="17830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/>
            <p:cNvSpPr/>
            <p:nvPr/>
          </p:nvSpPr>
          <p:spPr>
            <a:xfrm>
              <a:off x="20116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/>
            <p:cNvSpPr/>
            <p:nvPr/>
          </p:nvSpPr>
          <p:spPr>
            <a:xfrm>
              <a:off x="22402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/>
            <p:cNvSpPr/>
            <p:nvPr/>
          </p:nvSpPr>
          <p:spPr>
            <a:xfrm>
              <a:off x="24688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Oval 528"/>
            <p:cNvSpPr/>
            <p:nvPr/>
          </p:nvSpPr>
          <p:spPr>
            <a:xfrm>
              <a:off x="26974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Oval 529"/>
            <p:cNvSpPr/>
            <p:nvPr/>
          </p:nvSpPr>
          <p:spPr>
            <a:xfrm>
              <a:off x="29260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Oval 530"/>
            <p:cNvSpPr/>
            <p:nvPr/>
          </p:nvSpPr>
          <p:spPr>
            <a:xfrm>
              <a:off x="31546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/>
            <p:cNvSpPr/>
            <p:nvPr/>
          </p:nvSpPr>
          <p:spPr>
            <a:xfrm>
              <a:off x="33832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Oval 532"/>
            <p:cNvSpPr/>
            <p:nvPr/>
          </p:nvSpPr>
          <p:spPr>
            <a:xfrm>
              <a:off x="36118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140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-1158032"/>
            <a:ext cx="7543800" cy="938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90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4571999" y="0"/>
            <a:ext cx="4570195" cy="6858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28800"/>
            <a:ext cx="4128314" cy="277959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800600" y="3657600"/>
            <a:ext cx="4114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Table: iterations/CPU time to reach convergence tolerance of NMSE &lt; 10</a:t>
            </a:r>
            <a:r>
              <a:rPr lang="en-US" sz="2000" baseline="300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-4</a:t>
            </a:r>
            <a:r>
              <a:rPr lang="en-US" sz="20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.</a:t>
            </a:r>
          </a:p>
          <a:p>
            <a:endParaRPr lang="en-US" sz="2000" dirty="0" smtClean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719786" y="2057400"/>
            <a:ext cx="4195614" cy="1571625"/>
            <a:chOff x="4572000" y="2057400"/>
            <a:chExt cx="4195614" cy="1571625"/>
          </a:xfrm>
        </p:grpSpPr>
        <p:grpSp>
          <p:nvGrpSpPr>
            <p:cNvPr id="12" name="Group 11"/>
            <p:cNvGrpSpPr/>
            <p:nvPr/>
          </p:nvGrpSpPr>
          <p:grpSpPr>
            <a:xfrm>
              <a:off x="4572000" y="2057400"/>
              <a:ext cx="4191000" cy="1571625"/>
              <a:chOff x="21945600" y="8229600"/>
              <a:chExt cx="4191000" cy="1571625"/>
            </a:xfrm>
          </p:grpSpPr>
          <p:pic>
            <p:nvPicPr>
              <p:cNvPr id="13" name="Picture 4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1945600" y="8229600"/>
                <a:ext cx="2616200" cy="15716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Picture 4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4485600" y="8229600"/>
                <a:ext cx="1651000" cy="15716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7" name="Rectangle 16"/>
            <p:cNvSpPr/>
            <p:nvPr/>
          </p:nvSpPr>
          <p:spPr>
            <a:xfrm>
              <a:off x="8652058" y="2122715"/>
              <a:ext cx="115556" cy="34918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itle 4"/>
          <p:cNvSpPr txBox="1">
            <a:spLocks/>
          </p:cNvSpPr>
          <p:nvPr/>
        </p:nvSpPr>
        <p:spPr>
          <a:xfrm>
            <a:off x="365760" y="474781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Convergence speed 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of GIRAF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56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9310" y="372581"/>
            <a:ext cx="10058400" cy="5990897"/>
            <a:chOff x="13716000" y="4067503"/>
            <a:chExt cx="10058400" cy="5990897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3716000" y="4572000"/>
              <a:ext cx="8898111" cy="548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13810593" y="4067503"/>
              <a:ext cx="996380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smtClean="0">
                  <a:solidFill>
                    <a:schemeClr val="tx2"/>
                  </a:solidFill>
                  <a:latin typeface="Roboto Medium" pitchFamily="2" charset="0"/>
                  <a:ea typeface="Roboto Medium" pitchFamily="2" charset="0"/>
                  <a:cs typeface="Arial" pitchFamily="34" charset="0"/>
                </a:rPr>
                <a:t>  Fully sampled           TV (SNR=17.8dB)        </a:t>
              </a:r>
              <a:r>
                <a:rPr lang="en-US" sz="2400" dirty="0" smtClean="0">
                  <a:solidFill>
                    <a:srgbClr val="0808D6"/>
                  </a:solidFill>
                  <a:latin typeface="Roboto Medium" pitchFamily="2" charset="0"/>
                  <a:ea typeface="Roboto Medium" pitchFamily="2" charset="0"/>
                  <a:cs typeface="Arial" pitchFamily="34" charset="0"/>
                </a:rPr>
                <a:t>GIRAF (SNR=19.0)</a:t>
              </a:r>
            </a:p>
            <a:p>
              <a:endParaRPr lang="en-US" sz="2400" dirty="0">
                <a:solidFill>
                  <a:schemeClr val="tx2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3865290" y="9181322"/>
              <a:ext cx="898634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solidFill>
                    <a:schemeClr val="bg2"/>
                  </a:solidFill>
                  <a:latin typeface="Roboto Medium" pitchFamily="2" charset="0"/>
                  <a:ea typeface="Roboto Medium" pitchFamily="2" charset="0"/>
                  <a:cs typeface="Arial" pitchFamily="34" charset="0"/>
                </a:rPr>
                <a:t>50% Fourier samples</a:t>
              </a:r>
            </a:p>
            <a:p>
              <a:r>
                <a:rPr lang="en-US" sz="2000" dirty="0">
                  <a:solidFill>
                    <a:schemeClr val="bg2"/>
                  </a:solidFill>
                  <a:latin typeface="Roboto Medium" pitchFamily="2" charset="0"/>
                  <a:ea typeface="Roboto Medium" pitchFamily="2" charset="0"/>
                  <a:cs typeface="Arial" pitchFamily="34" charset="0"/>
                </a:rPr>
                <a:t>R</a:t>
              </a:r>
              <a:r>
                <a:rPr lang="en-US" sz="2000" dirty="0" smtClean="0">
                  <a:solidFill>
                    <a:schemeClr val="bg2"/>
                  </a:solidFill>
                  <a:latin typeface="Roboto Medium" pitchFamily="2" charset="0"/>
                  <a:ea typeface="Roboto Medium" pitchFamily="2" charset="0"/>
                  <a:cs typeface="Arial" pitchFamily="34" charset="0"/>
                </a:rPr>
                <a:t>andom uniform                                                 error                                     </a:t>
              </a:r>
              <a:r>
                <a:rPr lang="en-US" sz="2000" dirty="0" err="1" smtClean="0">
                  <a:solidFill>
                    <a:schemeClr val="bg2"/>
                  </a:solidFill>
                  <a:latin typeface="Roboto Medium" pitchFamily="2" charset="0"/>
                  <a:ea typeface="Roboto Medium" pitchFamily="2" charset="0"/>
                  <a:cs typeface="Arial" pitchFamily="34" charset="0"/>
                </a:rPr>
                <a:t>error</a:t>
              </a:r>
              <a:endParaRPr lang="en-US" sz="2000" dirty="0">
                <a:solidFill>
                  <a:schemeClr val="bg2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844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65760" y="753621"/>
            <a:ext cx="8229600" cy="1274195"/>
          </a:xfrm>
        </p:spPr>
        <p:txBody>
          <a:bodyPr wrap="square" tIns="91440" bIns="91440">
            <a:spAutoFit/>
          </a:bodyPr>
          <a:lstStyle/>
          <a:p>
            <a:pPr lvl="1">
              <a:lnSpc>
                <a:spcPct val="150000"/>
              </a:lnSpc>
            </a:pPr>
            <a:endParaRPr lang="en-US" sz="2000" dirty="0" smtClean="0"/>
          </a:p>
          <a:p>
            <a:pPr>
              <a:lnSpc>
                <a:spcPct val="150000"/>
              </a:lnSpc>
            </a:pPr>
            <a:endParaRPr lang="en-US" sz="2400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65760" y="753621"/>
            <a:ext cx="8229600" cy="1211614"/>
          </a:xfrm>
          <a:prstGeom prst="rect">
            <a:avLst/>
          </a:prstGeom>
        </p:spPr>
        <p:txBody>
          <a:bodyPr vert="horz" wrap="square" lIns="91440" tIns="91440" rIns="91440" bIns="9144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lang="en-US" sz="2000" dirty="0" smtClean="0"/>
          </a:p>
          <a:p>
            <a:pPr>
              <a:lnSpc>
                <a:spcPct val="150000"/>
              </a:lnSpc>
            </a:pPr>
            <a:endParaRPr lang="en-US" sz="2400" dirty="0" smtClean="0"/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365760" y="79555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Summary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65760" y="865038"/>
            <a:ext cx="8229601" cy="7374326"/>
          </a:xfrm>
          <a:prstGeom prst="rect">
            <a:avLst/>
          </a:prstGeom>
        </p:spPr>
        <p:txBody>
          <a:bodyPr vert="horz" wrap="square" lIns="91440" tIns="91440" rIns="91440" bIns="9144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New framework for off-the-grid image recovery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Extends FRI annihilating filter framework to</a:t>
            </a:r>
            <a:br>
              <a:rPr lang="en-US" sz="20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</a:b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piecewise polynomial images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Sampling guarantees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Two stage recovery scheme for SR-MRI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Robust edge mask estimation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Fast weighted TV algorithm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One stage recovery scheme for CS-MRI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Structured low-rank matrix completion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Fast GIRAF algorithm</a:t>
            </a:r>
          </a:p>
          <a:p>
            <a:pPr lvl="1">
              <a:lnSpc>
                <a:spcPct val="150000"/>
              </a:lnSpc>
            </a:pPr>
            <a:endParaRPr lang="en-US" sz="2000" dirty="0" smtClean="0">
              <a:latin typeface="+mj-lt"/>
            </a:endParaRPr>
          </a:p>
          <a:p>
            <a:pPr lvl="1">
              <a:lnSpc>
                <a:spcPct val="150000"/>
              </a:lnSpc>
            </a:pPr>
            <a:endParaRPr lang="en-US" sz="2400" dirty="0" smtClean="0">
              <a:latin typeface="+mj-lt"/>
            </a:endParaRPr>
          </a:p>
          <a:p>
            <a:pPr>
              <a:lnSpc>
                <a:spcPct val="150000"/>
              </a:lnSpc>
            </a:pPr>
            <a:endParaRPr lang="en-US" sz="2400" dirty="0" smtClean="0">
              <a:solidFill>
                <a:schemeClr val="accent5"/>
              </a:solidFill>
              <a:latin typeface="+mj-lt"/>
              <a:sym typeface="Wingdings" pitchFamily="2" charset="2"/>
            </a:endParaRPr>
          </a:p>
        </p:txBody>
      </p:sp>
      <p:pic>
        <p:nvPicPr>
          <p:cNvPr id="39" name="Picture 3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492" y="5419344"/>
            <a:ext cx="2362200" cy="752856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5632392" y="3263657"/>
            <a:ext cx="3287669" cy="1308343"/>
            <a:chOff x="5632392" y="3645712"/>
            <a:chExt cx="3287669" cy="1308343"/>
          </a:xfrm>
        </p:grpSpPr>
        <p:pic>
          <p:nvPicPr>
            <p:cNvPr id="41" name="Picture 2" descr="C:\Users\Greg\Dropbox\Presentations\ISBI2015\images\fig_kspace1.png"/>
            <p:cNvPicPr>
              <a:picLocks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2392" y="4288615"/>
              <a:ext cx="661894" cy="661894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Frame 41"/>
            <p:cNvSpPr/>
            <p:nvPr/>
          </p:nvSpPr>
          <p:spPr>
            <a:xfrm>
              <a:off x="5632392" y="4288615"/>
              <a:ext cx="661894" cy="661894"/>
            </a:xfrm>
            <a:prstGeom prst="frame">
              <a:avLst>
                <a:gd name="adj1" fmla="val 36458"/>
              </a:avLst>
            </a:prstGeom>
            <a:solidFill>
              <a:srgbClr val="0606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43" name="Picture 3" descr="C:\Users\Greg\Dropbox\CurveModels\CurveTest\recon\results\paper\fig_SL_K15_mask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371" y="3645712"/>
              <a:ext cx="667193" cy="66719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4" name="Elbow Connector 43"/>
            <p:cNvCxnSpPr>
              <a:stCxn id="41" idx="3"/>
              <a:endCxn id="43" idx="2"/>
            </p:cNvCxnSpPr>
            <p:nvPr/>
          </p:nvCxnSpPr>
          <p:spPr>
            <a:xfrm flipV="1">
              <a:off x="6294286" y="4312904"/>
              <a:ext cx="535682" cy="306658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" descr="C:\Users\Greg\Dropbox\CurveModels\CurveTest\recon\results\isbi\SL_256_fullysampled_TV_recon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4729" y="4273510"/>
              <a:ext cx="177400" cy="17740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9" name="Elbow Connector 48"/>
            <p:cNvCxnSpPr/>
            <p:nvPr/>
          </p:nvCxnSpPr>
          <p:spPr>
            <a:xfrm>
              <a:off x="6294286" y="4619561"/>
              <a:ext cx="1122426" cy="0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57"/>
            <p:cNvGrpSpPr/>
            <p:nvPr/>
          </p:nvGrpSpPr>
          <p:grpSpPr>
            <a:xfrm>
              <a:off x="7161673" y="3982854"/>
              <a:ext cx="1758388" cy="971201"/>
              <a:chOff x="4307660" y="2901725"/>
              <a:chExt cx="4503773" cy="2487547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4956050" y="3693957"/>
                <a:ext cx="1695315" cy="1695315"/>
              </a:xfrm>
              <a:prstGeom prst="rect">
                <a:avLst/>
              </a:prstGeom>
              <a:solidFill>
                <a:schemeClr val="tx1">
                  <a:lumMod val="25000"/>
                  <a:lumOff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4956050" y="3989831"/>
                <a:ext cx="1583134" cy="1103558"/>
              </a:xfrm>
              <a:prstGeom prst="rect">
                <a:avLst/>
              </a:prstGeom>
              <a:ln w="12700">
                <a:noFill/>
              </a:ln>
            </p:spPr>
            <p:txBody>
              <a:bodyPr wrap="square" lIns="91425" tIns="91425" rIns="91425" bIns="91425" rtlCol="0" anchor="t" anchorCtr="0">
                <a:spAutoFit/>
              </a:bodyPr>
              <a:lstStyle/>
              <a:p>
                <a:pPr algn="ctr">
                  <a:buClr>
                    <a:schemeClr val="tx1"/>
                  </a:buClr>
                </a:pPr>
                <a:r>
                  <a:rPr lang="en-US" sz="1600" b="0" dirty="0" smtClean="0">
                    <a:latin typeface="+mj-lt"/>
                    <a:ea typeface="Roboto Light" pitchFamily="2" charset="0"/>
                    <a:cs typeface="Open Sans Condensed" pitchFamily="34" charset="0"/>
                  </a:rPr>
                  <a:t>WTV</a:t>
                </a:r>
              </a:p>
            </p:txBody>
          </p:sp>
          <p:cxnSp>
            <p:nvCxnSpPr>
              <p:cNvPr id="61" name="Elbow Connector 60"/>
              <p:cNvCxnSpPr>
                <a:endCxn id="59" idx="0"/>
              </p:cNvCxnSpPr>
              <p:nvPr/>
            </p:nvCxnSpPr>
            <p:spPr>
              <a:xfrm>
                <a:off x="4307660" y="2901725"/>
                <a:ext cx="1496048" cy="792232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Elbow Connector 61"/>
              <p:cNvCxnSpPr/>
              <p:nvPr/>
            </p:nvCxnSpPr>
            <p:spPr>
              <a:xfrm>
                <a:off x="6651365" y="4541614"/>
                <a:ext cx="498425" cy="1"/>
              </a:xfrm>
              <a:prstGeom prst="bentConnector3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5" name="Picture 4" descr="C:\Users\Greg\Dropbox\CurveModels\CurveTest\recon\results\isbi\SL_256_fullysampled_TV_recon.png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16119" y="3693957"/>
                <a:ext cx="1695314" cy="169531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9" name="Group 78"/>
          <p:cNvGrpSpPr/>
          <p:nvPr/>
        </p:nvGrpSpPr>
        <p:grpSpPr>
          <a:xfrm>
            <a:off x="6356035" y="1666819"/>
            <a:ext cx="2559365" cy="1116327"/>
            <a:chOff x="5041376" y="1907672"/>
            <a:chExt cx="3745156" cy="1633538"/>
          </a:xfrm>
        </p:grpSpPr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1376" y="1907672"/>
              <a:ext cx="1605454" cy="1633538"/>
            </a:xfrm>
            <a:prstGeom prst="rect">
              <a:avLst/>
            </a:prstGeom>
          </p:spPr>
        </p:pic>
        <p:grpSp>
          <p:nvGrpSpPr>
            <p:cNvPr id="70" name="Group 69"/>
            <p:cNvGrpSpPr/>
            <p:nvPr/>
          </p:nvGrpSpPr>
          <p:grpSpPr>
            <a:xfrm>
              <a:off x="6885663" y="2335044"/>
              <a:ext cx="1900869" cy="995169"/>
              <a:chOff x="5515955" y="3045066"/>
              <a:chExt cx="3713464" cy="1944123"/>
            </a:xfrm>
          </p:grpSpPr>
          <p:pic>
            <p:nvPicPr>
              <p:cNvPr id="71" name="Picture 70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41139" y="3968405"/>
                <a:ext cx="100154" cy="101823"/>
              </a:xfrm>
              <a:prstGeom prst="rect">
                <a:avLst/>
              </a:prstGeom>
            </p:spPr>
          </p:pic>
          <p:pic>
            <p:nvPicPr>
              <p:cNvPr id="72" name="Picture 71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42759" y="3428755"/>
                <a:ext cx="100154" cy="146892"/>
              </a:xfrm>
              <a:prstGeom prst="rect">
                <a:avLst/>
              </a:prstGeom>
            </p:spPr>
          </p:pic>
          <p:cxnSp>
            <p:nvCxnSpPr>
              <p:cNvPr id="73" name="Straight Connector 72"/>
              <p:cNvCxnSpPr/>
              <p:nvPr/>
            </p:nvCxnSpPr>
            <p:spPr>
              <a:xfrm>
                <a:off x="5667295" y="3757980"/>
                <a:ext cx="566290" cy="263166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V="1">
                <a:off x="5634124" y="3587023"/>
                <a:ext cx="614030" cy="171622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V="1">
                <a:off x="5647853" y="3245985"/>
                <a:ext cx="0" cy="52386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6" name="Picture 75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15955" y="3327174"/>
                <a:ext cx="91808" cy="101823"/>
              </a:xfrm>
              <a:prstGeom prst="rect">
                <a:avLst/>
              </a:prstGeom>
            </p:spPr>
          </p:pic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7853" y="3045066"/>
                <a:ext cx="3581566" cy="1944123"/>
              </a:xfrm>
              <a:prstGeom prst="rect">
                <a:avLst/>
              </a:prstGeom>
            </p:spPr>
          </p:pic>
        </p:grpSp>
        <p:pic>
          <p:nvPicPr>
            <p:cNvPr id="78" name="Picture 77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7463" y="3157662"/>
              <a:ext cx="817641" cy="30291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90837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65760" y="753621"/>
            <a:ext cx="8229600" cy="1274195"/>
          </a:xfrm>
        </p:spPr>
        <p:txBody>
          <a:bodyPr wrap="square" tIns="91440" bIns="91440">
            <a:spAutoFit/>
          </a:bodyPr>
          <a:lstStyle/>
          <a:p>
            <a:pPr lvl="1">
              <a:lnSpc>
                <a:spcPct val="150000"/>
              </a:lnSpc>
            </a:pPr>
            <a:endParaRPr lang="en-US" sz="2000" dirty="0" smtClean="0"/>
          </a:p>
          <a:p>
            <a:pPr>
              <a:lnSpc>
                <a:spcPct val="150000"/>
              </a:lnSpc>
            </a:pPr>
            <a:endParaRPr lang="en-US" sz="2400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65760" y="753621"/>
            <a:ext cx="8229600" cy="1211614"/>
          </a:xfrm>
          <a:prstGeom prst="rect">
            <a:avLst/>
          </a:prstGeom>
        </p:spPr>
        <p:txBody>
          <a:bodyPr vert="horz" wrap="square" lIns="91440" tIns="91440" rIns="91440" bIns="9144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lang="en-US" sz="2000" dirty="0" smtClean="0"/>
          </a:p>
          <a:p>
            <a:pPr>
              <a:lnSpc>
                <a:spcPct val="150000"/>
              </a:lnSpc>
            </a:pPr>
            <a:endParaRPr lang="en-US" sz="2400" dirty="0" smtClean="0"/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365760" y="79555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Future Directions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65760" y="865038"/>
            <a:ext cx="8229601" cy="5552289"/>
          </a:xfrm>
          <a:prstGeom prst="rect">
            <a:avLst/>
          </a:prstGeom>
        </p:spPr>
        <p:txBody>
          <a:bodyPr vert="horz" wrap="square" lIns="91440" tIns="91440" rIns="91440" bIns="9144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Focus: </a:t>
            </a: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One stage recovery scheme for CS-MRI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Structured low-rank matrix completion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solidFill>
                <a:srgbClr val="0808D6"/>
              </a:solidFill>
              <a:latin typeface="+mj-lt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Recovery guarantees for random sampling?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What is the optimal random sampling scheme?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solidFill>
                <a:schemeClr val="accent4">
                  <a:lumMod val="50000"/>
                </a:schemeClr>
              </a:solidFill>
              <a:latin typeface="+mj-lt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sz="2000" dirty="0" smtClean="0">
              <a:latin typeface="+mj-lt"/>
            </a:endParaRPr>
          </a:p>
          <a:p>
            <a:pPr lvl="1">
              <a:lnSpc>
                <a:spcPct val="150000"/>
              </a:lnSpc>
            </a:pPr>
            <a:endParaRPr lang="en-US" sz="2400" dirty="0" smtClean="0">
              <a:latin typeface="+mj-lt"/>
            </a:endParaRPr>
          </a:p>
          <a:p>
            <a:pPr>
              <a:lnSpc>
                <a:spcPct val="150000"/>
              </a:lnSpc>
            </a:pPr>
            <a:endParaRPr lang="en-US" sz="2400" dirty="0" smtClean="0">
              <a:solidFill>
                <a:schemeClr val="accent5"/>
              </a:solidFill>
              <a:latin typeface="+mj-lt"/>
              <a:sym typeface="Wingdings" pitchFamily="2" charset="2"/>
            </a:endParaRPr>
          </a:p>
        </p:txBody>
      </p:sp>
      <p:pic>
        <p:nvPicPr>
          <p:cNvPr id="39" name="Picture 3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600200"/>
            <a:ext cx="2362200" cy="7528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657600" y="4114800"/>
            <a:ext cx="2200614" cy="2200614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43000" y="4114800"/>
            <a:ext cx="2200614" cy="2200614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172200" y="4121197"/>
            <a:ext cx="2200614" cy="218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3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79556"/>
            <a:ext cx="8073236" cy="639439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3800" dirty="0" smtClean="0">
                <a:latin typeface="+mj-lt"/>
              </a:rPr>
              <a:t>Thank You!</a:t>
            </a:r>
          </a:p>
          <a:p>
            <a:pPr marL="0" indent="0">
              <a:buNone/>
            </a:pPr>
            <a:r>
              <a:rPr lang="en-US" sz="3100" dirty="0" smtClean="0">
                <a:latin typeface="+mj-lt"/>
              </a:rPr>
              <a:t>References</a:t>
            </a:r>
            <a:endParaRPr lang="en-US" dirty="0" smtClean="0">
              <a:latin typeface="+mj-lt"/>
            </a:endParaRPr>
          </a:p>
          <a:p>
            <a:r>
              <a:rPr lang="en-US" sz="2300" dirty="0" err="1" smtClean="0"/>
              <a:t>Krahmer</a:t>
            </a:r>
            <a:r>
              <a:rPr lang="en-US" sz="2300" dirty="0" smtClean="0"/>
              <a:t>, F. &amp; Ward, R. (2014). Stable and robust sampling strategies for compressive imaging. </a:t>
            </a:r>
            <a:r>
              <a:rPr lang="en-US" sz="2300" i="1" dirty="0" smtClean="0"/>
              <a:t>Image Processing, IEEE Transactions on</a:t>
            </a:r>
            <a:r>
              <a:rPr lang="en-US" sz="2300" dirty="0" smtClean="0"/>
              <a:t>, 23(2), 612-</a:t>
            </a:r>
          </a:p>
          <a:p>
            <a:r>
              <a:rPr lang="en-US" sz="2300" dirty="0" smtClean="0"/>
              <a:t>Pan</a:t>
            </a:r>
            <a:r>
              <a:rPr lang="en-US" sz="2300" dirty="0"/>
              <a:t>, H., </a:t>
            </a:r>
            <a:r>
              <a:rPr lang="en-US" sz="2300" dirty="0" err="1"/>
              <a:t>Blu</a:t>
            </a:r>
            <a:r>
              <a:rPr lang="en-US" sz="2300" dirty="0"/>
              <a:t>, T., &amp; </a:t>
            </a:r>
            <a:r>
              <a:rPr lang="en-US" sz="2300" dirty="0" err="1"/>
              <a:t>Dragotti</a:t>
            </a:r>
            <a:r>
              <a:rPr lang="en-US" sz="2300" dirty="0"/>
              <a:t>, P. L. (2014). Sampling curves with finite rate of innovation. </a:t>
            </a:r>
            <a:r>
              <a:rPr lang="en-US" sz="2300" i="1" dirty="0"/>
              <a:t>Signal Processing, IEEE Transactions on</a:t>
            </a:r>
            <a:r>
              <a:rPr lang="en-US" sz="2300" dirty="0"/>
              <a:t>, </a:t>
            </a:r>
            <a:r>
              <a:rPr lang="en-US" sz="2300" i="1" dirty="0"/>
              <a:t>62</a:t>
            </a:r>
            <a:r>
              <a:rPr lang="en-US" sz="2300" dirty="0"/>
              <a:t>(2), 458-471</a:t>
            </a:r>
            <a:r>
              <a:rPr lang="en-US" sz="2300" dirty="0" smtClean="0"/>
              <a:t>.</a:t>
            </a:r>
          </a:p>
          <a:p>
            <a:r>
              <a:rPr lang="en-US" sz="2300" dirty="0" err="1" smtClean="0"/>
              <a:t>Guerquin</a:t>
            </a:r>
            <a:r>
              <a:rPr lang="en-US" sz="2300" dirty="0" smtClean="0"/>
              <a:t>-Kern</a:t>
            </a:r>
            <a:r>
              <a:rPr lang="en-US" sz="2300" dirty="0"/>
              <a:t>, M., Lejeune, L., </a:t>
            </a:r>
            <a:r>
              <a:rPr lang="en-US" sz="2300" dirty="0" err="1"/>
              <a:t>Pruessmann</a:t>
            </a:r>
            <a:r>
              <a:rPr lang="en-US" sz="2300" dirty="0"/>
              <a:t>, K. P., &amp; Unser, M. (2012). Realistic analytical phantoms for parallel Magnetic Resonance </a:t>
            </a:r>
            <a:r>
              <a:rPr lang="en-US" sz="2300" dirty="0" err="1"/>
              <a:t>Imaging.</a:t>
            </a:r>
            <a:r>
              <a:rPr lang="en-US" sz="2300" i="1" dirty="0" err="1"/>
              <a:t>Medical</a:t>
            </a:r>
            <a:r>
              <a:rPr lang="en-US" sz="2300" i="1" dirty="0"/>
              <a:t> Imaging, IEEE Transactions on</a:t>
            </a:r>
            <a:r>
              <a:rPr lang="en-US" sz="2300" dirty="0"/>
              <a:t>, </a:t>
            </a:r>
            <a:r>
              <a:rPr lang="en-US" sz="2300" i="1" dirty="0"/>
              <a:t>31</a:t>
            </a:r>
            <a:r>
              <a:rPr lang="en-US" sz="2300" dirty="0"/>
              <a:t>(3), </a:t>
            </a:r>
            <a:r>
              <a:rPr lang="en-US" sz="2300" dirty="0" smtClean="0"/>
              <a:t>626-636</a:t>
            </a:r>
          </a:p>
          <a:p>
            <a:r>
              <a:rPr lang="en-US" sz="2300" dirty="0" err="1"/>
              <a:t>Vetterli</a:t>
            </a:r>
            <a:r>
              <a:rPr lang="en-US" sz="2300" dirty="0"/>
              <a:t>, M., </a:t>
            </a:r>
            <a:r>
              <a:rPr lang="en-US" sz="2300" dirty="0" err="1"/>
              <a:t>Marziliano</a:t>
            </a:r>
            <a:r>
              <a:rPr lang="en-US" sz="2300" dirty="0"/>
              <a:t>, P., &amp; </a:t>
            </a:r>
            <a:r>
              <a:rPr lang="en-US" sz="2300" dirty="0" err="1"/>
              <a:t>Blu</a:t>
            </a:r>
            <a:r>
              <a:rPr lang="en-US" sz="2300" dirty="0"/>
              <a:t>, T. (2002). Sampling signals with finite rate of innovation. </a:t>
            </a:r>
            <a:r>
              <a:rPr lang="en-US" sz="2300" i="1" dirty="0"/>
              <a:t>Signal Processing, IEEE Transactions on</a:t>
            </a:r>
            <a:r>
              <a:rPr lang="en-US" sz="2300" dirty="0"/>
              <a:t>, </a:t>
            </a:r>
            <a:r>
              <a:rPr lang="en-US" sz="2300" i="1" dirty="0"/>
              <a:t>50</a:t>
            </a:r>
            <a:r>
              <a:rPr lang="en-US" sz="2300" dirty="0"/>
              <a:t>(6), 1417-1428</a:t>
            </a:r>
            <a:r>
              <a:rPr lang="en-US" sz="2300" dirty="0" smtClean="0"/>
              <a:t>.</a:t>
            </a:r>
          </a:p>
          <a:p>
            <a:r>
              <a:rPr lang="en-US" sz="2300" dirty="0" err="1" smtClean="0"/>
              <a:t>Sidiropoulos</a:t>
            </a:r>
            <a:r>
              <a:rPr lang="en-US" sz="2300" dirty="0"/>
              <a:t>, N. D. (2001). Generalizing </a:t>
            </a:r>
            <a:r>
              <a:rPr lang="en-US" sz="2300" dirty="0" err="1"/>
              <a:t>Caratheodory's</a:t>
            </a:r>
            <a:r>
              <a:rPr lang="en-US" sz="2300" dirty="0"/>
              <a:t> uniqueness of harmonic parameterization to N dimensions. </a:t>
            </a:r>
            <a:r>
              <a:rPr lang="en-US" sz="2300" i="1" dirty="0"/>
              <a:t>Information Theory, IEEE Transactions on</a:t>
            </a:r>
            <a:r>
              <a:rPr lang="en-US" sz="2300" dirty="0"/>
              <a:t>,</a:t>
            </a:r>
            <a:r>
              <a:rPr lang="en-US" sz="2300" i="1" dirty="0"/>
              <a:t>47</a:t>
            </a:r>
            <a:r>
              <a:rPr lang="en-US" sz="2300" dirty="0"/>
              <a:t>(4), 1687-1690.</a:t>
            </a:r>
            <a:endParaRPr lang="en-US" sz="2300" dirty="0" smtClean="0"/>
          </a:p>
          <a:p>
            <a:r>
              <a:rPr lang="en-US" sz="2300" dirty="0" err="1"/>
              <a:t>Ongie</a:t>
            </a:r>
            <a:r>
              <a:rPr lang="en-US" sz="2300" dirty="0"/>
              <a:t>, G., &amp; Jacob, M. (2015). Super-resolution MRI Using Finite Rate of Innovation Curves. </a:t>
            </a:r>
            <a:r>
              <a:rPr lang="en-US" sz="2300" i="1" dirty="0" smtClean="0"/>
              <a:t>Proceedings of ISBI 2015, New York, NY</a:t>
            </a:r>
            <a:r>
              <a:rPr lang="en-US" sz="2300" dirty="0" smtClean="0"/>
              <a:t>.</a:t>
            </a:r>
          </a:p>
          <a:p>
            <a:r>
              <a:rPr lang="en-US" sz="2300" dirty="0" err="1" smtClean="0"/>
              <a:t>Ongie</a:t>
            </a:r>
            <a:r>
              <a:rPr lang="en-US" sz="2300" dirty="0"/>
              <a:t>, G. &amp; Jacob, M. (2015). </a:t>
            </a:r>
            <a:r>
              <a:rPr lang="en-US" sz="2300" dirty="0" smtClean="0"/>
              <a:t>Recovery </a:t>
            </a:r>
            <a:r>
              <a:rPr lang="en-US" sz="2300" dirty="0"/>
              <a:t>of </a:t>
            </a:r>
            <a:r>
              <a:rPr lang="en-US" sz="2300" dirty="0" smtClean="0"/>
              <a:t>Piecewise Smooth </a:t>
            </a:r>
            <a:r>
              <a:rPr lang="en-US" sz="2300" dirty="0"/>
              <a:t>Images from Few Fourier Samples. </a:t>
            </a:r>
            <a:r>
              <a:rPr lang="en-US" sz="2300" i="1" dirty="0" smtClean="0"/>
              <a:t>Proceedings of </a:t>
            </a:r>
            <a:r>
              <a:rPr lang="en-US" sz="2300" i="1" dirty="0" err="1" smtClean="0"/>
              <a:t>SampTA</a:t>
            </a:r>
            <a:r>
              <a:rPr lang="en-US" sz="2300" i="1" dirty="0"/>
              <a:t> </a:t>
            </a:r>
            <a:r>
              <a:rPr lang="en-US" sz="2300" i="1" dirty="0" smtClean="0"/>
              <a:t>2015, Washington D.C.</a:t>
            </a:r>
          </a:p>
          <a:p>
            <a:r>
              <a:rPr lang="en-US" sz="2300" dirty="0" err="1">
                <a:solidFill>
                  <a:srgbClr val="0808D6"/>
                </a:solidFill>
              </a:rPr>
              <a:t>Ongie</a:t>
            </a:r>
            <a:r>
              <a:rPr lang="en-US" sz="2300" dirty="0">
                <a:solidFill>
                  <a:srgbClr val="0808D6"/>
                </a:solidFill>
              </a:rPr>
              <a:t>, G. &amp; Jacob, M. (2015). Off-the-grid Recovery of Piecewise Constant Images from Few Fourier Samples. </a:t>
            </a:r>
            <a:r>
              <a:rPr lang="en-US" sz="2300" i="1" dirty="0">
                <a:solidFill>
                  <a:srgbClr val="0808D6"/>
                </a:solidFill>
              </a:rPr>
              <a:t>Arxiv.org preprint</a:t>
            </a:r>
            <a:r>
              <a:rPr lang="en-US" sz="2300" i="1" dirty="0" smtClean="0">
                <a:solidFill>
                  <a:srgbClr val="0808D6"/>
                </a:solidFill>
              </a:rPr>
              <a:t>.</a:t>
            </a:r>
          </a:p>
          <a:p>
            <a:r>
              <a:rPr lang="en-US" sz="2300" dirty="0" err="1"/>
              <a:t>Fornasier</a:t>
            </a:r>
            <a:r>
              <a:rPr lang="en-US" sz="2300" dirty="0"/>
              <a:t>, M., </a:t>
            </a:r>
            <a:r>
              <a:rPr lang="en-US" sz="2300" dirty="0" err="1"/>
              <a:t>Rauhut</a:t>
            </a:r>
            <a:r>
              <a:rPr lang="en-US" sz="2300" dirty="0"/>
              <a:t>, H., &amp; Ward, R. (2011). Low-rank matrix recovery via iteratively reweighted least squares minimization. </a:t>
            </a:r>
            <a:r>
              <a:rPr lang="en-US" sz="2300" i="1" dirty="0"/>
              <a:t>SIAM Journal on Optimization, </a:t>
            </a:r>
            <a:r>
              <a:rPr lang="en-US" sz="2300" dirty="0"/>
              <a:t>21(4), 1614-1640</a:t>
            </a:r>
            <a:r>
              <a:rPr lang="en-US" sz="2300" dirty="0" smtClean="0"/>
              <a:t>.</a:t>
            </a:r>
          </a:p>
          <a:p>
            <a:r>
              <a:rPr lang="en-US" sz="2300" dirty="0"/>
              <a:t>Mohan, </a:t>
            </a:r>
            <a:r>
              <a:rPr lang="en-US" sz="2300" dirty="0" smtClean="0"/>
              <a:t>K, </a:t>
            </a:r>
            <a:r>
              <a:rPr lang="en-US" sz="2300" dirty="0"/>
              <a:t>and Maryam </a:t>
            </a:r>
            <a:r>
              <a:rPr lang="en-US" sz="2300" dirty="0" smtClean="0"/>
              <a:t>F. </a:t>
            </a:r>
            <a:r>
              <a:rPr lang="en-US" sz="2300" dirty="0"/>
              <a:t>(</a:t>
            </a:r>
            <a:r>
              <a:rPr lang="en-US" sz="2300" dirty="0" smtClean="0"/>
              <a:t>2012). Iterative </a:t>
            </a:r>
            <a:r>
              <a:rPr lang="en-US" sz="2300" dirty="0"/>
              <a:t>reweighted algorithms for matrix rank minimization." </a:t>
            </a:r>
            <a:r>
              <a:rPr lang="en-US" sz="2300" i="1" dirty="0"/>
              <a:t>The Journal of Machine Learning Research </a:t>
            </a:r>
            <a:r>
              <a:rPr lang="en-US" sz="2300" dirty="0"/>
              <a:t>13.1 </a:t>
            </a:r>
            <a:r>
              <a:rPr lang="en-US" sz="2300" dirty="0" smtClean="0"/>
              <a:t>3441-3473</a:t>
            </a:r>
            <a:r>
              <a:rPr lang="en-US" sz="2300" dirty="0"/>
              <a:t>.</a:t>
            </a:r>
          </a:p>
          <a:p>
            <a:endParaRPr lang="en-US" sz="2300" dirty="0"/>
          </a:p>
          <a:p>
            <a:endParaRPr lang="en-US" sz="2300" dirty="0"/>
          </a:p>
          <a:p>
            <a:pPr marL="0" indent="0">
              <a:buNone/>
            </a:pPr>
            <a:r>
              <a:rPr lang="en-US" sz="3100" dirty="0">
                <a:latin typeface="+mj-lt"/>
              </a:rPr>
              <a:t>Acknowledgements</a:t>
            </a:r>
          </a:p>
          <a:p>
            <a:r>
              <a:rPr lang="en-US" sz="2800" dirty="0"/>
              <a:t>Supported by grants: </a:t>
            </a:r>
            <a:r>
              <a:rPr lang="en-US" sz="2800" dirty="0" smtClean="0"/>
              <a:t>NSF </a:t>
            </a:r>
            <a:r>
              <a:rPr lang="en-US" sz="2800" dirty="0"/>
              <a:t>CCF-0844812,  NSF CCF-1116067, </a:t>
            </a:r>
            <a:br>
              <a:rPr lang="en-US" sz="2800" dirty="0"/>
            </a:br>
            <a:r>
              <a:rPr lang="en-US" sz="2800" dirty="0"/>
              <a:t>NIH 1R21HL109710-01A1, ACS RSG-11-267-01-CCE, </a:t>
            </a:r>
            <a:br>
              <a:rPr lang="en-US" sz="2800" dirty="0"/>
            </a:br>
            <a:r>
              <a:rPr lang="en-US" sz="2800" dirty="0"/>
              <a:t>and ONR-N000141310202.</a:t>
            </a:r>
          </a:p>
          <a:p>
            <a:pPr marL="0" indent="0">
              <a:buNone/>
            </a:pPr>
            <a:endParaRPr lang="en-US" sz="2600" dirty="0" smtClean="0">
              <a:latin typeface="+mj-lt"/>
            </a:endParaRP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1815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\ldots \infty}&#10;\]&#10;}&#10;\end{document}"/>
  <p:tag name="IGUANATEXSIZE" val="1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0,0,150}&#10;\begin{document}&#10;\boldmath&#10;\textcolor{darkblue}{&#10;\[&#10;\mathsf{k\in\mathbb{Z}^d}&#10;\]&#10;}&#10;\end{document}"/>
  <p:tag name="IGUANATEXSIZE" val="28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nabla}&#10;\]&#10;}&#10;\end{document}"/>
  <p:tag name="IGUANATEXSIZE" val="2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f(x,y)}&#10;\]&#10;}&#10;\end{document}"/>
  <p:tag name="IGUANATEXSIZE" val="3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x}&#10;\]&#10;}&#10;\end{document}"/>
  <p:tag name="IGUANATEXSIZE" val="3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y}&#10;\]&#10;}&#10;\end{document}"/>
  <p:tag name="IGUANATEXSIZE" val="3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nabla}&#10;\]&#10;}&#10;\end{document}"/>
  <p:tag name="IGUANATEXSIZE" val="2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blue}{&#10;\[&#10;\mathsf{\partial_x f}&#10;\]&#10;}&#10;\end{document}"/>
  <p:tag name="IGUANATEXSIZE" val="3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blue}{&#10;\[&#10;\mathsf{\partial_y f}&#10;\]&#10;}&#10;\end{document}"/>
  <p:tag name="IGUANATEXSIZE" val="3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f(x)}&#10;\]&#10;}&#10;\end{document}"/>
  <p:tag name="IGUANATEXSIZE" val="18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red}{&#10;\[&#10;\mathsf{c_k}&#10;\]&#10;}&#10;\end{document}"/>
  <p:tag name="IGUANATEXSIZE" val="18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ast}&#10;\]&#10;}&#10;\end{document}"/>
  <p:tag name="IGUANATEXSIZE" val="3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mathcal{F}&#10;}&#10;\]&#10;}&#10;\end{document}"/>
  <p:tag name="IGUANATEXSIZE" val="36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=0}&#10;\]&#10;}&#10;\end{document}"/>
  <p:tag name="IGUANATEXSIZE" val="2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cdot}&#10;\]&#10;}&#10;\end{document}"/>
  <p:tag name="IGUANATEXSIZE" val="3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=0}&#10;\]&#10;}&#10;\end{document}"/>
  <p:tag name="IGUANATEXSIZE" val="2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widehat{f}(\omega)}&#10;\]&#10;}&#10;\end{document}"/>
  <p:tag name="IGUANATEXSIZE" val="18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(-j\omega)}&#10;\]&#10;}&#10;\end{document}"/>
  <p:tag name="IGUANATEXSIZE" val="28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partial}&#10;\]&#10;}&#10;\end{document}"/>
  <p:tag name="IGUANATEXSIZE" val="2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f(x,y)}&#10;\]&#10;}&#10;\end{document}"/>
  <p:tag name="IGUANATEXSIZE" val="18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(j2\pi k)}&#10;\]&#10;}&#10;\end{document}"/>
  <p:tag name="IGUANATEXSIZE" val="28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ast}&#10;\]&#10;}&#10;\end{document}"/>
  <p:tag name="IGUANATEXSIZE" val="3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=0}&#10;\]&#10;}&#10;\end{document}"/>
  <p:tag name="IGUANATEXSIZE" val="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mathcal{F}&#10;}&#10;\]&#10;}&#10;\end{document}"/>
  <p:tag name="IGUANATEXSIZE" val="36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55,0,0}&#10;\begin{document}&#10;\boldmath&#10;\textcolor{darkred}{&#10;\[&#10;\mathsf{c_{k}}&#10;\]&#10;}&#10;\end{document}"/>
  <p:tag name="IGUANATEXSIZE" val="28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cdot}&#10;\]&#10;}&#10;\end{document}"/>
  <p:tag name="IGUANATEXSIZE" val="3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=0}&#10;\]&#10;}&#10;\end{document}"/>
  <p:tag name="IGUANATEXSIZE" val="2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55,0,0}&#10;\begin{document}&#10;\boldmath&#10;\textcolor{darkred}{&#10;\[&#10;\mathsf{\mu}&#10;\]&#10;}&#10;\end{document}"/>
  <p:tag name="IGUANATEXSIZE" val="28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widehat{f}[k]}&#10;\]&#10;}&#10;\end{document}"/>
  <p:tag name="IGUANATEXSIZE" val="2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nabla}&#10;\]&#10;}&#10;\end{document}"/>
  <p:tag name="IGUANATEXSIZE" val="2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definecolor{lightblue}{RGB}{0,112,192}&#10;\begin{document}&#10;\boldmath&#10;\textcolor{darkteal}{&#10;$&#10;\mathsf{\sum_{k}\textcolor{lightblue}{\widehat{\nabla f}[\ell - k]}\textcolor{red}{c_{k}}= 0}&#10;$&#10;}&#10;\end{document}"/>
  <p:tag name="IGUANATEXSIZE" val="3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160,0,0}&#10;\definecolor{darkgreen}{RGB}{5,150,20}&#10;\begin{document}&#10;\boldmath&#10;\textcolor{darkred}{&#10;\[&#10;\mathsf{\mu(x,y) = \sum_{(k,l)\in\Lambda} c_{k,l}\,e^{j2\pi(kx+ly)}}&#10;\]&#10;}&#10;\end{document}"/>
  <p:tag name="IGUANATEXSIZE" val="28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{\mu = 0\}}&#10;\]&#10;}&#10;\end{document}"/>
  <p:tag name="IGUANATEXSIZE" val="18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x}&#10;\]&#10;}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DFT&#10;}&#10;\]&#10;}&#10;\end{document}"/>
  <p:tag name="IGUANATEXSIZE" val="36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y}&#10;\]&#10;}&#10;\end{document}"/>
  <p:tag name="IGUANATEXSIZE" val="2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z}&#10;\]&#10;}&#10;\end{document}"/>
  <p:tag name="IGUANATEXSIZE" val="2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begin{gather*}&#10;\mathsf{&#10;f(z) = \sum_{i=1}^N g_i(z)\cdot 1_{\Omega_i}(z)}\\&#10;\mathsf{s.t.~~g_i~analytic~in~\Omega_i}&#10;\end{gather*}&#10;}&#10;\end{document}"/>
  <p:tag name="IGUANATEXSIZE" val="28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white}{&#10;\[&#10;\mathsf{f(z)}&#10;\]&#10;}&#10;\end{document}"/>
  <p:tag name="IGUANATEXSIZE" val="2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white}{&#10;\[&#10;\mathsf{f(z)}&#10;\]&#10;}&#10;\end{document}"/>
  <p:tag name="IGUANATEXSIZE" val="2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black}{&#10;\[&#10;\mathsf{g_1(z)}&#10;\]&#10;}&#10;\end{document}"/>
  <p:tag name="IGUANATEXSIZE" val="2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black}{&#10;\[&#10;\mathsf{g_2(z)}&#10;\]&#10;}&#10;\end{document}"/>
  <p:tag name="IGUANATEXSIZE" val="2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white}{&#10;\[&#10;\mathsf{\Omega_1}&#10;\]&#10;}&#10;\end{document}"/>
  <p:tag name="IGUANATEXSIZE" val="24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white}{&#10;\[&#10;\mathsf{\Omega_2}&#10;\]&#10;}&#10;\end{document}"/>
  <p:tag name="IGUANATEXSIZE" val="24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x}&#10;\]&#10;}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approx&#10;}&#10;\]&#10;}&#10;\end{document}"/>
  <p:tag name="IGUANATEXSIZE" val="36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y}&#10;\]&#10;}&#10;\end{document}"/>
  <p:tag name="IGUANATEXSIZE" val="2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z}&#10;\]&#10;}&#10;\end{document}"/>
  <p:tag name="IGUANATEXSIZE" val="2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begin{gather*}&#10;\mathsf{&#10;f(x) = \sum_{i=1}^N g_i(x)\cdot 1_{\Omega_i}(x)}\\&#10;\mathsf{s.t.~~g_i~smooth~in~\Omega_i}&#10;\end{gather*}&#10;}&#10;\end{document}"/>
  <p:tag name="IGUANATEXSIZE" val="28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white}{&#10;\[&#10;\mathsf{f(z)}&#10;\]&#10;}&#10;\end{document}"/>
  <p:tag name="IGUANATEXSIZE" val="24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white}{&#10;\[&#10;\mathsf{f(x)}&#10;\]&#10;}&#10;\end{document}"/>
  <p:tag name="IGUANATEXSIZE" val="24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black}{&#10;\[&#10;\mathsf{g_1(x)}&#10;\]&#10;}&#10;\end{document}"/>
  <p:tag name="IGUANATEXSIZE" val="24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black}{&#10;\[&#10;\mathsf{g_2(x)}&#10;\]&#10;}&#10;\end{document}"/>
  <p:tag name="IGUANATEXSIZE" val="24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white}{&#10;\[&#10;\mathsf{\Omega_1}&#10;\]&#10;}&#10;\end{document}"/>
  <p:tag name="IGUANATEXSIZE" val="24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white}{&#10;\[&#10;\mathsf{\Omega_2}&#10;\]&#10;}&#10;\end{document}"/>
  <p:tag name="IGUANATEXSIZE" val="24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x}&#10;\]&#10;}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mathcal{F}&#10;}&#10;\]&#10;}&#10;\end{document}"/>
  <p:tag name="IGUANATEXSIZE" val="36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y}&#10;\]&#10;}&#10;\end{document}"/>
  <p:tag name="IGUANATEXSIZE" val="2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z}&#10;\]&#10;}&#10;\end{document}"/>
  <p:tag name="IGUANATEXSIZE" val="2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sum_{k\in \Lambda} \widehat{\mu}[k] \widehat{\partial f}[\ell - k] = 0,~~\forall \ell\in\mathbb{Z}^n}&#10;\]&#10;}&#10;\end{document}"/>
  <p:tag name="IGUANATEXSIZE" val="32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E \subseteq \{\mu = 0\} }&#10;\]&#10;}&#10;\end{document}"/>
  <p:tag name="IGUANATEXSIZE" val="28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mu}&#10;\]&#10;}&#10;\end{document}"/>
  <p:tag name="IGUANATEXSIZE" val="28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Lambda}&#10;\]&#10;}&#10;\end{document}"/>
  <p:tag name="IGUANATEXSIZE" val="28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red}{&#10;\[&#10;\mathsf{\Lambda}&#10;\]&#10;}&#10;\end{document}"/>
  <p:tag name="IGUANATEXSIZE" val="28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0,0,150}&#10;\begin{document}&#10;\boldmath&#10;\textcolor{darkteal}{&#10;\[&#10;\mathsf{\subseteq \mathbb{Z}^n}&#10;\]&#10;}&#10;\end{document}"/>
  <p:tag name="IGUANATEXSIZE" val="28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160,0,0}&#10;\begin{document}&#10;\boldmath&#10;\textcolor{darkred}{&#10;\[&#10;\mathsf{&#10;\mathcal{F}&#10;}&#10;\]&#10;}&#10;\end{document}"/>
  <p:tag name="IGUANATEXSIZE" val="4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200,200,200}&#10;\begin{document}&#10;\boldmath&#10;\textcolor{darkteal}{&#10;\[&#10;\mathsf{f(x)}&#10;\]&#10;}&#10;\end{document}"/>
  <p:tag name="IGUANATEXSIZE" val="2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mathcal{F}&#10;}&#10;\]&#10;}&#10;\end{document}"/>
  <p:tag name="IGUANATEXSIZE" val="36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160,0,0}&#10;\definecolor{darkgreen}{RGB}{5,150,20}&#10;\begin{document}&#10;\boldmath&#10;\textcolor{darkred}{&#10;\[&#10;\mathsf{\mu(x)}&#10;\]&#10;}&#10;\end{document}"/>
  <p:tag name="IGUANATEXSIZE" val="28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x}&#10;\]&#10;}&#10;\end{document}"/>
  <p:tag name="IGUANATEXSIZE" val="2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y}&#10;\]&#10;}&#10;\end{document}"/>
  <p:tag name="IGUANATEXSIZE" val="2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z}&#10;\]&#10;}&#10;\end{document}"/>
  <p:tag name="IGUANATEXSIZE" val="2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sum_{k\in \Lambda} \widehat{\mu}[k] \widehat{\partial f}[\ell - k] = 0,~~\forall \ell\in\mathbb{Z}^n}&#10;\]&#10;}&#10;\end{document}"/>
  <p:tag name="IGUANATEXSIZE" val="32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E \subseteq \{\mu = 0\} }&#10;\]&#10;}&#10;\end{document}"/>
  <p:tag name="IGUANATEXSIZE" val="28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mu}&#10;\]&#10;}&#10;\end{document}"/>
  <p:tag name="IGUANATEXSIZE" val="28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Lambda}&#10;\]&#10;}&#10;\end{document}"/>
  <p:tag name="IGUANATEXSIZE" val="28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$&#10;\mathsf{\mu \cdot \partial f = 0}&#10;$&#10;}&#10;\end{document}"/>
  <p:tag name="IGUANATEXSIZE" val="28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0,0,150}&#10;\begin{document}&#10;\boldmath&#10;\textcolor{darkteal}{&#10;\begin{align*}&#10;\mathsf{\langle \partial_j 1_{\Omega},\textcolor{darkblue}{\varphi} \rangle} &#10;&amp; = \mathsf{- \langle 1_{\Omega},\partial_j \textcolor{darkblue}{\varphi} \rangle}\\&#10;&amp; = -\mathsf{\int_\Omega \partial_j\textcolor{darkblue}{\varphi} \, dx}\\&#10;&amp; = -\mathsf{\oint_{\partial\Omega} \textcolor{darkblue}{\varphi} \,  n_j \, d\sigma}&#10;\end{align*}&#10;}&#10;\end{document}"/>
  <p:tag name="IGUANATEXSIZE" val="2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mathcal{F}&#10;}&#10;\]&#10;}&#10;\end{document}"/>
  <p:tag name="IGUANATEXSIZE" val="36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n&#10;}&#10;\]&#10;}&#10;\end{document}"/>
  <p:tag name="IGUANATEXSIZE" val="28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black}{&#10;\[&#10;\mathsf{\Omega}&#10;\]&#10;}&#10;\end{document}"/>
  <p:tag name="IGUANATEXSIZE" val="24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black}{&#10;\[&#10;\mathsf{\partial\Omega}&#10;\]&#10;}&#10;\end{document}"/>
  <p:tag name="IGUANATEXSIZE" val="24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160,0,0}&#10;\definecolor{darkblue}{RGB}{0,0,150}&#10;&#10;\begin{document}&#10;\boldmath&#10;\textcolor{darkteal}{&#10;\[&#10;\mathsf{\sum_{k\in \textcolor{darkblue}{2\Lambda}} \textcolor{darkblue}{\widehat{\mu^2}[k]} \widehat{\partial^2 f}[\ell - k] = 0,~~\forall \ell\in\mathbb{Z}^n}&#10;\]&#10;}&#10;\end{document}"/>
  <p:tag name="IGUANATEXSIZE" val="32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E \subseteq \{\mu = 0\} }&#10;\]&#10;}&#10;\end{document}"/>
  <p:tag name="IGUANATEXSIZE" val="28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mu}&#10;\]&#10;}&#10;\end{document}"/>
  <p:tag name="IGUANATEXSIZE" val="28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Lambda}&#10;\]&#10;}&#10;\end{document}"/>
  <p:tag name="IGUANATEXSIZE" val="28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150}&#10;\begin{document}&#10;\boldmath&#10;\textcolor{darkblue}{&#10;\[&#10;\mathsf{2\Lambda}&#10;\]&#10;}&#10;\end{document}"/>
  <p:tag name="IGUANATEXSIZE" val="28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red}{&#10;\[&#10;\mathsf{\Lambda}&#10;\]&#10;}&#10;\end{document}"/>
  <p:tag name="IGUANATEXSIZE" val="28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0,0,150}&#10;\begin{document}&#10;\boldmath&#10;\textcolor{darkteal}{&#10;\[&#10;\mathsf{\subseteq \mathbb{Z}^n}&#10;\]&#10;}&#10;\end{document}"/>
  <p:tag name="IGUANATEXSIZE" val="2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{DFT^{-1}}&#10;}&#10;\]&#10;}&#10;\end{document}"/>
  <p:tag name="IGUANATEXSIZE" val="36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160,0,0}&#10;\begin{document}&#10;\boldmath&#10;\textcolor{darkred}{&#10;\[&#10;\mathsf{&#10;\mathcal{F}&#10;}&#10;\]&#10;}&#10;\end{document}"/>
  <p:tag name="IGUANATEXSIZE" val="4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0,0,150}&#10;\begin{document}&#10;\boldmath&#10;\textcolor{darkteal}{&#10;\begin{gather*}&#10;\mathsf{&#10;\textcolor{darkblue}{\widehat{\mu^2} = \widehat{\mu}\ast\widehat{\mu}}}&#10;\end{gather*}&#10;}&#10;\end{document}"/>
  <p:tag name="IGUANATEXSIZE" val="28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200,200,200}&#10;\begin{document}&#10;\boldmath&#10;\textcolor{darkteal}{&#10;\[&#10;\mathsf{f(x)}&#10;\]&#10;}&#10;\end{document}"/>
  <p:tag name="IGUANATEXSIZE" val="24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160,0,0}&#10;\definecolor{darkgreen}{RGB}{5,150,20}&#10;\begin{document}&#10;\boldmath&#10;\textcolor{darkred}{&#10;\[&#10;\mathsf{\mu(x)}&#10;\]&#10;}&#10;\end{document}"/>
  <p:tag name="IGUANATEXSIZE" val="28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x}&#10;\]&#10;}&#10;\end{document}"/>
  <p:tag name="IGUANATEXSIZE" val="2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y}&#10;\]&#10;}&#10;\end{document}"/>
  <p:tag name="IGUANATEXSIZE" val="2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z}&#10;\]&#10;}&#10;\end{document}"/>
  <p:tag name="IGUANATEXSIZE" val="2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E \subseteq \{\mu = 0\} }&#10;\]&#10;}&#10;\end{document}"/>
  <p:tag name="IGUANATEXSIZE" val="28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mu}&#10;\]&#10;}&#10;\end{document}"/>
  <p:tag name="IGUANATEXSIZE" val="28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Lambda}&#10;\]&#10;}&#10;\end{document}"/>
  <p:tag name="IGUANATEXSIZE" val="2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mathcal{F}&#10;}&#10;\]&#10;}&#10;\end{document}"/>
  <p:tag name="IGUANATEXSIZE" val="36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$&#10;\mathsf{f = g \cdot 1_{\Omega},~~g~linear}&#10;$&#10;}&#10;\end{document}"/>
  <p:tag name="IGUANATEXSIZE" val="28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$&#10;\mathsf{\partial^2 f = \partial^2 g \cdot 1_\Omega  + 2 \partial g \cdot \partial 1_\Omega + g \cdot \partial^2 1_\Omega }&#10;$&#10;}&#10;\end{document}"/>
  <p:tag name="IGUANATEXSIZE" val="28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160,0,0}&#10;\begin{document}&#10;\boldmath&#10;\textcolor{darkred}{&#10;\[&#10;\mathsf{\mu^2}&#10;\]&#10;}&#10;\end{document}"/>
  <p:tag name="IGUANATEXSIZE" val="28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160,0,0}&#10;\definecolor{darkblue}{RGB}{0,0,150}&#10;&#10;\begin{document}&#10;\boldmath&#10;\textcolor{darkteal}{&#10;\[&#10;\mathsf{\sum_{k\in \textcolor{darkblue}{2\Lambda}} \textcolor{darkblue}{\widehat{\mu^2}[k]} \widehat{\partial^2 f}[\ell - k] = 0,~~\forall \ell\in\mathbb{Z}^n}&#10;\]&#10;}&#10;\end{document}"/>
  <p:tag name="IGUANATEXSIZE" val="32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0,0,150}&#10;\begin{document}&#10;\boldmath&#10;\textcolor{darkteal}{&#10;\begin{gather*}&#10;\mathsf{&#10;f(x) = \sum_{i=1}^N g_i(x)\cdot 1_{\Omega_i}(x)}\\&#10;\mathsf{\text{s.t.}\quad \textcolor{darkblue}{D g_i = 0} \text{ in }\Omega_i }&#10;\end{gather*}&#10;}&#10;\end{document}"/>
  <p:tag name="IGUANATEXSIZE" val="28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x}&#10;\]&#10;}&#10;\end{document}"/>
  <p:tag name="IGUANATEXSIZE" val="2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y}&#10;\]&#10;}&#10;\end{document}"/>
  <p:tag name="IGUANATEXSIZE" val="2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z}&#10;\]&#10;}&#10;\end{document}"/>
  <p:tag name="IGUANATEXSIZE" val="2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white}{&#10;\[&#10;\mathsf{f(x)}&#10;\]&#10;}&#10;\end{document}"/>
  <p:tag name="IGUANATEXSIZE" val="24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black}{&#10;\[&#10;\mathsf{g_1(x)}&#10;\]&#10;}&#10;\end{document}"/>
  <p:tag name="IGUANATEXSIZE" val="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mathcal{F}&#10;}&#10;\]&#10;}&#10;\end{document}"/>
  <p:tag name="IGUANATEXSIZE" val="3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mathcal{F}&#10;}&#10;\]&#10;}&#10;\end{document}"/>
  <p:tag name="IGUANATEXSIZE" val="36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black}{&#10;\[&#10;\mathsf{g_2(x)}&#10;\]&#10;}&#10;\end{document}"/>
  <p:tag name="IGUANATEXSIZE" val="24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white}{&#10;\[&#10;\mathsf{\Omega_1}&#10;\]&#10;}&#10;\end{document}"/>
  <p:tag name="IGUANATEXSIZE" val="24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white}{&#10;\[&#10;\mathsf{\Omega_2}&#10;\]&#10;}&#10;\end{document}"/>
  <p:tag name="IGUANATEXSIZE" val="24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begin{align*}&#10;\mathsf{D} &amp; = \mathsf{\nabla}\\&#10;\mathsf{D} &amp; = \mathsf{\partial_x + j \partial_y}\\&#10;\mathsf{D} &amp; = \mathsf{\Delta}\\&#10;\mathsf{D} &amp; = \mathsf{\{\partial_{xx},\partial_{xy},\partial_{yy}\}}\\&#10;\mathsf{D} &amp; = \mathsf{\{\partial^\alpha\}_{|\alpha|=n}}\\&#10;\end{align*}&#10;}&#10;\end{document}"/>
  <p:tag name="IGUANATEXSIZE" val="29.5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0,0,150}&#10;\begin{document}&#10;\boldmath&#10;\textcolor{darkteal}{&#10;\begin{gather*}&#10;\mathsf{&#10;f(x) = \sum_{i=1}^N g_i(x)\cdot 1_{\Omega_i}(x)}\\&#10;\mathsf{\text{s.t.}\quad {D g_i = 0} \text{ in }\Omega_i }&#10;\end{gather*}&#10;}&#10;\end{document}"/>
  <p:tag name="IGUANATEXSIZE" val="28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x}&#10;\]&#10;}&#10;\end{document}"/>
  <p:tag name="IGUANATEXSIZE" val="2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y}&#10;\]&#10;}&#10;\end{document}"/>
  <p:tag name="IGUANATEXSIZE" val="2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z}&#10;\]&#10;}&#10;\end{document}"/>
  <p:tag name="IGUANATEXSIZE" val="2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white}{&#10;\[&#10;\mathsf{f(x)}&#10;\]&#10;}&#10;\end{document}"/>
  <p:tag name="IGUANATEXSIZE" val="24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black}{&#10;\[&#10;\mathsf{g_1(x)}&#10;\]&#10;}&#10;\end{document}"/>
  <p:tag name="IGUANATEXSIZE" val="2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mathcal{F}&#10;}&#10;\]&#10;}&#10;\end{document}"/>
  <p:tag name="IGUANATEXSIZE" val="36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black}{&#10;\[&#10;\mathsf{g_2(x)}&#10;\]&#10;}&#10;\end{document}"/>
  <p:tag name="IGUANATEXSIZE" val="24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white}{&#10;\[&#10;\mathsf{\Omega_1}&#10;\]&#10;}&#10;\end{document}"/>
  <p:tag name="IGUANATEXSIZE" val="24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white}{&#10;\[&#10;\mathsf{\Omega_2}&#10;\]&#10;}&#10;\end{document}"/>
  <p:tag name="IGUANATEXSIZE" val="24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begin{align*}&#10;\mathsf{D} &amp; = \mathsf{\nabla}\\&#10;\mathsf{D} &amp; = \mathsf{\partial_x + j \partial_y}\\&#10;\mathsf{D} &amp; = \mathsf{\Delta}\\&#10;\mathsf{D} &amp; = \mathsf{\{\partial_{xx},\partial_{xy},\partial_{yy}\}}\\&#10;\mathsf{D} &amp; = \mathsf{\{\partial^\alpha\}_{|\alpha|=n}}\\&#10;\end{align*}&#10;}&#10;\end{document}"/>
  <p:tag name="IGUANATEXSIZE" val="29.5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0,0,150}&#10;\begin{document}&#10;\boldmath&#10;\textcolor{darkteal}{&#10;\begin{gather*}&#10;\mathsf{&#10;f(x) = \sum_{i=1}^N g_i(x)\cdot 1_{\Omega_i}(x)}\\&#10;\mathsf{\text{s.t.}\quad {D g_i = 0} \text{ in }\Omega_i }&#10;\end{gather*}&#10;}&#10;\end{document}"/>
  <p:tag name="IGUANATEXSIZE" val="28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x}&#10;\]&#10;}&#10;\end{document}"/>
  <p:tag name="IGUANATEXSIZE" val="2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y}&#10;\]&#10;}&#10;\end{document}"/>
  <p:tag name="IGUANATEXSIZE" val="2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z}&#10;\]&#10;}&#10;\end{document}"/>
  <p:tag name="IGUANATEXSIZE" val="2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white}{&#10;\[&#10;\mathsf{f(x)}&#10;\]&#10;}&#10;\end{document}"/>
  <p:tag name="IGUANATEXSIZE" val="24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black}{&#10;\[&#10;\mathsf{g_1(x)}&#10;\]&#10;}&#10;\end{document}"/>
  <p:tag name="IGUANATEXSIZE" val="2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|g\|_{TV} = \sum_{i,j} \sqrt{|g_{i+1,j}-g_{i,j}|^2 + |g_{i,j+1}-g_{i,j}|^2}&#10;}&#10;\]&#10;}&#10;\end{document}"/>
  <p:tag name="IGUANATEXSIZE" val="24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black}{&#10;\[&#10;\mathsf{g_2(x)}&#10;\]&#10;}&#10;\end{document}"/>
  <p:tag name="IGUANATEXSIZE" val="24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white}{&#10;\[&#10;\mathsf{\Omega_1}&#10;\]&#10;}&#10;\end{document}"/>
  <p:tag name="IGUANATEXSIZE" val="24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white}{&#10;\[&#10;\mathsf{\Omega_2}&#10;\]&#10;}&#10;\end{document}"/>
  <p:tag name="IGUANATEXSIZE" val="24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begin{align*}&#10;\mathsf{D} &amp; = \mathsf{\nabla}\\&#10;\mathsf{D} &amp; = \mathsf{\partial_x + j \partial_y}\\&#10;\mathsf{D} &amp; = \mathsf{\Delta}\\&#10;\mathsf{D} &amp; = \mathsf{\{\partial_{xx},\partial_{xy},\partial_{yy}\}}\\&#10;\mathsf{D} &amp; = \mathsf{\{\partial^\alpha\}_{|\alpha|=n}}\\&#10;\end{align*}&#10;}&#10;\end{document}"/>
  <p:tag name="IGUANATEXSIZE" val="29.5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0,0,150}&#10;\begin{document}&#10;\boldmath&#10;\textcolor{darkteal}{&#10;\begin{gather*}&#10;\mathsf{&#10;f(x) = \sum_{i=1}^N g_i(x)\cdot 1_{\Omega_i}(x)}\\&#10;\mathsf{\text{s.t.}\quad {D g_i = 0} \text{ in }\Omega_i }&#10;\end{gather*}&#10;}&#10;\end{document}"/>
  <p:tag name="IGUANATEXSIZE" val="28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x}&#10;\]&#10;}&#10;\end{document}"/>
  <p:tag name="IGUANATEXSIZE" val="2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y}&#10;\]&#10;}&#10;\end{document}"/>
  <p:tag name="IGUANATEXSIZE" val="2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z}&#10;\]&#10;}&#10;\end{document}"/>
  <p:tag name="IGUANATEXSIZE" val="2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white}{&#10;\[&#10;\mathsf{f(x)}&#10;\]&#10;}&#10;\end{document}"/>
  <p:tag name="IGUANATEXSIZE" val="24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black}{&#10;\[&#10;\mathsf{g_1(x)}&#10;\]&#10;}&#10;\end{document}"/>
  <p:tag name="IGUANATEXSIZE" val="2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0,0,150}&#10;\begin{document}&#10;\boldmath&#10;\textcolor{darkteal}{&#10;\[&#10;\mathsf{&#10;\sum_{i,j}&#10;}&#10;\]&#10;}&#10;\end{document}"/>
  <p:tag name="IGUANATEXSIZE" val="36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black}{&#10;\[&#10;\mathsf{g_2(x)}&#10;\]&#10;}&#10;\end{document}"/>
  <p:tag name="IGUANATEXSIZE" val="24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white}{&#10;\[&#10;\mathsf{\Omega_1}&#10;\]&#10;}&#10;\end{document}"/>
  <p:tag name="IGUANATEXSIZE" val="24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white}{&#10;\[&#10;\mathsf{\Omega_2}&#10;\]&#10;}&#10;\end{document}"/>
  <p:tag name="IGUANATEXSIZE" val="24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T = VDV^{H}}&#10;\]&#10;}&#10;\end{document}"/>
  <p:tag name="IGUANATEXSIZE" val="28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160,0,0}&#10;\begin{document}&#10;\boldmath&#10;\textcolor{darkteal}{&#10;\[&#10;\mathsf{&#10;\widehat{\nabla f}[k] = \oint_{\textcolor{darkred}{\partial\Omega}} e^{-j2\pi k\cdot x} n\,ds&#10;}&#10;\]&#10;}&#10;\end{document}"/>
  <p:tag name="IGUANATEXSIZE" val="28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160,0,0}&#10;\begin{document}&#10;\boldmath&#10;\textcolor{darkteal}{&#10;\[&#10;\mathsf{&#10;\widehat{f}[k] = \sum_i a_i e^{-j2\pi k\cdot \textcolor{darkred}{x_i}}&#10;}&#10;\]&#10;}&#10;\end{document}"/>
  <p:tag name="IGUANATEXSIZE" val="28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160,0,0}&#10;\begin{document}&#10;\boldmath&#10;\textcolor{darkteal}{&#10;\[&#10;\mathsf{&#10;\mathcal{F}&#10;}&#10;\]&#10;}&#10;\end{document}"/>
  <p:tag name="IGUANATEXSIZE" val="4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160,0,0}&#10;\begin{document}&#10;\boldmath&#10;\textcolor{darkteal}{&#10;\[&#10;\mathsf{&#10;\mathcal{F}&#10;}&#10;\]&#10;}&#10;\end{document}"/>
  <p:tag name="IGUANATEXSIZE" val="4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mu_0&#10;}&#10;\]&#10;}&#10;\end{document}"/>
  <p:tag name="IGUANATEXSIZE" val="28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C = \{\mu=0\}&#10;}&#10;\]&#10;}&#10;\end{document}"/>
  <p:tag name="IGUANATEXSIZE" val="2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min_{g\in\mathbb{C}^{N\times N}} \|g\|_{TV} \text{~~subject to~~} F_\Omega g = F_\Omega f~~~~(TV\text{-min})&#10;}&#10;\]&#10;}&#10;\end{document}"/>
  <p:tag name="IGUANATEXSIZE" val="28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deg(\mu_0) \leq deg(\mu)&#10;}&#10;\]&#10;}&#10;\end{document}"/>
  <p:tag name="IGUANATEXSIZE" val="28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mu = \gamma \cdot \mu_0&#10;}&#10;\]&#10;}&#10;\end{document}"/>
  <p:tag name="IGUANATEXSIZE" val="28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deg(\mu) = (K,L)&#10;}&#10;\]&#10;}&#10;\end{document}"/>
  <p:tag name="IGUANATEXSIZE" val="28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mu&#10;}&#10;\]&#10;}&#10;\end{document}"/>
  <p:tag name="IGUANATEXSIZE" val="28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160,0,0}&#10;\begin{document}&#10;\boldmath&#10;\textcolor{darkred}{&#10;\[&#10;\mathsf{&#10;\mathcal{F}&#10;}&#10;\]&#10;}&#10;\end{document}"/>
  <p:tag name="IGUANATEXSIZE" val="4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160,0,0}&#10;\begin{document}&#10;\boldmath&#10;\textcolor{darkteal}{&#10;\[&#10;\mathsf{&#10;K&#10;}&#10;\]&#10;}&#10;\end{document}"/>
  <p:tag name="IGUANATEXSIZE" val="4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160,0,0}&#10;\begin{document}&#10;\boldmath&#10;\textcolor{darkteal}{&#10;\[&#10;\mathsf{&#10;L&#10;}&#10;\]&#10;}&#10;\end{document}"/>
  <p:tag name="IGUANATEXSIZE" val="4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160,0,0}&#10;\definecolor{darkgreen}{RGB}{5,150,20}&#10;\begin{document}&#10;\boldmath&#10;\textcolor{darkred}{&#10;\[&#10;\mathsf{\mu(x)}&#10;\]&#10;}&#10;\end{document}"/>
  <p:tag name="IGUANATEXSIZE" val="28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x}&#10;\]&#10;}&#10;\end{document}"/>
  <p:tag name="IGUANATEXSIZE" val="2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y}&#10;\]&#10;}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|g\|_{TV} = \sum_{i,j} \sqrt{|g_{i+1,j}-g_{i,j}|^2 + |g_{i,j+1}-g_{i,j}|^2}&#10;}&#10;\]&#10;}&#10;\end{document}"/>
  <p:tag name="IGUANATEXSIZE" val="24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z}&#10;\]&#10;}&#10;\end{document}"/>
  <p:tag name="IGUANATEXSIZE" val="2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mathbb{R}^2}&#10;\]&#10;}&#10;\end{document}"/>
  <p:tag name="IGUANATEXSIZE" val="28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mathbb{T}^2}&#10;\]&#10;}&#10;\end{document}"/>
  <p:tag name="IGUANATEXSIZE" val="28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0,0,150}&#10;\begin{document}&#10;\boldmath&#10;\textcolor{darkteal}{&#10;\begin{gather*}&#10;\mathsf{\mu(z,w) = 0};\\ \mathsf{|z|=|w|=1}&#10;\end{gather*}&#10;}&#10;\end{document}"/>
  <p:tag name="IGUANATEXSIZE" val="28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0,0,150}&#10;\begin{document}&#10;\boldmath&#10;\textcolor{darkteal}{&#10;\begin{gather*}&#10;\mathsf{p(t,s) = 0;} \\ \mathsf{t,s\in\mathbb{R}^2}&#10;\end{gather*}&#10;}&#10;\end{document}"/>
  <p:tag name="IGUANATEXSIZE" val="28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E = \{\mu = 0\} }&#10;\]&#10;}&#10;\end{document}"/>
  <p:tag name="IGUANATEXSIZE" val="28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mu}&#10;\]&#10;}&#10;\end{document}"/>
  <p:tag name="IGUANATEXSIZE" val="28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c = \widehat{\mu}}&#10;\]&#10;}&#10;\end{document}"/>
  <p:tag name="IGUANATEXSIZE" val="28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0,0,150}&#10;\begin{document}&#10;\boldmath&#10;\textcolor{darkteal}{&#10;\[&#10;\mathsf{\sum_{k\in\Lambda} c[k] \widehat{\nabla f}[\ell-k] = 0~for~all~\ell\in \textcolor{darkblue}{2\Lambda}}&#10;\]&#10;}&#10;\end{document}"/>
  <p:tag name="IGUANATEXSIZE" val="28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widehat{f}}&#10;\]&#10;}&#10;\end{document}"/>
  <p:tag name="IGUANATEXSIZE" val="2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0,0,150}&#10;\begin{document}&#10;\boldmath&#10;\textcolor{darkteal}{&#10;\[&#10;\mathsf{&#10;\sum_{i,j}&#10;}&#10;\]&#10;}&#10;\end{document}"/>
  <p:tag name="IGUANATEXSIZE" val="36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150}&#10;\begin{document}&#10;\boldmath&#10;\textcolor{darkblue}{&#10;\[&#10;\mathsf{2\Lambda}&#10;\]&#10;}&#10;\end{document}"/>
  <p:tag name="IGUANATEXSIZE" val="28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150,0}&#10;\begin{document}&#10;\boldmath&#10;\textcolor{darkblue}{&#10;\[&#10;\mathsf{3\Lambda}&#10;\]&#10;}&#10;\end{document}"/>
  <p:tag name="IGUANATEXSIZE" val="28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red}{&#10;\[&#10;\mathsf{\Lambda}&#10;\]&#10;}&#10;\end{document}"/>
  <p:tag name="IGUANATEXSIZE" val="28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0,0,150}&#10;\begin{document}&#10;\boldmath&#10;\textcolor{darkteal}{&#10;\[&#10;\mathsf{\subseteq \mathbb{Z}^2}&#10;\]&#10;}&#10;\end{document}"/>
  <p:tag name="IGUANATEXSIZE" val="28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150,0}&#10;\begin{document}&#10;\boldmath&#10;\textcolor{darkblue}{&#10;\[&#10;\mathsf{3\Lambda}&#10;\]&#10;}&#10;\end{document}"/>
  <p:tag name="IGUANATEXSIZE" val="28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160,0,0}&#10;\begin{document}&#10;\boldmath&#10;\textcolor{darkred}{&#10;\[&#10;\mathsf{&#10;\mathcal{F}&#10;}&#10;\]&#10;}&#10;\end{document}"/>
  <p:tag name="IGUANATEXSIZE" val="4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red}{&#10;\[&#10;\mathsf{\Lambda}&#10;\]&#10;}&#10;\end{document}"/>
  <p:tag name="IGUANATEXSIZE" val="32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x}&#10;\]&#10;}&#10;\end{document}"/>
  <p:tag name="IGUANATEXSIZE" val="2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y}&#10;\]&#10;}&#10;\end{document}"/>
  <p:tag name="IGUANATEXSIZE" val="20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z}&#10;\]&#10;}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min_{g\in\mathbb{C}^{N\times N}} \|g\|_{TV} \text{~~subject to~~} F_\Omega g = F_\Omega f~~~~(TV\text{-min})&#10;}&#10;\]&#10;}&#10;\end{document}"/>
  <p:tag name="IGUANATEXSIZE" val="28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amssymb}&#10;\usepackage{color}&#10;\pagestyle{empty}&#10;\definecolor{darkteal}{RGB}{33,56,58}&#10;\definecolor{darkgreen}{RGB}{0,150,0}&#10;\begin{document}&#10;\boldmath&#10;\textcolor{darkgreen}{&#10;\[&#10;\mathsf{\checkmark}&#10;\]&#10;}&#10;\end{document}"/>
  <p:tag name="IGUANATEXSIZE" val="28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{\mu = 0\}&#10;\]&#10;}&#10;\end{document}"/>
  <p:tag name="IGUANATEXSIZE" val="24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{\mu = 0\}&#10;\]&#10;}&#10;\end{document}"/>
  <p:tag name="IGUANATEXSIZE" val="24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red}{&#10;\[&#10;\mathsf{\Lambda}&#10;\]&#10;}&#10;\end{document}"/>
  <p:tag name="IGUANATEXSIZE" val="28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150,0}&#10;\begin{document}&#10;\boldmath&#10;\textcolor{darkblue}{&#10;\[&#10;\mathsf{3\Lambda}&#10;\]&#10;}&#10;\end{document}"/>
  <p:tag name="IGUANATEXSIZE" val="45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150}&#10;\begin{document}&#10;\boldmath&#10;\textcolor{darkblue}{&#10;\[&#10;\mathsf{1.7\Lambda}&#10;\]&#10;}&#10;\end{document}"/>
  <p:tag name="IGUANATEXSIZE" val="28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red}{&#10;\[&#10;\mathsf{\Lambda}&#10;\]&#10;}&#10;\end{document}"/>
  <p:tag name="IGUANATEXSIZE" val="28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E = \{\mu = 0\} }&#10;\]&#10;}&#10;\end{document}"/>
  <p:tag name="IGUANATEXSIZE" val="28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mu}&#10;\]&#10;}&#10;\end{document}"/>
  <p:tag name="IGUANATEXSIZE" val="28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Lambda}&#10;\]&#10;}&#10;\end{document}"/>
  <p:tag name="IGUANATEXSIZE" val="2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|g\|_{TV} = \sum_{i,j} \sqrt{|g_{i+1,j}-g_{i,j}|^2 + |g_{i,j+1}-g_{i,j}|^2}&#10;}&#10;\]&#10;}&#10;\end{document}"/>
  <p:tag name="IGUANATEXSIZE" val="24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g=f}&#10;\]&#10;}&#10;\end{document}"/>
  <p:tag name="IGUANATEXSIZE" val="28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mu\cdot \nabla g = 0~~\text{s.t.}~~\widehat{f}[k] = \widehat{g}[k], k\in \Gamma}&#10;\]&#10;}&#10;\end{document}"/>
  <p:tag name="IGUANATEXSIZE" val="28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green}{RGB}{0,150,0}&#10;\begin{document}&#10;\boldmath&#10;\textcolor{darkteal}{&#10;\[&#10;\mathsf{\Gamma \supseteq \textcolor{darkgreen}{3\Lambda}}&#10;\]&#10;}&#10;\end{document}"/>
  <p:tag name="IGUANATEXSIZE" val="28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E = \{\mu = 0\} }&#10;\]&#10;}&#10;\end{document}"/>
  <p:tag name="IGUANATEXSIZE" val="28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mu}&#10;\]&#10;}&#10;\end{document}"/>
  <p:tag name="IGUANATEXSIZE" val="28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Lambda}&#10;\]&#10;}&#10;\end{document}"/>
  <p:tag name="IGUANATEXSIZE" val="28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g=f}&#10;\]&#10;}&#10;\end{document}"/>
  <p:tag name="IGUANATEXSIZE" val="28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mu\cdot \nabla g = 0~~\text{s.t.}~~\widehat{f}[k] = \widehat{g}[k], k\in \Gamma}&#10;\]&#10;}&#10;\end{document}"/>
  <p:tag name="IGUANATEXSIZE" val="28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f = \arg\min_{g}\|\mu\cdot \nabla g\|~~\text{s.t.}~~\widehat{f}[k] = \widehat{g}[k], k\in \Gamma}&#10;\]&#10;}&#10;\end{document}"/>
  <p:tag name="IGUANATEXSIZE" val="28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green}{RGB}{0,150,0}&#10;\begin{document}&#10;\boldmath&#10;\textcolor{darkteal}{&#10;\[&#10;\mathsf{\Gamma \supseteq \textcolor{darkgreen}{3\Lambda}}&#10;\]&#10;}&#10;\end{document}"/>
  <p:tag name="IGUANATEXSIZE" val="2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0,0,150}&#10;\begin{document}&#10;\boldmath&#10;\textcolor{darkteal}{&#10;\[&#10;\mathsf{&#10;\Omega=&#10;}&#10;\]&#10;}&#10;\end{document}"/>
  <p:tag name="IGUANATEXSIZE" val="36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150}&#10;\begin{document}&#10;\boldmath&#10;\textcolor{darkblue}{&#10;\[&#10;\mathsf{2\Lambda}&#10;\]&#10;}&#10;\end{document}"/>
  <p:tag name="IGUANATEXSIZE" val="28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150,0}&#10;\begin{document}&#10;\boldmath&#10;\textcolor{darkblue}{&#10;\[&#10;\mathsf{3\Lambda}&#10;\]&#10;}&#10;\end{document}"/>
  <p:tag name="IGUANATEXSIZE" val="28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red}{&#10;\[&#10;\mathsf{\Lambda}&#10;\]&#10;}&#10;\end{document}"/>
  <p:tag name="IGUANATEXSIZE" val="28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160,0,0}&#10;\begin{document}&#10;\boldmath&#10;\textcolor{darkred}{&#10;\[&#10;\mathsf{&#10;\mathcal{F}&#10;}&#10;\]&#10;}&#10;\end{document}"/>
  <p:tag name="IGUANATEXSIZE" val="40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x}&#10;\]&#10;}&#10;\end{document}"/>
  <p:tag name="IGUANATEXSIZE" val="20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y}&#10;\]&#10;}&#10;\end{document}"/>
  <p:tag name="IGUANATEXSIZE" val="20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z}&#10;\]&#10;}&#10;\end{document}"/>
  <p:tag name="IGUANATEXSIZE" val="20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150}&#10;\begin{document}&#10;\boldmath&#10;\textcolor{darkblue}{&#10;\[&#10;\mathsf{2\Lambda}&#10;\]&#10;}&#10;\end{document}"/>
  <p:tag name="IGUANATEXSIZE" val="28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150,0}&#10;\begin{document}&#10;\boldmath&#10;\textcolor{darkblue}{&#10;\[&#10;\mathsf{3\Lambda}&#10;\]&#10;}&#10;\end{document}"/>
  <p:tag name="IGUANATEXSIZE" val="28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red}{&#10;\[&#10;\mathsf{\Lambda}&#10;\]&#10;}&#10;\end{document}"/>
  <p:tag name="IGUANATEXSIZE" val="2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mathcal{F}&#10;}&#10;\]&#10;}&#10;\end{document}"/>
  <p:tag name="IGUANATEXSIZE" val="3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0,0,150}&#10;\begin{document}&#10;\boldmath&#10;\textcolor{darkteal}{&#10;\[&#10;\mathsf{&#10;\sum_{i,j}&#10;}&#10;\]&#10;}&#10;\end{document}"/>
  <p:tag name="IGUANATEXSIZE" val="36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160,0,0}&#10;\begin{document}&#10;\boldmath&#10;\textcolor{darkred}{&#10;\[&#10;\mathsf{&#10;\mathcal{F}&#10;}&#10;\]&#10;}&#10;\end{document}"/>
  <p:tag name="IGUANATEXSIZE" val="40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x}&#10;\]&#10;}&#10;\end{document}"/>
  <p:tag name="IGUANATEXSIZE" val="20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y}&#10;\]&#10;}&#10;\end{document}"/>
  <p:tag name="IGUANATEXSIZE" val="20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z}&#10;\]&#10;}&#10;\end{document}"/>
  <p:tag name="IGUANATEXSIZE" val="20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cal{T}(\widehat{f})\textcolor{red}{c} = 0&#10;\]&#10;}&#10;\end{document}"/>
  <p:tag name="IGUANATEXSIZE" val="18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(j2\pi k)}&#10;\]&#10;}&#10;\end{document}"/>
  <p:tag name="IGUANATEXSIZE" val="28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widehat{f}[k]}&#10;\]&#10;}&#10;\end{document}"/>
  <p:tag name="IGUANATEXSIZE" val="18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vdots&#10;\]&#10;}&#10;\end{document}"/>
  <p:tag name="IGUANATEXSIZE" val="18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vdots&#10;\]&#10;}&#10;\end{document}"/>
  <p:tag name="IGUANATEXSIZE" val="18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begin{bmatrix}&#10;  &amp; &amp; \\&#10;  &amp; &amp; \\&#10;  &amp; &amp; \\&#10;  &amp; &amp; \\&#10;\end{bmatrix}&#10;\]&#10;}&#10;\end{document}"/>
  <p:tag name="IGUANATEXSIZE" val="1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min_{g\in\mathbb{C}^{N\times N}} \|g\|_{TV} \text{~~subject to~~} F_\Omega g = F_\Omega f~~~~(TV\text{-min})&#10;}&#10;\]&#10;}&#10;\end{document}"/>
  <p:tag name="IGUANATEXSIZE" val="28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= \mathcal{T}(\widehat{f})&#10;\]&#10;}&#10;\end{document}"/>
  <p:tag name="IGUANATEXSIZE" val="18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k_x\widehat{f}[k]}&#10;\]&#10;}&#10;\end{document}"/>
  <p:tag name="IGUANATEXSIZE" val="18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k_y\widehat{f}[k]}&#10;\]&#10;}&#10;\end{document}"/>
  <p:tag name="IGUANATEXSIZE" val="18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red}{&#10;\[&#10;\mathsf{\Lambda}&#10;\]&#10;}&#10;\end{document}"/>
  <p:tag name="IGUANATEXSIZE" val="32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Lambda'\supset\textcolor{darkred}{\Lambda}}&#10;\]&#10;}&#10;\end{document}"/>
  <p:tag name="IGUANATEXSIZE" val="32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text{rank}[\mathcal{T}(\widehat{f})] \leq |\Lambda'| - (\text{\#shifts } \textcolor{darkred}{\Lambda} \text{ in } \Lambda')}&#10;\]&#10;}&#10;\end{document}"/>
  <p:tag name="IGUANATEXSIZE" val="32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textcolor{darkred}{\mu(x,y)}}&#10;\]&#10;}&#10;\end{document}"/>
  <p:tag name="IGUANATEXSIZE" val="32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e^{j2\pi(kx+ly)}\textcolor{darkred}{\mu(x,y)}}&#10;\]&#10;}&#10;\end{document}"/>
  <p:tag name="IGUANATEXSIZE" val="32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red}{&#10;\[&#10;\mathsf{\Lambda}&#10;\]&#10;}&#10;\end{document}"/>
  <p:tag name="IGUANATEXSIZE" val="28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red}{&#10;\[&#10;\mathsf{c_0}&#10;\]&#10;}&#10;\end{document}"/>
  <p:tag name="IGUANATEXSIZE" val="2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|g\|_{TV} = \sum_{i,j} \sqrt{|g_{i+1,j}-g_{i,j}|^2 + |g_{i,j+1}-g_{i,j}|^2}&#10;}&#10;\]&#10;}&#10;\end{document}"/>
  <p:tag name="IGUANATEXSIZE" val="24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red}{&#10;\[&#10;\mathsf{\Lambda'}&#10;\]&#10;}&#10;\end{document}"/>
  <p:tag name="IGUANATEXSIZE" val="28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red}{&#10;\[&#10;\mathsf{\Lambda'}&#10;\]&#10;}&#10;\end{document}"/>
  <p:tag name="IGUANATEXSIZE" val="28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red}{&#10;\[&#10;\mathsf{c_0}&#10;\]&#10;}&#10;\end{document}"/>
  <p:tag name="IGUANATEXSIZE" val="28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red}{&#10;\[&#10;\mathsf{\Lambda}&#10;\]&#10;}&#10;\end{document}"/>
  <p:tag name="IGUANATEXSIZE" val="32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Lambda'\supset\textcolor{darkred}{\Lambda}}&#10;\]&#10;}&#10;\end{document}"/>
  <p:tag name="IGUANATEXSIZE" val="32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text{rank}[\mathcal{T}(\widehat{f})] \leq |\Lambda'| - (\text{\#shifts } \textcolor{darkred}{\Lambda} \text{ in } \Lambda')}&#10;\]&#10;}&#10;\end{document}"/>
  <p:tag name="IGUANATEXSIZE" val="32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sigma(\mathcal{T}(\widehat{f}))&#10;\]&#10;}&#10;\end{document}"/>
  <p:tag name="IGUANATEXSIZE" val="24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approx}&#10;\]&#10;}&#10;\end{document}"/>
  <p:tag name="IGUANATEXSIZE" val="28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V = [V_S~\textcolor{darkred}{V_N}],~~~~~~~~~~\textcolor{darkred}{V_N} = [\textcolor{darkred}{c_1}, ...,  \textcolor{darkred}{c_n}]}&#10;\]&#10;}&#10;\end{document}"/>
  <p:tag name="IGUANATEXSIZE" val="28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+ \cdots +}&#10;\]&#10;}&#10;\end{document}"/>
  <p:tag name="IGUANATEXSIZE" val="2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0,0,150}&#10;\begin{document}&#10;\boldmath&#10;\textcolor{darkteal}{&#10;\[&#10;\mathsf{&#10;\Omega=&#10;}&#10;\]&#10;}&#10;\end{document}"/>
  <p:tag name="IGUANATEXSIZE" val="36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=}&#10;\]&#10;}&#10;\end{document}"/>
  <p:tag name="IGUANATEXSIZE" val="28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+}&#10;\]&#10;}&#10;\end{document}"/>
  <p:tag name="IGUANATEXSIZE" val="28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mu = |\mathcal{F}^{-1}\textcolor{darkred}{c_1}|^2 + |\mathcal{F}^{-1}\textcolor{darkred}{c_2}|^2 + \cdots + |\mathcal{F}^{-1}\textcolor{darkred}{c_n}|^2 }&#10;\]&#10;}&#10;\end{document}"/>
  <p:tag name="IGUANATEXSIZE" val="28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sigma(\mathcal{T}(\widehat{f}))}&#10;\]&#10;}&#10;\end{document}"/>
  <p:tag name="IGUANATEXSIZE" val="24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mathcal{T}(\widehat{f}) = U\Sigma V^H}&#10;\]&#10;}&#10;\end{document}"/>
  <p:tag name="IGUANATEXSIZE" val="28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min_{x} \sum_i w_i \cdot |(Dx)_i| + \lambda \|A x - b\|^2}&#10;\]&#10;}&#10;\end{document}"/>
  <p:tag name="IGUANATEXSIZE" val="28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f = \arg\min_{g}\|\mu\cdot \nabla g\|_1~~\text{s.t.}~~\widehat{f}[k] = \widehat{g}[k], k\in \Gamma}&#10;\]&#10;}&#10;\end{document}"/>
  <p:tag name="IGUANATEXSIZE" val="28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mathcal{T}(\widehat{f})~\text{low rank}~\leftrightarrow~f~\text{piecewise constant}&#10;}&#10;\]&#10;}&#10;\end{document}"/>
  <p:tag name="IGUANATEXSIZE" val="28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min_{\widehat f}~~\text{rank}[\mathcal{T}(\widehat{f})] ~~s.t.~~\widehat{f}[k] = \widehat{b}[k],k\in\Gamma}&#10;\]&#10;}&#10;\end{document}"/>
  <p:tag name="IGUANATEXSIZE" val="32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min_{\widehat f}~~\text{rank}[\mathcal{T}(\widehat{f})] ~~s.t.~~\widehat{f}[k] = \widehat{b}[k],k\in\Gamma}&#10;\]&#10;}&#10;\end{document}"/>
  <p:tag name="IGUANATEXSIZE" val="3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0,0,150}&#10;\begin{document}&#10;\boldmath&#10;\textcolor{darkteal}{&#10;\[&#10;\mathsf{&#10;\sum_{i,j}&#10;}&#10;\]&#10;}&#10;\end{document}"/>
  <p:tag name="IGUANATEXSIZE" val="36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200}&#10;\begin{document}&#10;\boldmath&#10;\textcolor{darkblue}{&#10;\[&#10;\mathsf{&#10;\mathcal{T}(\widehat{f})&#10;}&#10;\]&#10;}&#10;\end{document}"/>
  <p:tag name="IGUANATEXSIZE" val="60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&#10;\widehat{f}&#10;}&#10;\]&#10;}&#10;\end{document}"/>
  <p:tag name="IGUANATEXSIZE" val="60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min_{\widehat f}~~\text{rank}[\mathcal{T}(\widehat{f})] ~~s.t.~~\widehat{f}[k] = \widehat{b}[k],k\in\Gamma}&#10;\]&#10;}&#10;\end{document}"/>
  <p:tag name="IGUANATEXSIZE" val="32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200}&#10;\begin{document}&#10;\boldmath&#10;\textcolor{darkblue}{&#10;\[&#10;\mathsf{&#10;\mathcal{T}(\widehat{f})&#10;}&#10;\]&#10;}&#10;\end{document}"/>
  <p:tag name="IGUANATEXSIZE" val="60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200}&#10;\begin{document}&#10;\boldmath&#10;\textcolor{darkblue}{&#10;\[&#10;\mathsf{&#10;\mathcal{T}(\widehat{f})&#10;}&#10;\]&#10;}&#10;\end{document}"/>
  <p:tag name="IGUANATEXSIZE" val="60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&#10;\widehat{f}&#10;}&#10;\]&#10;}&#10;\end{document}"/>
  <p:tag name="IGUANATEXSIZE" val="60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min_{\widehat f}~~\text{rank}[\mathcal{T}(\widehat{f})] ~~s.t.~~\widehat{f}[k] = \widehat{b}[k],k\in\Gamma}&#10;\]&#10;}&#10;\end{document}"/>
  <p:tag name="IGUANATEXSIZE" val="32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200}&#10;\begin{document}&#10;\boldmath&#10;\textcolor{darkblue}{&#10;\[&#10;\mathsf{&#10;\mathcal{T}(\widehat{f})&#10;}&#10;\]&#10;}&#10;\end{document}"/>
  <p:tag name="IGUANATEXSIZE" val="60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&#10;\widehat{f}&#10;}&#10;\]&#10;}&#10;\end{document}"/>
  <p:tag name="IGUANATEXSIZE" val="60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min_{\widehat f}~~\text{rank}[\mathcal{T}(\widehat{f})] ~~s.t.~~\widehat{f}[k] = \widehat{b}[k],k\in\Gamma}&#10;\]&#10;}&#10;\end{document}"/>
  <p:tag name="IGUANATEXSIZE" val="3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{DFT^{-1}}&#10;}&#10;\]&#10;}&#10;\end{document}"/>
  <p:tag name="IGUANATEXSIZE" val="36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min_{\widehat f}~~\text{rank}[\mathcal{T}(\widehat{f})] ~~s.t.~~\widehat{f}[k] = \widehat{b}[k],k\in\Gamma}&#10;\]&#10;}&#10;\end{document}"/>
  <p:tag name="IGUANATEXSIZE" val="32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150}&#10;\begin{document}&#10;\boldmath&#10;\textcolor{darkteal}{&#10;\[&#10;\mathsf{\min_{\widehat{f}}~~\textcolor{darkblue}{\|}\mathcal{T}(\widehat{f})\textcolor{darkblue}{\|_{*}}~~s.t.~~\widehat{f}[k] = \widehat{b}[k], k\in\Gamma}&#10;\]&#10;}&#10;\end{document}"/>
  <p:tag name="IGUANATEXSIZE" val="32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dim(\mathcal{T}(\widehat{f}))\approx}&#10;\]&#10;}&#10;\end{document}"/>
  <p:tag name="IGUANATEXSIZE" val="24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0,0,200}&#10;\definecolor{lightblue}{RGB}{0,112,192}&#10;\begin{document}&#10;\boldmath&#10;\textcolor{darkteal}{&#10;\begin{align*}&#10;\mathsf{rank(\mathcal{T}(\widehat{f}))} &amp; \approx 1000&#10;\end{align*}&#10;}&#10;\end{document}"/>
  <p:tag name="IGUANATEXSIZE" val="24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sigma(\mathcal{T}(\widehat{f}))&#10;}&#10;\]&#10;}&#10;\end{document}"/>
  <p:tag name="IGUANATEXSIZE" val="28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begin{cases}&#10;\mathsf{W} &amp; \hspace{-0.7em}\mathsf{\leftarrow [\mathcal{T}(\widehat{f})^*\mathcal{T}(\widehat{f})+\epsilon I]^{-\frac{1}{2}}~~\text{(weight matrix update)}}\\&#10;\mathsf{\widehat{f}} &amp; \mathsf{\hspace{-0.7em}\leftarrow\displaystyle\arg\min_{\widehat{f}} \|\mathcal{T}(\widehat{f})W^{\frac{1}{2}}\|_F^2~~s.t.~~P\widehat{f} = b~~\text{(LS problem)}}&#10;\end{cases}&#10;\]&#10;}&#10;\end{document}"/>
  <p:tag name="IGUANATEXSIZE" val="24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begin{cases}&#10;\mathsf{\mu} &amp; \hspace{-0.7em}\mathsf{\leftarrow \sum\lambda_i^{-\frac{1}{2}}\mu_i~~\text{(annihilating filter update)}}\\&#10;\mathsf{\widehat{f}} &amp; \mathsf{\hspace{-0.7em}\leftarrow\displaystyle\arg\min_{\widehat{f}} \|\widehat{f}\ast\widehat{\mu}\|_2^2~~s.t.~~P\widehat{f} = b~~\text{(LS problem)}}&#10;\end{cases}&#10;\]&#10;}&#10;\end{document}"/>
  <p:tag name="IGUANATEXSIZE" val="24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200}&#10;\begin{document}&#10;\boldmath&#10;\textcolor{darkblue}{&#10;\[&#10;\mathsf{&#10;\mathcal{T}(\widehat{f})&#10;}&#10;\]&#10;}&#10;\end{document}"/>
  <p:tag name="IGUANATEXSIZE" val="60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&#10;\widehat{f}&#10;}&#10;\]&#10;}&#10;\end{document}"/>
  <p:tag name="IGUANATEXSIZE" val="60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textcolor{darkred}{\min_{\widehat{f}}\|\mathcal{T}(\widehat{f})\|_{*}}}&#10;\]&#10;}&#10;\end{document}"/>
  <p:tag name="IGUANATEXSIZE" val="3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{TV\text{-min}}&#10;}&#10;\]&#10;}&#10;\end{document}"/>
  <p:tag name="IGUANATEXSIZE" val="36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f(x,y)}&#10;\]&#10;}&#10;\end{document}"/>
  <p:tag name="IGUANATEXSIZE" val="24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x}&#10;\]&#10;}&#10;\end{document}"/>
  <p:tag name="IGUANATEXSIZE" val="20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y}&#10;\]&#10;}&#10;\end{document}"/>
  <p:tag name="IGUANATEXSIZE" val="20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z}&#10;\]&#10;}&#10;\end{document}"/>
  <p:tag name="IGUANATEXSIZE" val="20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textcolor{darkred}{\min_{\widehat{f}}\|\mathcal{T}(\widehat{f})\|_{*}}}&#10;\]&#10;}&#10;\end{document}"/>
  <p:tag name="IGUANATEXSIZE" val="3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amssymb}&#10;\usepackage{color}&#10;\pagestyle{empty}&#10;\definecolor{darkteal}{RGB}{33,56,58}&#10;\definecolor{darkred}{RGB}{160,0,0}&#10;\definecolor{darkblue}{RGB}{0,0,150}&#10;\begin{document}&#10;\boldmath&#10;\textcolor{darkteal}{&#10;\[&#10;\mathsf{&#10;\textcolor{darkred}{m} \gtrsim \textcolor{darkblue}{s} \log^3(\textcolor{darkblue}{s})\log^5(N)&#10;}&#10;\]&#10;}&#10;\end{document}"/>
  <p:tag name="IGUANATEXSIZE" val="2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160,0,0}&#10;\definecolor{darkgreen}{RGB}{5,150,20}&#10;\begin{document}&#10;\boldmath&#10;\textcolor{darkteal}{&#10;\[&#10;\mathsf{&#10;f\in\mathbb{C}^{N\times N}&#10;}&#10;\]&#10;}&#10;\end{document}"/>
  <p:tag name="IGUANATEXSIZE" val="2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mathcal{F} \rightarrow DFT&#10;}&#10;\]&#10;}&#10;\end{document}"/>
  <p:tag name="IGUANATEXSIZE" val="3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0,0,150}&#10;\begin{document}&#10;\boldmath&#10;\textcolor{darkblue}{&#10;\[&#10;\mathsf{\widehat{f}[k] := \int_{[0,1]^d}\!\!\!\! f(x) e^{-j2\pi k\cdot x}dx}&#10;\]&#10;}&#10;\end{document}"/>
  <p:tag name="IGUANATEXSIZE" val="2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DFT^{-1}&#10;}&#10;\]&#10;}&#10;\end{document}"/>
  <p:tag name="IGUANATEXSIZE" val="3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mathcal{F} \rightarrow DFT&#10;}&#10;\]&#10;}&#10;\end{document}"/>
  <p:tag name="IGUANATEXSIZE" val="3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DFT^{-1}&#10;}&#10;\]&#10;}&#10;\end{document}"/>
  <p:tag name="IGUANATEXSIZE" val="3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partial&#10;}&#10;\]&#10;}&#10;\end{document}"/>
  <p:tag name="IGUANATEXSIZE" val="3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mathcal{F}&#10;}&#10;\]&#10;}&#10;\end{document}"/>
  <p:tag name="IGUANATEXSIZE" val="3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{DFT^{-1}}&#10;}&#10;\]&#10;}&#10;\end{document}"/>
  <p:tag name="IGUANATEXSIZE" val="2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partial&#10;}&#10;\]&#10;}&#10;\end{document}"/>
  <p:tag name="IGUANATEXSIZE" val="3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mathcal{F}&#10;}&#10;\]&#10;}&#10;\end{document}"/>
  <p:tag name="IGUANATEXSIZE" val="3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{DFT^{-1}}&#10;}&#10;\]&#10;}&#10;\end{document}"/>
  <p:tag name="IGUANATEXSIZE" val="2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partial&#10;}&#10;\]&#10;}&#10;\end{document}"/>
  <p:tag name="IGUANATEXSIZE" val="3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0,0,150}&#10;\begin{document}&#10;\boldmath&#10;\textcolor{darkteal}{&#10;\[&#10;\mathsf{&#10;f(x),~~x\in[0,1]^d&#10;}&#10;\]&#10;}&#10;\end{document}"/>
  <p:tag name="IGUANATEXSIZE" val="28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mathcal{F}&#10;}&#10;\]&#10;}&#10;\end{document}"/>
  <p:tag name="IGUANATEXSIZE" val="3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{DFT^{-1}}&#10;}&#10;\]&#10;}&#10;\end{document}"/>
  <p:tag name="IGUANATEXSIZE" val="2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partial&#10;}&#10;\]&#10;}&#10;\end{document}"/>
  <p:tag name="IGUANATEXSIZE" val="36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D&#10;}&#10;\]&#10;}&#10;\end{document}"/>
  <p:tag name="IGUANATEXSIZE" val="3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neq}&#10;\]&#10;}&#10;\end{document}"/>
  <p:tag name="IGUANATEXSIZE" val="3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0,112,192}&#10;\begin{document}&#10;\boldmath&#10;\textcolor{darkteal}{&#10;\[&#10;\mathsf{f(t_i)}&#10;\]&#10;}&#10;\end{document}"/>
  <p:tag name="IGUANATEXSIZE" val="2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widehat{f}(\omega)}&#10;\]&#10;}&#10;\end{document}"/>
  <p:tag name="IGUANATEXSIZE" val="2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0,112,192}&#10;\begin{document}&#10;\boldmath&#10;\textcolor{darkteal}{&#10;\[&#10;\mathsf{\widehat{f}[k]}&#10;\]&#10;}&#10;\end{document}"/>
  <p:tag name="IGUANATEXSIZE" val="2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f(x)}&#10;\]&#10;}&#10;\end{document}"/>
  <p:tag name="IGUANATEXSIZE" val="2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f(x)}&#10;\]&#10;}&#10;\end{document}"/>
  <p:tag name="IGUANATEXSIZE" val="1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0,0,150}&#10;\begin{document}&#10;\boldmath&#10;\textcolor{darkteal}{&#10;\[&#10;\mathsf{&#10;0&#10;}&#10;\]&#10;}&#10;\end{document}"/>
  <p:tag name="IGUANATEXSIZE" val="2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(j2\pi k)}&#10;\]&#10;}&#10;\end{document}"/>
  <p:tag name="IGUANATEXSIZE" val="28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0,112,192}&#10;\begin{document}&#10;\boldmath&#10;\textcolor{darkteal}{&#10;\[&#10;\mathsf{y_k}&#10;\]&#10;}&#10;\end{document}"/>
  <p:tag name="IGUANATEXSIZE" val="18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0,112,192}&#10;\begin{document}&#10;\boldmath&#10;\textcolor{darkteal}{&#10;\[&#10;\mathsf{\widehat{f}[k]}&#10;\]&#10;}&#10;\end{document}"/>
  <p:tag name="IGUANATEXSIZE" val="2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red}{&#10;\[&#10;\mathsf{c_k}&#10;\]&#10;}&#10;\end{document}"/>
  <p:tag name="IGUANATEXSIZE" val="1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ast}&#10;\]&#10;}&#10;\end{document}"/>
  <p:tag name="IGUANATEXSIZE" val="3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=0}&#10;\]&#10;}&#10;\end{document}"/>
  <p:tag name="IGUANATEXSIZE" val="2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cdot}&#10;\]&#10;}&#10;\end{document}"/>
  <p:tag name="IGUANATEXSIZE" val="3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=0}&#10;\]&#10;}&#10;\end{document}"/>
  <p:tag name="IGUANATEXSIZE" val="2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definecolor{lightblue}{RGB}{0,112,192}&#10;\begin{document}&#10;\boldmath&#10;\textcolor{darkteal}{&#10;$&#10;\mathsf{\sum_k \textcolor{lightblue}{y_{\ell-k}}\textcolor{red}{c_k} = 0}&#10;$&#10;}&#10;\end{document}"/>
  <p:tag name="IGUANATEXSIZE" val="36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partial}&#10;\]&#10;}&#10;\end{document}"/>
  <p:tag name="IGUANATEXSIZE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0,0,150}&#10;\begin{document}&#10;\boldmath&#10;\textcolor{darkteal}{&#10;\[&#10;\mathsf{&#10;1&#10;}&#10;\]&#10;}&#10;\end{document}"/>
  <p:tag name="IGUANATEXSIZE" val="28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f(x)}&#10;\]&#10;}&#10;\end{document}"/>
  <p:tag name="IGUANATEXSIZE" val="1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0,112,192}&#10;\begin{document}&#10;\boldmath&#10;\textcolor{darkteal}{&#10;\[&#10;\mathsf{\widehat{f}[k]}&#10;\]&#10;}&#10;\end{document}"/>
  <p:tag name="IGUANATEXSIZE" val="2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(j2\pi k)}&#10;\]&#10;}&#10;\end{document}"/>
  <p:tag name="IGUANATEXSIZE" val="2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ast}&#10;\]&#10;}&#10;\end{document}"/>
  <p:tag name="IGUANATEXSIZE" val="3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=0}&#10;\]&#10;}&#10;\end{document}"/>
  <p:tag name="IGUANATEXSIZE" val="2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cdot}&#10;\]&#10;}&#10;\end{document}"/>
  <p:tag name="IGUANATEXSIZE" val="3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=0}&#10;\]&#10;}&#10;\end{document}"/>
  <p:tag name="IGUANATEXSIZE" val="2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partial}&#10;\]&#10;}&#10;\end{document}"/>
  <p:tag name="IGUANATEXSIZE" val="2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f(x)}&#10;\]&#10;}&#10;\end{document}"/>
  <p:tag name="IGUANATEXSIZE" val="18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0,112,192}&#10;\begin{document}&#10;\boldmath&#10;\textcolor{darkteal}{&#10;\[&#10;\mathsf{y_k}&#10;\]&#10;}&#10;\end{document}"/>
  <p:tag name="IGUANATEXSIZE" val="1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0,0,150}&#10;\begin{document}&#10;\boldmath&#10;\textcolor{darkteal}{&#10;\[&#10;\mathsf{&#10;1&#10;}&#10;\]&#10;}&#10;\end{document}"/>
  <p:tag name="IGUANATEXSIZE" val="28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(-j\omega)}&#10;\]&#10;}&#10;\end{document}"/>
  <p:tag name="IGUANATEXSIZE" val="28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0,112,192}&#10;\begin{document}&#10;\boldmath&#10;\textcolor{darkteal}{&#10;\[&#10;\mathsf{\widehat{f}[k]}&#10;\]&#10;}&#10;\end{document}"/>
  <p:tag name="IGUANATEXSIZE" val="2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red}{&#10;\[&#10;\mathsf{c_k}&#10;\]&#10;}&#10;\end{document}"/>
  <p:tag name="IGUANATEXSIZE" val="18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ast}&#10;\]&#10;}&#10;\end{document}"/>
  <p:tag name="IGUANATEXSIZE" val="3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=0}&#10;\]&#10;}&#10;\end{document}"/>
  <p:tag name="IGUANATEXSIZE" val="2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cdot}&#10;\]&#10;}&#10;\end{document}"/>
  <p:tag name="IGUANATEXSIZE" val="3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=0}&#10;\]&#10;}&#10;\end{document}"/>
  <p:tag name="IGUANATEXSIZE" val="2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definecolor{lightblue}{RGB}{0,112,192}&#10;\begin{document}&#10;\boldmath&#10;\textcolor{darkteal}{&#10;$&#10;\mathsf{\sum_k \textcolor{lightblue}{y_{\ell-k}}\textcolor{red}{c_k} = 0}&#10;$&#10;}&#10;\end{document}"/>
  <p:tag name="IGUANATEXSIZE" val="36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partial}&#10;\]&#10;}&#10;\end{document}"/>
  <p:tag name="IGUANATEXSIZE" val="2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f(x)}&#10;\]&#10;}&#10;\end{document}"/>
  <p:tag name="IGUANATEXSIZE" val="1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0,0,150}&#10;\begin{document}&#10;\boldmath&#10;\textcolor{darkblue}{&#10;\[&#10;\mathsf{&#10;\infty&#10;}&#10;\]&#10;}&#10;\end{document}"/>
  <p:tag name="IGUANATEXSIZE" val="28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0,112,192}&#10;\begin{document}&#10;\boldmath&#10;\textcolor{darkteal}{&#10;\[&#10;\mathsf{\widehat{f}[k]}&#10;\]&#10;}&#10;\end{document}"/>
  <p:tag name="IGUANATEXSIZE" val="2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ast}&#10;\]&#10;}&#10;\end{document}"/>
  <p:tag name="IGUANATEXSIZE" val="3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=0}&#10;\]&#10;}&#10;\end{document}"/>
  <p:tag name="IGUANATEXSIZE" val="2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cdot}&#10;\]&#10;}&#10;\end{document}"/>
  <p:tag name="IGUANATEXSIZE" val="3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=0}&#10;\]&#10;}&#10;\end{document}"/>
  <p:tag name="IGUANATEXSIZE" val="2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(-j\omega)}&#10;\]&#10;}&#10;\end{document}"/>
  <p:tag name="IGUANATEXSIZE" val="28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partial}&#10;\]&#10;}&#10;\end{document}"/>
  <p:tag name="IGUANATEXSIZE" val="2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f(x,y)}&#10;\]&#10;}&#10;\end{document}"/>
  <p:tag name="IGUANATEXSIZE" val="3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x}&#10;\]&#10;}&#10;\end{document}"/>
  <p:tag name="IGUANATEXSIZE" val="3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y}&#10;\]&#10;}&#10;\end{document}"/>
  <p:tag name="IGUANATEXSIZE" val="30"/>
</p:tagLst>
</file>

<file path=ppt/theme/theme1.xml><?xml version="1.0" encoding="utf-8"?>
<a:theme xmlns:a="http://schemas.openxmlformats.org/drawingml/2006/main" name="ISBI">
  <a:themeElements>
    <a:clrScheme name="ISBI">
      <a:dk1>
        <a:srgbClr val="21383A"/>
      </a:dk1>
      <a:lt1>
        <a:srgbClr val="F9F9F9"/>
      </a:lt1>
      <a:dk2>
        <a:srgbClr val="3E3E3E"/>
      </a:dk2>
      <a:lt2>
        <a:srgbClr val="FFFFFF"/>
      </a:lt2>
      <a:accent1>
        <a:srgbClr val="595959"/>
      </a:accent1>
      <a:accent2>
        <a:srgbClr val="DBDA92"/>
      </a:accent2>
      <a:accent3>
        <a:srgbClr val="ED9847"/>
      </a:accent3>
      <a:accent4>
        <a:srgbClr val="7B3E39"/>
      </a:accent4>
      <a:accent5>
        <a:srgbClr val="16218C"/>
      </a:accent5>
      <a:accent6>
        <a:srgbClr val="FBE437"/>
      </a:accent6>
      <a:hlink>
        <a:srgbClr val="548DD4"/>
      </a:hlink>
      <a:folHlink>
        <a:srgbClr val="17365D"/>
      </a:folHlink>
    </a:clrScheme>
    <a:fontScheme name="Custom 1">
      <a:majorFont>
        <a:latin typeface="Roboto Medium"/>
        <a:ea typeface=""/>
        <a:cs typeface=""/>
      </a:majorFont>
      <a:minorFont>
        <a:latin typeface="Roboto 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91425" tIns="91425" rIns="91425" bIns="91425" anchor="t" anchorCtr="0">
        <a:spAutoFit/>
      </a:bodyPr>
      <a:lstStyle>
        <a:defPPr marL="342900" indent="-342900">
          <a:lnSpc>
            <a:spcPct val="150000"/>
          </a:lnSpc>
          <a:buClr>
            <a:schemeClr val="tx1"/>
          </a:buClr>
          <a:buFont typeface="Arial" pitchFamily="34" charset="0"/>
          <a:buChar char="•"/>
          <a:defRPr sz="2400" b="0" dirty="0" smtClean="0">
            <a:solidFill>
              <a:schemeClr val="tx1"/>
            </a:solidFill>
            <a:latin typeface="Roboto Light" pitchFamily="2" charset="0"/>
            <a:ea typeface="Roboto Light" pitchFamily="2" charset="0"/>
            <a:cs typeface="Open Sans Condensed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ISBI</Template>
  <TotalTime>0</TotalTime>
  <Words>1795</Words>
  <Application>Microsoft Office PowerPoint</Application>
  <PresentationFormat>On-screen Show (4:3)</PresentationFormat>
  <Paragraphs>614</Paragraphs>
  <Slides>95</Slides>
  <Notes>62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4" baseType="lpstr">
      <vt:lpstr>Arial</vt:lpstr>
      <vt:lpstr>Roboto Medium</vt:lpstr>
      <vt:lpstr>Pokemon GB</vt:lpstr>
      <vt:lpstr>Open Sans Condensed</vt:lpstr>
      <vt:lpstr>Roboto Light</vt:lpstr>
      <vt:lpstr>Calibri</vt:lpstr>
      <vt:lpstr>Open Sans Semibold</vt:lpstr>
      <vt:lpstr>Wingdings</vt:lpstr>
      <vt:lpstr>ISBI</vt:lpstr>
      <vt:lpstr>Off-the-Grid Compressive Imaging: Recovery of Piecewise Constant Images from Few Fourier Samples</vt:lpstr>
      <vt:lpstr>PowerPoint Presentation</vt:lpstr>
      <vt:lpstr>PowerPoint Presentation</vt:lpstr>
      <vt:lpstr>PowerPoint Presentation</vt:lpstr>
      <vt:lpstr>PowerPoint Presentation</vt:lpstr>
      <vt:lpstr>CURRENT DISCRETE PARADIGM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of  DISCRETE PARADIGM</vt:lpstr>
      <vt:lpstr>Summary of  DISCRETE PARADIGM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 Off-the-Grid Imaging Framework: Theory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of Proposed Off-the-Grid Framework</vt:lpstr>
      <vt:lpstr>Summary of Proposed Off-the-Grid Framework</vt:lpstr>
      <vt:lpstr>New  Off-the-Grid Imaging Framework: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2016-04-27T19:14:45Z</dcterms:created>
  <dcterms:modified xsi:type="dcterms:W3CDTF">2016-04-27T19:18:26Z</dcterms:modified>
</cp:coreProperties>
</file>